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5" r:id="rId2"/>
    <p:sldId id="266" r:id="rId3"/>
    <p:sldId id="267" r:id="rId4"/>
    <p:sldId id="268" r:id="rId5"/>
    <p:sldId id="274" r:id="rId6"/>
    <p:sldId id="275" r:id="rId7"/>
    <p:sldId id="257" r:id="rId8"/>
    <p:sldId id="270" r:id="rId9"/>
    <p:sldId id="271" r:id="rId10"/>
    <p:sldId id="272" r:id="rId11"/>
    <p:sldId id="273" r:id="rId12"/>
    <p:sldId id="276" r:id="rId13"/>
    <p:sldId id="279" r:id="rId14"/>
    <p:sldId id="280" r:id="rId15"/>
    <p:sldId id="281" r:id="rId16"/>
    <p:sldId id="282" r:id="rId17"/>
    <p:sldId id="283" r:id="rId18"/>
    <p:sldId id="284" r:id="rId19"/>
    <p:sldId id="262" r:id="rId20"/>
    <p:sldId id="295" r:id="rId21"/>
    <p:sldId id="263" r:id="rId22"/>
    <p:sldId id="285" r:id="rId23"/>
    <p:sldId id="264" r:id="rId24"/>
    <p:sldId id="258" r:id="rId25"/>
    <p:sldId id="286" r:id="rId26"/>
    <p:sldId id="287" r:id="rId27"/>
    <p:sldId id="289" r:id="rId28"/>
    <p:sldId id="288" r:id="rId29"/>
    <p:sldId id="291" r:id="rId30"/>
    <p:sldId id="290" r:id="rId31"/>
    <p:sldId id="293" r:id="rId32"/>
    <p:sldId id="292" r:id="rId33"/>
    <p:sldId id="294" r:id="rId34"/>
    <p:sldId id="296" r:id="rId35"/>
    <p:sldId id="297" r:id="rId36"/>
    <p:sldId id="298" r:id="rId37"/>
    <p:sldId id="302" r:id="rId38"/>
    <p:sldId id="311" r:id="rId39"/>
    <p:sldId id="299" r:id="rId40"/>
    <p:sldId id="300" r:id="rId41"/>
    <p:sldId id="301" r:id="rId42"/>
    <p:sldId id="313" r:id="rId43"/>
    <p:sldId id="303" r:id="rId44"/>
    <p:sldId id="304" r:id="rId45"/>
    <p:sldId id="305" r:id="rId46"/>
    <p:sldId id="306" r:id="rId47"/>
    <p:sldId id="307" r:id="rId48"/>
    <p:sldId id="308" r:id="rId49"/>
    <p:sldId id="309" r:id="rId50"/>
    <p:sldId id="31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FEB54-91A5-409A-80A1-FB18C7C7EE01}" v="756" dt="2025-12-16T08:54:55.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51" d="100"/>
          <a:sy n="51" d="100"/>
        </p:scale>
        <p:origin x="125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zyris2000 bezyris2000" userId="fd191ec73c94e6b8" providerId="LiveId" clId="{24D75315-5B15-4151-B1D0-9206049AD4C3}"/>
    <pc:docChg chg="undo custSel addSld delSld modSld sldOrd">
      <pc:chgData name="bezyris2000 bezyris2000" userId="fd191ec73c94e6b8" providerId="LiveId" clId="{24D75315-5B15-4151-B1D0-9206049AD4C3}" dt="2025-12-16T08:56:04.978" v="8452" actId="1076"/>
      <pc:docMkLst>
        <pc:docMk/>
      </pc:docMkLst>
      <pc:sldChg chg="addSp delSp modSp mod">
        <pc:chgData name="bezyris2000 bezyris2000" userId="fd191ec73c94e6b8" providerId="LiveId" clId="{24D75315-5B15-4151-B1D0-9206049AD4C3}" dt="2025-11-30T17:21:34.829" v="5353" actId="14100"/>
        <pc:sldMkLst>
          <pc:docMk/>
          <pc:sldMk cId="1787726571" sldId="258"/>
        </pc:sldMkLst>
        <pc:picChg chg="add mod">
          <ac:chgData name="bezyris2000 bezyris2000" userId="fd191ec73c94e6b8" providerId="LiveId" clId="{24D75315-5B15-4151-B1D0-9206049AD4C3}" dt="2025-11-30T17:21:34.829" v="5353" actId="14100"/>
          <ac:picMkLst>
            <pc:docMk/>
            <pc:sldMk cId="1787726571" sldId="258"/>
            <ac:picMk id="3" creationId="{68ABFA90-5A38-7936-FF76-4994C9DD305D}"/>
          </ac:picMkLst>
        </pc:picChg>
      </pc:sldChg>
      <pc:sldChg chg="addSp delSp modSp mod">
        <pc:chgData name="bezyris2000 bezyris2000" userId="fd191ec73c94e6b8" providerId="LiveId" clId="{24D75315-5B15-4151-B1D0-9206049AD4C3}" dt="2025-12-01T07:56:55.663" v="5899" actId="20577"/>
        <pc:sldMkLst>
          <pc:docMk/>
          <pc:sldMk cId="1562605466" sldId="262"/>
        </pc:sldMkLst>
        <pc:spChg chg="add mod">
          <ac:chgData name="bezyris2000 bezyris2000" userId="fd191ec73c94e6b8" providerId="LiveId" clId="{24D75315-5B15-4151-B1D0-9206049AD4C3}" dt="2025-12-01T07:56:55.663" v="5899" actId="20577"/>
          <ac:spMkLst>
            <pc:docMk/>
            <pc:sldMk cId="1562605466" sldId="262"/>
            <ac:spMk id="4" creationId="{63ACA736-36CB-4BFD-FF0B-DE21BBE519A4}"/>
          </ac:spMkLst>
        </pc:spChg>
        <pc:spChg chg="add mod">
          <ac:chgData name="bezyris2000 bezyris2000" userId="fd191ec73c94e6b8" providerId="LiveId" clId="{24D75315-5B15-4151-B1D0-9206049AD4C3}" dt="2025-11-23T18:47:14.009" v="5187" actId="255"/>
          <ac:spMkLst>
            <pc:docMk/>
            <pc:sldMk cId="1562605466" sldId="262"/>
            <ac:spMk id="5" creationId="{D62B758D-A81F-2658-3377-20539B91BA14}"/>
          </ac:spMkLst>
        </pc:spChg>
      </pc:sldChg>
      <pc:sldChg chg="addSp delSp modSp mod">
        <pc:chgData name="bezyris2000 bezyris2000" userId="fd191ec73c94e6b8" providerId="LiveId" clId="{24D75315-5B15-4151-B1D0-9206049AD4C3}" dt="2025-11-23T18:49:31.032" v="5223" actId="1076"/>
        <pc:sldMkLst>
          <pc:docMk/>
          <pc:sldMk cId="1740542174" sldId="263"/>
        </pc:sldMkLst>
        <pc:spChg chg="add mod">
          <ac:chgData name="bezyris2000 bezyris2000" userId="fd191ec73c94e6b8" providerId="LiveId" clId="{24D75315-5B15-4151-B1D0-9206049AD4C3}" dt="2025-11-23T18:47:31.457" v="5190" actId="1076"/>
          <ac:spMkLst>
            <pc:docMk/>
            <pc:sldMk cId="1740542174" sldId="263"/>
            <ac:spMk id="6" creationId="{6557E1A4-601F-8C5B-1973-5B69B17C05A2}"/>
          </ac:spMkLst>
        </pc:spChg>
        <pc:picChg chg="add mod">
          <ac:chgData name="bezyris2000 bezyris2000" userId="fd191ec73c94e6b8" providerId="LiveId" clId="{24D75315-5B15-4151-B1D0-9206049AD4C3}" dt="2025-11-23T18:47:33.745" v="5191" actId="1076"/>
          <ac:picMkLst>
            <pc:docMk/>
            <pc:sldMk cId="1740542174" sldId="263"/>
            <ac:picMk id="4" creationId="{875174D5-258D-183D-5E1A-5873C4BB3F9E}"/>
          </ac:picMkLst>
        </pc:picChg>
        <pc:picChg chg="add mod">
          <ac:chgData name="bezyris2000 bezyris2000" userId="fd191ec73c94e6b8" providerId="LiveId" clId="{24D75315-5B15-4151-B1D0-9206049AD4C3}" dt="2025-11-23T18:49:31.032" v="5223" actId="1076"/>
          <ac:picMkLst>
            <pc:docMk/>
            <pc:sldMk cId="1740542174" sldId="263"/>
            <ac:picMk id="8" creationId="{C58D1B11-FE12-D372-C089-B195A4EDB32C}"/>
          </ac:picMkLst>
        </pc:picChg>
        <pc:picChg chg="add mod">
          <ac:chgData name="bezyris2000 bezyris2000" userId="fd191ec73c94e6b8" providerId="LiveId" clId="{24D75315-5B15-4151-B1D0-9206049AD4C3}" dt="2025-11-23T18:49:21.529" v="5222" actId="1076"/>
          <ac:picMkLst>
            <pc:docMk/>
            <pc:sldMk cId="1740542174" sldId="263"/>
            <ac:picMk id="1030" creationId="{42757B77-0045-53F2-2553-80C35991D02B}"/>
          </ac:picMkLst>
        </pc:picChg>
      </pc:sldChg>
      <pc:sldChg chg="addSp delSp modSp mod">
        <pc:chgData name="bezyris2000 bezyris2000" userId="fd191ec73c94e6b8" providerId="LiveId" clId="{24D75315-5B15-4151-B1D0-9206049AD4C3}" dt="2025-11-23T19:01:22.256" v="5349" actId="1076"/>
        <pc:sldMkLst>
          <pc:docMk/>
          <pc:sldMk cId="555770155" sldId="264"/>
        </pc:sldMkLst>
        <pc:spChg chg="add mod">
          <ac:chgData name="bezyris2000 bezyris2000" userId="fd191ec73c94e6b8" providerId="LiveId" clId="{24D75315-5B15-4151-B1D0-9206049AD4C3}" dt="2025-11-23T18:50:58.608" v="5236" actId="1076"/>
          <ac:spMkLst>
            <pc:docMk/>
            <pc:sldMk cId="555770155" sldId="264"/>
            <ac:spMk id="6" creationId="{F18CDF43-A550-9323-1ED2-7CACA134C37F}"/>
          </ac:spMkLst>
        </pc:spChg>
        <pc:picChg chg="add mod">
          <ac:chgData name="bezyris2000 bezyris2000" userId="fd191ec73c94e6b8" providerId="LiveId" clId="{24D75315-5B15-4151-B1D0-9206049AD4C3}" dt="2025-11-23T18:59:38.496" v="5340" actId="14100"/>
          <ac:picMkLst>
            <pc:docMk/>
            <pc:sldMk cId="555770155" sldId="264"/>
            <ac:picMk id="5" creationId="{49CD7E2A-00F7-BBCD-3170-7D08FDCED7DD}"/>
          </ac:picMkLst>
        </pc:picChg>
        <pc:picChg chg="add mod">
          <ac:chgData name="bezyris2000 bezyris2000" userId="fd191ec73c94e6b8" providerId="LiveId" clId="{24D75315-5B15-4151-B1D0-9206049AD4C3}" dt="2025-11-23T19:01:19.576" v="5348" actId="1076"/>
          <ac:picMkLst>
            <pc:docMk/>
            <pc:sldMk cId="555770155" sldId="264"/>
            <ac:picMk id="8" creationId="{551E3B55-8C79-DE0C-6D4B-62513639D204}"/>
          </ac:picMkLst>
        </pc:picChg>
        <pc:picChg chg="add mod">
          <ac:chgData name="bezyris2000 bezyris2000" userId="fd191ec73c94e6b8" providerId="LiveId" clId="{24D75315-5B15-4151-B1D0-9206049AD4C3}" dt="2025-11-23T19:01:22.256" v="5349" actId="1076"/>
          <ac:picMkLst>
            <pc:docMk/>
            <pc:sldMk cId="555770155" sldId="264"/>
            <ac:picMk id="2052" creationId="{58D827A3-FFCB-07EA-DC6D-17AC474A7371}"/>
          </ac:picMkLst>
        </pc:picChg>
      </pc:sldChg>
      <pc:sldChg chg="addSp delSp modSp new mod">
        <pc:chgData name="bezyris2000 bezyris2000" userId="fd191ec73c94e6b8" providerId="LiveId" clId="{24D75315-5B15-4151-B1D0-9206049AD4C3}" dt="2025-11-20T12:35:54.484" v="5104" actId="14100"/>
        <pc:sldMkLst>
          <pc:docMk/>
          <pc:sldMk cId="2602356026" sldId="280"/>
        </pc:sldMkLst>
        <pc:spChg chg="add mod">
          <ac:chgData name="bezyris2000 bezyris2000" userId="fd191ec73c94e6b8" providerId="LiveId" clId="{24D75315-5B15-4151-B1D0-9206049AD4C3}" dt="2025-11-20T12:31:47.629" v="5045" actId="20577"/>
          <ac:spMkLst>
            <pc:docMk/>
            <pc:sldMk cId="2602356026" sldId="280"/>
            <ac:spMk id="4" creationId="{FB2FF713-2384-B5C6-220F-203C943D01C4}"/>
          </ac:spMkLst>
        </pc:spChg>
        <pc:spChg chg="add mod">
          <ac:chgData name="bezyris2000 bezyris2000" userId="fd191ec73c94e6b8" providerId="LiveId" clId="{24D75315-5B15-4151-B1D0-9206049AD4C3}" dt="2025-11-20T12:31:40.381" v="5043" actId="1076"/>
          <ac:spMkLst>
            <pc:docMk/>
            <pc:sldMk cId="2602356026" sldId="280"/>
            <ac:spMk id="6" creationId="{003D95D1-C18A-C681-5B6D-518882EF046C}"/>
          </ac:spMkLst>
        </pc:spChg>
        <pc:picChg chg="add mod modCrop">
          <ac:chgData name="bezyris2000 bezyris2000" userId="fd191ec73c94e6b8" providerId="LiveId" clId="{24D75315-5B15-4151-B1D0-9206049AD4C3}" dt="2025-11-20T12:35:39.894" v="5090" actId="1035"/>
          <ac:picMkLst>
            <pc:docMk/>
            <pc:sldMk cId="2602356026" sldId="280"/>
            <ac:picMk id="3" creationId="{967AB144-A316-C328-4F7E-7F7B4D2E1013}"/>
          </ac:picMkLst>
        </pc:picChg>
        <pc:picChg chg="add mod modCrop">
          <ac:chgData name="bezyris2000 bezyris2000" userId="fd191ec73c94e6b8" providerId="LiveId" clId="{24D75315-5B15-4151-B1D0-9206049AD4C3}" dt="2025-11-20T12:35:42.260" v="5094" actId="1035"/>
          <ac:picMkLst>
            <pc:docMk/>
            <pc:sldMk cId="2602356026" sldId="280"/>
            <ac:picMk id="7" creationId="{8EDA0C0E-01E4-35E1-F9F4-B21EDFDF49DC}"/>
          </ac:picMkLst>
        </pc:picChg>
        <pc:picChg chg="add mod">
          <ac:chgData name="bezyris2000 bezyris2000" userId="fd191ec73c94e6b8" providerId="LiveId" clId="{24D75315-5B15-4151-B1D0-9206049AD4C3}" dt="2025-11-20T12:35:49.013" v="5102" actId="1035"/>
          <ac:picMkLst>
            <pc:docMk/>
            <pc:sldMk cId="2602356026" sldId="280"/>
            <ac:picMk id="9" creationId="{65A520EB-5DEB-03B7-5BE0-F54A18FF1CA6}"/>
          </ac:picMkLst>
        </pc:picChg>
        <pc:picChg chg="add mod">
          <ac:chgData name="bezyris2000 bezyris2000" userId="fd191ec73c94e6b8" providerId="LiveId" clId="{24D75315-5B15-4151-B1D0-9206049AD4C3}" dt="2025-11-20T12:35:45.837" v="5098" actId="1035"/>
          <ac:picMkLst>
            <pc:docMk/>
            <pc:sldMk cId="2602356026" sldId="280"/>
            <ac:picMk id="11" creationId="{233675FE-0480-1794-9CC3-B5A745B26F9C}"/>
          </ac:picMkLst>
        </pc:picChg>
        <pc:picChg chg="add mod modCrop">
          <ac:chgData name="bezyris2000 bezyris2000" userId="fd191ec73c94e6b8" providerId="LiveId" clId="{24D75315-5B15-4151-B1D0-9206049AD4C3}" dt="2025-11-20T12:35:54.484" v="5104" actId="14100"/>
          <ac:picMkLst>
            <pc:docMk/>
            <pc:sldMk cId="2602356026" sldId="280"/>
            <ac:picMk id="13" creationId="{238C08EA-A77A-22C1-8CD1-0A6B7960939D}"/>
          </ac:picMkLst>
        </pc:picChg>
      </pc:sldChg>
      <pc:sldChg chg="addSp modSp new mod">
        <pc:chgData name="bezyris2000 bezyris2000" userId="fd191ec73c94e6b8" providerId="LiveId" clId="{24D75315-5B15-4151-B1D0-9206049AD4C3}" dt="2025-11-20T11:57:57.396" v="4497" actId="20577"/>
        <pc:sldMkLst>
          <pc:docMk/>
          <pc:sldMk cId="102902448" sldId="282"/>
        </pc:sldMkLst>
        <pc:spChg chg="add mod">
          <ac:chgData name="bezyris2000 bezyris2000" userId="fd191ec73c94e6b8" providerId="LiveId" clId="{24D75315-5B15-4151-B1D0-9206049AD4C3}" dt="2025-11-20T11:57:57.396" v="4497" actId="20577"/>
          <ac:spMkLst>
            <pc:docMk/>
            <pc:sldMk cId="102902448" sldId="282"/>
            <ac:spMk id="4" creationId="{60BDADA7-E58D-B0ED-2FCF-33AAFE2AD4E5}"/>
          </ac:spMkLst>
        </pc:spChg>
        <pc:spChg chg="add mod">
          <ac:chgData name="bezyris2000 bezyris2000" userId="fd191ec73c94e6b8" providerId="LiveId" clId="{24D75315-5B15-4151-B1D0-9206049AD4C3}" dt="2025-11-16T08:17:26.519" v="4324" actId="113"/>
          <ac:spMkLst>
            <pc:docMk/>
            <pc:sldMk cId="102902448" sldId="282"/>
            <ac:spMk id="5" creationId="{C2020616-9F9D-A1FD-E537-DE1C4EA5C948}"/>
          </ac:spMkLst>
        </pc:spChg>
        <pc:picChg chg="add mod">
          <ac:chgData name="bezyris2000 bezyris2000" userId="fd191ec73c94e6b8" providerId="LiveId" clId="{24D75315-5B15-4151-B1D0-9206049AD4C3}" dt="2025-11-16T08:25:52.853" v="4437" actId="1076"/>
          <ac:picMkLst>
            <pc:docMk/>
            <pc:sldMk cId="102902448" sldId="282"/>
            <ac:picMk id="2050" creationId="{92A56035-984E-7DDE-BFB3-E04C90A45F3A}"/>
          </ac:picMkLst>
        </pc:picChg>
        <pc:picChg chg="add mod">
          <ac:chgData name="bezyris2000 bezyris2000" userId="fd191ec73c94e6b8" providerId="LiveId" clId="{24D75315-5B15-4151-B1D0-9206049AD4C3}" dt="2025-11-16T08:36:06.952" v="4496" actId="1037"/>
          <ac:picMkLst>
            <pc:docMk/>
            <pc:sldMk cId="102902448" sldId="282"/>
            <ac:picMk id="2052" creationId="{B93E6D8E-BCC6-7708-B924-8D3F382F390F}"/>
          </ac:picMkLst>
        </pc:picChg>
      </pc:sldChg>
      <pc:sldChg chg="addSp delSp modSp new mod">
        <pc:chgData name="bezyris2000 bezyris2000" userId="fd191ec73c94e6b8" providerId="LiveId" clId="{24D75315-5B15-4151-B1D0-9206049AD4C3}" dt="2025-11-20T12:39:42.636" v="5114" actId="1036"/>
        <pc:sldMkLst>
          <pc:docMk/>
          <pc:sldMk cId="4052720584" sldId="283"/>
        </pc:sldMkLst>
        <pc:picChg chg="add mod">
          <ac:chgData name="bezyris2000 bezyris2000" userId="fd191ec73c94e6b8" providerId="LiveId" clId="{24D75315-5B15-4151-B1D0-9206049AD4C3}" dt="2025-11-20T12:39:42.636" v="5114" actId="1036"/>
          <ac:picMkLst>
            <pc:docMk/>
            <pc:sldMk cId="4052720584" sldId="283"/>
            <ac:picMk id="4" creationId="{A2ACAEA4-4913-CA75-14F7-98EAE9D6F5A0}"/>
          </ac:picMkLst>
        </pc:picChg>
      </pc:sldChg>
      <pc:sldChg chg="addSp new mod">
        <pc:chgData name="bezyris2000 bezyris2000" userId="fd191ec73c94e6b8" providerId="LiveId" clId="{24D75315-5B15-4151-B1D0-9206049AD4C3}" dt="2025-11-20T12:40:51.021" v="5116" actId="22"/>
        <pc:sldMkLst>
          <pc:docMk/>
          <pc:sldMk cId="2931305249" sldId="284"/>
        </pc:sldMkLst>
        <pc:picChg chg="add">
          <ac:chgData name="bezyris2000 bezyris2000" userId="fd191ec73c94e6b8" providerId="LiveId" clId="{24D75315-5B15-4151-B1D0-9206049AD4C3}" dt="2025-11-20T12:40:51.021" v="5116" actId="22"/>
          <ac:picMkLst>
            <pc:docMk/>
            <pc:sldMk cId="2931305249" sldId="284"/>
            <ac:picMk id="3" creationId="{FFF9669D-B2FE-F6FC-4022-2EEB63B0A056}"/>
          </ac:picMkLst>
        </pc:picChg>
      </pc:sldChg>
      <pc:sldChg chg="addSp modSp new mod">
        <pc:chgData name="bezyris2000 bezyris2000" userId="fd191ec73c94e6b8" providerId="LiveId" clId="{24D75315-5B15-4151-B1D0-9206049AD4C3}" dt="2025-11-23T18:57:18.624" v="5333" actId="1076"/>
        <pc:sldMkLst>
          <pc:docMk/>
          <pc:sldMk cId="535552377" sldId="285"/>
        </pc:sldMkLst>
        <pc:spChg chg="add mod">
          <ac:chgData name="bezyris2000 bezyris2000" userId="fd191ec73c94e6b8" providerId="LiveId" clId="{24D75315-5B15-4151-B1D0-9206049AD4C3}" dt="2025-11-23T18:55:25.040" v="5317" actId="1076"/>
          <ac:spMkLst>
            <pc:docMk/>
            <pc:sldMk cId="535552377" sldId="285"/>
            <ac:spMk id="6" creationId="{37CB4F4B-E0C4-79DD-3845-64614C9639C9}"/>
          </ac:spMkLst>
        </pc:spChg>
        <pc:picChg chg="add mod">
          <ac:chgData name="bezyris2000 bezyris2000" userId="fd191ec73c94e6b8" providerId="LiveId" clId="{24D75315-5B15-4151-B1D0-9206049AD4C3}" dt="2025-11-23T18:55:16.552" v="5315" actId="1076"/>
          <ac:picMkLst>
            <pc:docMk/>
            <pc:sldMk cId="535552377" sldId="285"/>
            <ac:picMk id="3" creationId="{606E99A7-08CD-34B8-2CC3-02756E3F8348}"/>
          </ac:picMkLst>
        </pc:picChg>
        <pc:picChg chg="add mod modCrop">
          <ac:chgData name="bezyris2000 bezyris2000" userId="fd191ec73c94e6b8" providerId="LiveId" clId="{24D75315-5B15-4151-B1D0-9206049AD4C3}" dt="2025-11-23T18:55:21.977" v="5316" actId="1076"/>
          <ac:picMkLst>
            <pc:docMk/>
            <pc:sldMk cId="535552377" sldId="285"/>
            <ac:picMk id="5" creationId="{9B5D8AB6-E30C-6B87-1632-94D8B2502FCB}"/>
          </ac:picMkLst>
        </pc:picChg>
        <pc:picChg chg="add mod">
          <ac:chgData name="bezyris2000 bezyris2000" userId="fd191ec73c94e6b8" providerId="LiveId" clId="{24D75315-5B15-4151-B1D0-9206049AD4C3}" dt="2025-11-23T18:57:10.616" v="5330" actId="1076"/>
          <ac:picMkLst>
            <pc:docMk/>
            <pc:sldMk cId="535552377" sldId="285"/>
            <ac:picMk id="3074" creationId="{0945816A-05B5-B15F-9103-DE4304BAB6BF}"/>
          </ac:picMkLst>
        </pc:picChg>
        <pc:picChg chg="add mod">
          <ac:chgData name="bezyris2000 bezyris2000" userId="fd191ec73c94e6b8" providerId="LiveId" clId="{24D75315-5B15-4151-B1D0-9206049AD4C3}" dt="2025-11-23T18:57:18.624" v="5333" actId="1076"/>
          <ac:picMkLst>
            <pc:docMk/>
            <pc:sldMk cId="535552377" sldId="285"/>
            <ac:picMk id="3076" creationId="{FD01D281-C374-DAAB-35E9-98857FE633FC}"/>
          </ac:picMkLst>
        </pc:picChg>
      </pc:sldChg>
      <pc:sldChg chg="addSp modSp new mod">
        <pc:chgData name="bezyris2000 bezyris2000" userId="fd191ec73c94e6b8" providerId="LiveId" clId="{24D75315-5B15-4151-B1D0-9206049AD4C3}" dt="2025-11-30T17:23:49.621" v="5358" actId="1076"/>
        <pc:sldMkLst>
          <pc:docMk/>
          <pc:sldMk cId="662085591" sldId="286"/>
        </pc:sldMkLst>
        <pc:picChg chg="add mod">
          <ac:chgData name="bezyris2000 bezyris2000" userId="fd191ec73c94e6b8" providerId="LiveId" clId="{24D75315-5B15-4151-B1D0-9206049AD4C3}" dt="2025-11-30T17:23:49.621" v="5358" actId="1076"/>
          <ac:picMkLst>
            <pc:docMk/>
            <pc:sldMk cId="662085591" sldId="286"/>
            <ac:picMk id="3" creationId="{150F1AB1-8007-9B58-A9E0-5B928D2AB3EF}"/>
          </ac:picMkLst>
        </pc:picChg>
      </pc:sldChg>
      <pc:sldChg chg="addSp modSp new mod">
        <pc:chgData name="bezyris2000 bezyris2000" userId="fd191ec73c94e6b8" providerId="LiveId" clId="{24D75315-5B15-4151-B1D0-9206049AD4C3}" dt="2025-11-30T17:24:36.285" v="5362" actId="1076"/>
        <pc:sldMkLst>
          <pc:docMk/>
          <pc:sldMk cId="2933994027" sldId="287"/>
        </pc:sldMkLst>
        <pc:picChg chg="add mod">
          <ac:chgData name="bezyris2000 bezyris2000" userId="fd191ec73c94e6b8" providerId="LiveId" clId="{24D75315-5B15-4151-B1D0-9206049AD4C3}" dt="2025-11-30T17:24:36.285" v="5362" actId="1076"/>
          <ac:picMkLst>
            <pc:docMk/>
            <pc:sldMk cId="2933994027" sldId="287"/>
            <ac:picMk id="3" creationId="{231ED9DA-B335-3226-1A26-5179BE36D999}"/>
          </ac:picMkLst>
        </pc:picChg>
      </pc:sldChg>
      <pc:sldChg chg="addSp delSp modSp new mod">
        <pc:chgData name="bezyris2000 bezyris2000" userId="fd191ec73c94e6b8" providerId="LiveId" clId="{24D75315-5B15-4151-B1D0-9206049AD4C3}" dt="2025-11-30T17:40:19.266" v="5454" actId="1076"/>
        <pc:sldMkLst>
          <pc:docMk/>
          <pc:sldMk cId="3532486269" sldId="288"/>
        </pc:sldMkLst>
        <pc:spChg chg="add mod">
          <ac:chgData name="bezyris2000 bezyris2000" userId="fd191ec73c94e6b8" providerId="LiveId" clId="{24D75315-5B15-4151-B1D0-9206049AD4C3}" dt="2025-11-30T17:38:20.123" v="5427" actId="14100"/>
          <ac:spMkLst>
            <pc:docMk/>
            <pc:sldMk cId="3532486269" sldId="288"/>
            <ac:spMk id="5" creationId="{7CFE0481-2644-47AE-1131-DB7190C0DB82}"/>
          </ac:spMkLst>
        </pc:spChg>
        <pc:spChg chg="add mod">
          <ac:chgData name="bezyris2000 bezyris2000" userId="fd191ec73c94e6b8" providerId="LiveId" clId="{24D75315-5B15-4151-B1D0-9206049AD4C3}" dt="2025-11-30T17:36:03.051" v="5395" actId="14100"/>
          <ac:spMkLst>
            <pc:docMk/>
            <pc:sldMk cId="3532486269" sldId="288"/>
            <ac:spMk id="7" creationId="{D29DDFB9-CA76-2920-31B2-58132A011C81}"/>
          </ac:spMkLst>
        </pc:spChg>
        <pc:spChg chg="add mod">
          <ac:chgData name="bezyris2000 bezyris2000" userId="fd191ec73c94e6b8" providerId="LiveId" clId="{24D75315-5B15-4151-B1D0-9206049AD4C3}" dt="2025-11-30T17:40:06.331" v="5450" actId="1076"/>
          <ac:spMkLst>
            <pc:docMk/>
            <pc:sldMk cId="3532486269" sldId="288"/>
            <ac:spMk id="9" creationId="{B143B0E6-F91C-938E-EC18-2E495EBF70FC}"/>
          </ac:spMkLst>
        </pc:spChg>
        <pc:spChg chg="add mod">
          <ac:chgData name="bezyris2000 bezyris2000" userId="fd191ec73c94e6b8" providerId="LiveId" clId="{24D75315-5B15-4151-B1D0-9206049AD4C3}" dt="2025-11-30T17:40:16.715" v="5453" actId="1076"/>
          <ac:spMkLst>
            <pc:docMk/>
            <pc:sldMk cId="3532486269" sldId="288"/>
            <ac:spMk id="11" creationId="{E6445156-2234-88B2-BD23-1CEB9F370B79}"/>
          </ac:spMkLst>
        </pc:spChg>
        <pc:picChg chg="add mod">
          <ac:chgData name="bezyris2000 bezyris2000" userId="fd191ec73c94e6b8" providerId="LiveId" clId="{24D75315-5B15-4151-B1D0-9206049AD4C3}" dt="2025-11-30T17:40:08.010" v="5451" actId="1076"/>
          <ac:picMkLst>
            <pc:docMk/>
            <pc:sldMk cId="3532486269" sldId="288"/>
            <ac:picMk id="1026" creationId="{8FA5B315-3BC6-7CD1-9C8B-D36106539113}"/>
          </ac:picMkLst>
        </pc:picChg>
        <pc:picChg chg="add mod">
          <ac:chgData name="bezyris2000 bezyris2000" userId="fd191ec73c94e6b8" providerId="LiveId" clId="{24D75315-5B15-4151-B1D0-9206049AD4C3}" dt="2025-11-30T17:40:19.266" v="5454" actId="1076"/>
          <ac:picMkLst>
            <pc:docMk/>
            <pc:sldMk cId="3532486269" sldId="288"/>
            <ac:picMk id="1028" creationId="{0B7079A2-C8EE-B508-9F2C-9B9D943F454E}"/>
          </ac:picMkLst>
        </pc:picChg>
      </pc:sldChg>
      <pc:sldChg chg="addSp new mod ord">
        <pc:chgData name="bezyris2000 bezyris2000" userId="fd191ec73c94e6b8" providerId="LiveId" clId="{24D75315-5B15-4151-B1D0-9206049AD4C3}" dt="2025-11-30T17:26:05.126" v="5372"/>
        <pc:sldMkLst>
          <pc:docMk/>
          <pc:sldMk cId="2182271631" sldId="289"/>
        </pc:sldMkLst>
        <pc:picChg chg="add">
          <ac:chgData name="bezyris2000 bezyris2000" userId="fd191ec73c94e6b8" providerId="LiveId" clId="{24D75315-5B15-4151-B1D0-9206049AD4C3}" dt="2025-11-30T17:25:57.650" v="5369" actId="22"/>
          <ac:picMkLst>
            <pc:docMk/>
            <pc:sldMk cId="2182271631" sldId="289"/>
            <ac:picMk id="3" creationId="{F3FEBCD4-B9D7-1299-8451-884E4FBD11FB}"/>
          </ac:picMkLst>
        </pc:picChg>
      </pc:sldChg>
      <pc:sldChg chg="addSp delSp modSp add mod">
        <pc:chgData name="bezyris2000 bezyris2000" userId="fd191ec73c94e6b8" providerId="LiveId" clId="{24D75315-5B15-4151-B1D0-9206049AD4C3}" dt="2025-11-30T17:47:55.041" v="5529" actId="1076"/>
        <pc:sldMkLst>
          <pc:docMk/>
          <pc:sldMk cId="1894521373" sldId="290"/>
        </pc:sldMkLst>
        <pc:spChg chg="add mod">
          <ac:chgData name="bezyris2000 bezyris2000" userId="fd191ec73c94e6b8" providerId="LiveId" clId="{24D75315-5B15-4151-B1D0-9206049AD4C3}" dt="2025-11-30T17:41:07.002" v="5461" actId="1076"/>
          <ac:spMkLst>
            <pc:docMk/>
            <pc:sldMk cId="1894521373" sldId="290"/>
            <ac:spMk id="2" creationId="{C1AF3FA6-C3CC-32BF-C3C8-0152890F72BA}"/>
          </ac:spMkLst>
        </pc:spChg>
        <pc:spChg chg="mod">
          <ac:chgData name="bezyris2000 bezyris2000" userId="fd191ec73c94e6b8" providerId="LiveId" clId="{24D75315-5B15-4151-B1D0-9206049AD4C3}" dt="2025-11-30T17:45:21.798" v="5505" actId="120"/>
          <ac:spMkLst>
            <pc:docMk/>
            <pc:sldMk cId="1894521373" sldId="290"/>
            <ac:spMk id="5" creationId="{D962C54C-80F1-5196-57E2-EF422802677D}"/>
          </ac:spMkLst>
        </pc:spChg>
        <pc:spChg chg="add mod">
          <ac:chgData name="bezyris2000 bezyris2000" userId="fd191ec73c94e6b8" providerId="LiveId" clId="{24D75315-5B15-4151-B1D0-9206049AD4C3}" dt="2025-11-30T17:45:44.475" v="5507"/>
          <ac:spMkLst>
            <pc:docMk/>
            <pc:sldMk cId="1894521373" sldId="290"/>
            <ac:spMk id="7" creationId="{F23AA810-EC84-1B3A-4269-E9A50D4E604B}"/>
          </ac:spMkLst>
        </pc:spChg>
        <pc:spChg chg="add mod">
          <ac:chgData name="bezyris2000 bezyris2000" userId="fd191ec73c94e6b8" providerId="LiveId" clId="{24D75315-5B15-4151-B1D0-9206049AD4C3}" dt="2025-11-30T17:47:55.041" v="5529" actId="1076"/>
          <ac:spMkLst>
            <pc:docMk/>
            <pc:sldMk cId="1894521373" sldId="290"/>
            <ac:spMk id="9" creationId="{230A5F5C-EF99-5874-A678-CB1A7494A1D7}"/>
          </ac:spMkLst>
        </pc:spChg>
        <pc:picChg chg="add mod">
          <ac:chgData name="bezyris2000 bezyris2000" userId="fd191ec73c94e6b8" providerId="LiveId" clId="{24D75315-5B15-4151-B1D0-9206049AD4C3}" dt="2025-11-30T17:45:35.303" v="5506"/>
          <ac:picMkLst>
            <pc:docMk/>
            <pc:sldMk cId="1894521373" sldId="290"/>
            <ac:picMk id="6" creationId="{612383B0-C690-775E-5829-A91A68D196BE}"/>
          </ac:picMkLst>
        </pc:picChg>
        <pc:picChg chg="add mod">
          <ac:chgData name="bezyris2000 bezyris2000" userId="fd191ec73c94e6b8" providerId="LiveId" clId="{24D75315-5B15-4151-B1D0-9206049AD4C3}" dt="2025-11-30T17:47:24.073" v="5525" actId="1076"/>
          <ac:picMkLst>
            <pc:docMk/>
            <pc:sldMk cId="1894521373" sldId="290"/>
            <ac:picMk id="2052" creationId="{C39D965C-06E7-BA57-F0BD-C65CBF43F87F}"/>
          </ac:picMkLst>
        </pc:picChg>
      </pc:sldChg>
      <pc:sldChg chg="addSp delSp modSp add mod ord">
        <pc:chgData name="bezyris2000 bezyris2000" userId="fd191ec73c94e6b8" providerId="LiveId" clId="{24D75315-5B15-4151-B1D0-9206049AD4C3}" dt="2025-12-01T07:19:26.166" v="5555"/>
        <pc:sldMkLst>
          <pc:docMk/>
          <pc:sldMk cId="1754183043" sldId="291"/>
        </pc:sldMkLst>
        <pc:spChg chg="mod">
          <ac:chgData name="bezyris2000 bezyris2000" userId="fd191ec73c94e6b8" providerId="LiveId" clId="{24D75315-5B15-4151-B1D0-9206049AD4C3}" dt="2025-12-01T06:44:03.543" v="5546" actId="20577"/>
          <ac:spMkLst>
            <pc:docMk/>
            <pc:sldMk cId="1754183043" sldId="291"/>
            <ac:spMk id="5" creationId="{D2618DD7-D195-BE71-E1A3-C9BDC38D17DE}"/>
          </ac:spMkLst>
        </pc:spChg>
        <pc:spChg chg="add mod">
          <ac:chgData name="bezyris2000 bezyris2000" userId="fd191ec73c94e6b8" providerId="LiveId" clId="{24D75315-5B15-4151-B1D0-9206049AD4C3}" dt="2025-11-30T17:46:40.810" v="5515" actId="1076"/>
          <ac:spMkLst>
            <pc:docMk/>
            <pc:sldMk cId="1754183043" sldId="291"/>
            <ac:spMk id="8" creationId="{83CE84A7-2551-1EC3-A82B-1A22FB60C2B9}"/>
          </ac:spMkLst>
        </pc:spChg>
        <pc:picChg chg="mod">
          <ac:chgData name="bezyris2000 bezyris2000" userId="fd191ec73c94e6b8" providerId="LiveId" clId="{24D75315-5B15-4151-B1D0-9206049AD4C3}" dt="2025-11-30T17:46:51.321" v="5518" actId="14100"/>
          <ac:picMkLst>
            <pc:docMk/>
            <pc:sldMk cId="1754183043" sldId="291"/>
            <ac:picMk id="2050" creationId="{4BF2049C-5973-6850-9D57-79A5587DC2BF}"/>
          </ac:picMkLst>
        </pc:picChg>
        <pc:picChg chg="add mod">
          <ac:chgData name="bezyris2000 bezyris2000" userId="fd191ec73c94e6b8" providerId="LiveId" clId="{24D75315-5B15-4151-B1D0-9206049AD4C3}" dt="2025-11-30T17:46:45.432" v="5516" actId="1076"/>
          <ac:picMkLst>
            <pc:docMk/>
            <pc:sldMk cId="1754183043" sldId="291"/>
            <ac:picMk id="3076" creationId="{66774A54-F52F-50B2-327F-7EC4327D5363}"/>
          </ac:picMkLst>
        </pc:picChg>
      </pc:sldChg>
      <pc:sldChg chg="addSp modSp new mod">
        <pc:chgData name="bezyris2000 bezyris2000" userId="fd191ec73c94e6b8" providerId="LiveId" clId="{24D75315-5B15-4151-B1D0-9206049AD4C3}" dt="2025-11-30T17:49:19.965" v="5540" actId="1076"/>
        <pc:sldMkLst>
          <pc:docMk/>
          <pc:sldMk cId="2163980370" sldId="292"/>
        </pc:sldMkLst>
        <pc:picChg chg="add mod modCrop">
          <ac:chgData name="bezyris2000 bezyris2000" userId="fd191ec73c94e6b8" providerId="LiveId" clId="{24D75315-5B15-4151-B1D0-9206049AD4C3}" dt="2025-11-30T17:48:37.530" v="5534" actId="1076"/>
          <ac:picMkLst>
            <pc:docMk/>
            <pc:sldMk cId="2163980370" sldId="292"/>
            <ac:picMk id="3" creationId="{4CA1C2F3-63A9-4CF5-B3E0-28FB8FFCEDBC}"/>
          </ac:picMkLst>
        </pc:picChg>
        <pc:picChg chg="add mod modCrop">
          <ac:chgData name="bezyris2000 bezyris2000" userId="fd191ec73c94e6b8" providerId="LiveId" clId="{24D75315-5B15-4151-B1D0-9206049AD4C3}" dt="2025-11-30T17:49:19.965" v="5540" actId="1076"/>
          <ac:picMkLst>
            <pc:docMk/>
            <pc:sldMk cId="2163980370" sldId="292"/>
            <ac:picMk id="5" creationId="{7ECACFCC-93FC-97BE-7C6D-044B12208958}"/>
          </ac:picMkLst>
        </pc:picChg>
      </pc:sldChg>
      <pc:sldChg chg="addSp modSp new mod ord">
        <pc:chgData name="bezyris2000 bezyris2000" userId="fd191ec73c94e6b8" providerId="LiveId" clId="{24D75315-5B15-4151-B1D0-9206049AD4C3}" dt="2025-12-01T07:45:55.812" v="5861" actId="20577"/>
        <pc:sldMkLst>
          <pc:docMk/>
          <pc:sldMk cId="68518297" sldId="293"/>
        </pc:sldMkLst>
        <pc:spChg chg="add mod">
          <ac:chgData name="bezyris2000 bezyris2000" userId="fd191ec73c94e6b8" providerId="LiveId" clId="{24D75315-5B15-4151-B1D0-9206049AD4C3}" dt="2025-12-01T07:43:24.895" v="5842" actId="20577"/>
          <ac:spMkLst>
            <pc:docMk/>
            <pc:sldMk cId="68518297" sldId="293"/>
            <ac:spMk id="3" creationId="{1CBCB224-D1D8-F835-0613-259A86735425}"/>
          </ac:spMkLst>
        </pc:spChg>
        <pc:spChg chg="add mod">
          <ac:chgData name="bezyris2000 bezyris2000" userId="fd191ec73c94e6b8" providerId="LiveId" clId="{24D75315-5B15-4151-B1D0-9206049AD4C3}" dt="2025-12-01T07:45:55.812" v="5861" actId="20577"/>
          <ac:spMkLst>
            <pc:docMk/>
            <pc:sldMk cId="68518297" sldId="293"/>
            <ac:spMk id="4" creationId="{54CC30C6-324C-DBF6-A1A4-2495C7CF28F8}"/>
          </ac:spMkLst>
        </pc:spChg>
        <pc:spChg chg="add mod">
          <ac:chgData name="bezyris2000 bezyris2000" userId="fd191ec73c94e6b8" providerId="LiveId" clId="{24D75315-5B15-4151-B1D0-9206049AD4C3}" dt="2025-12-01T07:40:32.489" v="5705" actId="1076"/>
          <ac:spMkLst>
            <pc:docMk/>
            <pc:sldMk cId="68518297" sldId="293"/>
            <ac:spMk id="8" creationId="{F3A633AB-A7C2-452C-7CFB-EB139D7A9906}"/>
          </ac:spMkLst>
        </pc:spChg>
        <pc:picChg chg="add mod modCrop">
          <ac:chgData name="bezyris2000 bezyris2000" userId="fd191ec73c94e6b8" providerId="LiveId" clId="{24D75315-5B15-4151-B1D0-9206049AD4C3}" dt="2025-12-01T07:41:32.112" v="5757" actId="1076"/>
          <ac:picMkLst>
            <pc:docMk/>
            <pc:sldMk cId="68518297" sldId="293"/>
            <ac:picMk id="6" creationId="{F21B02C0-E613-D7D6-33B8-C3FD55464F85}"/>
          </ac:picMkLst>
        </pc:picChg>
        <pc:picChg chg="add mod">
          <ac:chgData name="bezyris2000 bezyris2000" userId="fd191ec73c94e6b8" providerId="LiveId" clId="{24D75315-5B15-4151-B1D0-9206049AD4C3}" dt="2025-12-01T07:38:57.073" v="5694" actId="1076"/>
          <ac:picMkLst>
            <pc:docMk/>
            <pc:sldMk cId="68518297" sldId="293"/>
            <ac:picMk id="1026" creationId="{E8693F62-B6ED-2C70-F69D-21CA5A4DB4D0}"/>
          </ac:picMkLst>
        </pc:picChg>
      </pc:sldChg>
      <pc:sldChg chg="addSp modSp new mod">
        <pc:chgData name="bezyris2000 bezyris2000" userId="fd191ec73c94e6b8" providerId="LiveId" clId="{24D75315-5B15-4151-B1D0-9206049AD4C3}" dt="2025-12-01T08:30:09.528" v="6375" actId="20577"/>
        <pc:sldMkLst>
          <pc:docMk/>
          <pc:sldMk cId="4167656604" sldId="294"/>
        </pc:sldMkLst>
        <pc:spChg chg="add mod">
          <ac:chgData name="bezyris2000 bezyris2000" userId="fd191ec73c94e6b8" providerId="LiveId" clId="{24D75315-5B15-4151-B1D0-9206049AD4C3}" dt="2025-12-01T08:30:09.528" v="6375" actId="20577"/>
          <ac:spMkLst>
            <pc:docMk/>
            <pc:sldMk cId="4167656604" sldId="294"/>
            <ac:spMk id="3" creationId="{70F8AE6F-0DC7-819A-EA91-9569A1014EF6}"/>
          </ac:spMkLst>
        </pc:spChg>
      </pc:sldChg>
      <pc:sldChg chg="addSp delSp modSp new mod modAnim">
        <pc:chgData name="bezyris2000 bezyris2000" userId="fd191ec73c94e6b8" providerId="LiveId" clId="{24D75315-5B15-4151-B1D0-9206049AD4C3}" dt="2025-12-01T08:23:47.219" v="5975" actId="1076"/>
        <pc:sldMkLst>
          <pc:docMk/>
          <pc:sldMk cId="1104213520" sldId="295"/>
        </pc:sldMkLst>
        <pc:spChg chg="add mod">
          <ac:chgData name="bezyris2000 bezyris2000" userId="fd191ec73c94e6b8" providerId="LiveId" clId="{24D75315-5B15-4151-B1D0-9206049AD4C3}" dt="2025-12-01T08:22:22.892" v="5938" actId="1076"/>
          <ac:spMkLst>
            <pc:docMk/>
            <pc:sldMk cId="1104213520" sldId="295"/>
            <ac:spMk id="3" creationId="{F4EE7E6C-14F4-EAFC-FF39-7BF1BD9BEA38}"/>
          </ac:spMkLst>
        </pc:spChg>
        <pc:spChg chg="add mod">
          <ac:chgData name="bezyris2000 bezyris2000" userId="fd191ec73c94e6b8" providerId="LiveId" clId="{24D75315-5B15-4151-B1D0-9206049AD4C3}" dt="2025-12-01T08:23:16.861" v="5967" actId="20577"/>
          <ac:spMkLst>
            <pc:docMk/>
            <pc:sldMk cId="1104213520" sldId="295"/>
            <ac:spMk id="9" creationId="{E5F6B3EF-0FB7-40EC-30CA-DC860560A4B3}"/>
          </ac:spMkLst>
        </pc:spChg>
        <pc:spChg chg="add mod">
          <ac:chgData name="bezyris2000 bezyris2000" userId="fd191ec73c94e6b8" providerId="LiveId" clId="{24D75315-5B15-4151-B1D0-9206049AD4C3}" dt="2025-12-01T08:23:47.219" v="5975" actId="1076"/>
          <ac:spMkLst>
            <pc:docMk/>
            <pc:sldMk cId="1104213520" sldId="295"/>
            <ac:spMk id="11" creationId="{A0B8A4A1-AFC1-6C63-A058-B0F714F287EE}"/>
          </ac:spMkLst>
        </pc:spChg>
        <pc:picChg chg="add mod">
          <ac:chgData name="bezyris2000 bezyris2000" userId="fd191ec73c94e6b8" providerId="LiveId" clId="{24D75315-5B15-4151-B1D0-9206049AD4C3}" dt="2025-12-01T08:23:26.468" v="5968" actId="1076"/>
          <ac:picMkLst>
            <pc:docMk/>
            <pc:sldMk cId="1104213520" sldId="295"/>
            <ac:picMk id="8" creationId="{C495486E-565E-3D5E-A84F-B2B1411CAC0D}"/>
          </ac:picMkLst>
        </pc:picChg>
      </pc:sldChg>
      <pc:sldChg chg="addSp modSp new mod">
        <pc:chgData name="bezyris2000 bezyris2000" userId="fd191ec73c94e6b8" providerId="LiveId" clId="{24D75315-5B15-4151-B1D0-9206049AD4C3}" dt="2025-12-01T08:30:36.643" v="6379" actId="20577"/>
        <pc:sldMkLst>
          <pc:docMk/>
          <pc:sldMk cId="2936804553" sldId="296"/>
        </pc:sldMkLst>
        <pc:spChg chg="add mod">
          <ac:chgData name="bezyris2000 bezyris2000" userId="fd191ec73c94e6b8" providerId="LiveId" clId="{24D75315-5B15-4151-B1D0-9206049AD4C3}" dt="2025-12-01T08:30:36.643" v="6379" actId="20577"/>
          <ac:spMkLst>
            <pc:docMk/>
            <pc:sldMk cId="2936804553" sldId="296"/>
            <ac:spMk id="3" creationId="{A0FE4142-B30F-0999-953D-B6142062AAC8}"/>
          </ac:spMkLst>
        </pc:spChg>
      </pc:sldChg>
      <pc:sldChg chg="addSp delSp modSp add mod ord">
        <pc:chgData name="bezyris2000 bezyris2000" userId="fd191ec73c94e6b8" providerId="LiveId" clId="{24D75315-5B15-4151-B1D0-9206049AD4C3}" dt="2025-12-16T07:42:24.037" v="6681" actId="6549"/>
        <pc:sldMkLst>
          <pc:docMk/>
          <pc:sldMk cId="2262892068" sldId="297"/>
        </pc:sldMkLst>
        <pc:spChg chg="del">
          <ac:chgData name="bezyris2000 bezyris2000" userId="fd191ec73c94e6b8" providerId="LiveId" clId="{24D75315-5B15-4151-B1D0-9206049AD4C3}" dt="2025-12-16T06:17:19.585" v="6383" actId="478"/>
          <ac:spMkLst>
            <pc:docMk/>
            <pc:sldMk cId="2262892068" sldId="297"/>
            <ac:spMk id="3" creationId="{BF89BBCC-5D37-FC67-6181-41DF465121F4}"/>
          </ac:spMkLst>
        </pc:spChg>
        <pc:spChg chg="mod">
          <ac:chgData name="bezyris2000 bezyris2000" userId="fd191ec73c94e6b8" providerId="LiveId" clId="{24D75315-5B15-4151-B1D0-9206049AD4C3}" dt="2025-12-16T06:17:38.595" v="6408" actId="20577"/>
          <ac:spMkLst>
            <pc:docMk/>
            <pc:sldMk cId="2262892068" sldId="297"/>
            <ac:spMk id="4" creationId="{3D7E4218-DBFE-66D5-1C73-1A3D245725B9}"/>
          </ac:spMkLst>
        </pc:spChg>
        <pc:spChg chg="add mod">
          <ac:chgData name="bezyris2000 bezyris2000" userId="fd191ec73c94e6b8" providerId="LiveId" clId="{24D75315-5B15-4151-B1D0-9206049AD4C3}" dt="2025-12-16T07:40:38.756" v="6670" actId="1076"/>
          <ac:spMkLst>
            <pc:docMk/>
            <pc:sldMk cId="2262892068" sldId="297"/>
            <ac:spMk id="5" creationId="{4A90BEBE-D0B2-68FD-9332-136BE9738639}"/>
          </ac:spMkLst>
        </pc:spChg>
        <pc:spChg chg="del">
          <ac:chgData name="bezyris2000 bezyris2000" userId="fd191ec73c94e6b8" providerId="LiveId" clId="{24D75315-5B15-4151-B1D0-9206049AD4C3}" dt="2025-12-16T06:17:25.888" v="6385" actId="478"/>
          <ac:spMkLst>
            <pc:docMk/>
            <pc:sldMk cId="2262892068" sldId="297"/>
            <ac:spMk id="8" creationId="{F8E96471-1E3C-EBDD-7B24-0CBC0A441E17}"/>
          </ac:spMkLst>
        </pc:spChg>
        <pc:spChg chg="add mod">
          <ac:chgData name="bezyris2000 bezyris2000" userId="fd191ec73c94e6b8" providerId="LiveId" clId="{24D75315-5B15-4151-B1D0-9206049AD4C3}" dt="2025-12-16T07:42:24.037" v="6681" actId="6549"/>
          <ac:spMkLst>
            <pc:docMk/>
            <pc:sldMk cId="2262892068" sldId="297"/>
            <ac:spMk id="10" creationId="{880F53B7-CDBB-B302-78F7-4D91D4ADD24D}"/>
          </ac:spMkLst>
        </pc:spChg>
        <pc:picChg chg="del">
          <ac:chgData name="bezyris2000 bezyris2000" userId="fd191ec73c94e6b8" providerId="LiveId" clId="{24D75315-5B15-4151-B1D0-9206049AD4C3}" dt="2025-12-16T06:17:27.677" v="6386" actId="478"/>
          <ac:picMkLst>
            <pc:docMk/>
            <pc:sldMk cId="2262892068" sldId="297"/>
            <ac:picMk id="6" creationId="{12CD90A9-2DEB-CE8C-360A-209024DB814D}"/>
          </ac:picMkLst>
        </pc:picChg>
        <pc:picChg chg="add del mod">
          <ac:chgData name="bezyris2000 bezyris2000" userId="fd191ec73c94e6b8" providerId="LiveId" clId="{24D75315-5B15-4151-B1D0-9206049AD4C3}" dt="2025-12-16T06:32:10.003" v="6425" actId="478"/>
          <ac:picMkLst>
            <pc:docMk/>
            <pc:sldMk cId="2262892068" sldId="297"/>
            <ac:picMk id="7" creationId="{AC39F6D8-E844-F7C2-1634-62E51C9D6141}"/>
          </ac:picMkLst>
        </pc:picChg>
        <pc:picChg chg="add del mod modCrop">
          <ac:chgData name="bezyris2000 bezyris2000" userId="fd191ec73c94e6b8" providerId="LiveId" clId="{24D75315-5B15-4151-B1D0-9206049AD4C3}" dt="2025-12-16T07:40:13.500" v="6665" actId="478"/>
          <ac:picMkLst>
            <pc:docMk/>
            <pc:sldMk cId="2262892068" sldId="297"/>
            <ac:picMk id="12" creationId="{455DDA7C-AA06-C4A2-F67F-3EE600519726}"/>
          </ac:picMkLst>
        </pc:picChg>
        <pc:picChg chg="del">
          <ac:chgData name="bezyris2000 bezyris2000" userId="fd191ec73c94e6b8" providerId="LiveId" clId="{24D75315-5B15-4151-B1D0-9206049AD4C3}" dt="2025-12-16T06:17:21.989" v="6384" actId="478"/>
          <ac:picMkLst>
            <pc:docMk/>
            <pc:sldMk cId="2262892068" sldId="297"/>
            <ac:picMk id="1026" creationId="{1E676FC2-6761-07A1-3271-AE4D3C412F20}"/>
          </ac:picMkLst>
        </pc:picChg>
        <pc:picChg chg="add del mod">
          <ac:chgData name="bezyris2000 bezyris2000" userId="fd191ec73c94e6b8" providerId="LiveId" clId="{24D75315-5B15-4151-B1D0-9206049AD4C3}" dt="2025-12-16T06:32:32.554" v="6430" actId="478"/>
          <ac:picMkLst>
            <pc:docMk/>
            <pc:sldMk cId="2262892068" sldId="297"/>
            <ac:picMk id="1028" creationId="{D1DDEA92-AED2-A584-E289-4E87365FED21}"/>
          </ac:picMkLst>
        </pc:picChg>
        <pc:picChg chg="add del mod">
          <ac:chgData name="bezyris2000 bezyris2000" userId="fd191ec73c94e6b8" providerId="LiveId" clId="{24D75315-5B15-4151-B1D0-9206049AD4C3}" dt="2025-12-16T06:35:25.770" v="6440" actId="478"/>
          <ac:picMkLst>
            <pc:docMk/>
            <pc:sldMk cId="2262892068" sldId="297"/>
            <ac:picMk id="1030" creationId="{3A2A4603-E631-EA6A-562D-C193306124A5}"/>
          </ac:picMkLst>
        </pc:picChg>
      </pc:sldChg>
      <pc:sldChg chg="addSp delSp modSp new mod">
        <pc:chgData name="bezyris2000 bezyris2000" userId="fd191ec73c94e6b8" providerId="LiveId" clId="{24D75315-5B15-4151-B1D0-9206049AD4C3}" dt="2025-12-16T06:35:00.442" v="6439" actId="1076"/>
        <pc:sldMkLst>
          <pc:docMk/>
          <pc:sldMk cId="2744200684" sldId="298"/>
        </pc:sldMkLst>
        <pc:picChg chg="add del mod">
          <ac:chgData name="bezyris2000 bezyris2000" userId="fd191ec73c94e6b8" providerId="LiveId" clId="{24D75315-5B15-4151-B1D0-9206049AD4C3}" dt="2025-12-16T06:34:27.331" v="6434" actId="478"/>
          <ac:picMkLst>
            <pc:docMk/>
            <pc:sldMk cId="2744200684" sldId="298"/>
            <ac:picMk id="3" creationId="{E52EDB07-9E84-DE1A-E3E8-D71F0DDC412D}"/>
          </ac:picMkLst>
        </pc:picChg>
        <pc:picChg chg="add mod">
          <ac:chgData name="bezyris2000 bezyris2000" userId="fd191ec73c94e6b8" providerId="LiveId" clId="{24D75315-5B15-4151-B1D0-9206049AD4C3}" dt="2025-12-16T06:35:00.442" v="6439" actId="1076"/>
          <ac:picMkLst>
            <pc:docMk/>
            <pc:sldMk cId="2744200684" sldId="298"/>
            <ac:picMk id="4" creationId="{21CC9504-F01D-9ACE-AA3C-03704DF201BA}"/>
          </ac:picMkLst>
        </pc:picChg>
      </pc:sldChg>
      <pc:sldChg chg="addSp delSp modSp new mod">
        <pc:chgData name="bezyris2000 bezyris2000" userId="fd191ec73c94e6b8" providerId="LiveId" clId="{24D75315-5B15-4151-B1D0-9206049AD4C3}" dt="2025-12-16T06:56:49.531" v="6589" actId="1038"/>
        <pc:sldMkLst>
          <pc:docMk/>
          <pc:sldMk cId="3277190402" sldId="299"/>
        </pc:sldMkLst>
        <pc:spChg chg="add mod">
          <ac:chgData name="bezyris2000 bezyris2000" userId="fd191ec73c94e6b8" providerId="LiveId" clId="{24D75315-5B15-4151-B1D0-9206049AD4C3}" dt="2025-12-16T06:56:32.972" v="6581" actId="14100"/>
          <ac:spMkLst>
            <pc:docMk/>
            <pc:sldMk cId="3277190402" sldId="299"/>
            <ac:spMk id="3" creationId="{2CC26492-FF5F-A214-7DCF-3AABAD5D7FF4}"/>
          </ac:spMkLst>
        </pc:spChg>
        <pc:picChg chg="add del mod">
          <ac:chgData name="bezyris2000 bezyris2000" userId="fd191ec73c94e6b8" providerId="LiveId" clId="{24D75315-5B15-4151-B1D0-9206049AD4C3}" dt="2025-12-16T06:52:53.498" v="6561" actId="478"/>
          <ac:picMkLst>
            <pc:docMk/>
            <pc:sldMk cId="3277190402" sldId="299"/>
            <ac:picMk id="2050" creationId="{44DD71D0-25BC-4D75-8755-8380A5886E7E}"/>
          </ac:picMkLst>
        </pc:picChg>
        <pc:picChg chg="add del mod">
          <ac:chgData name="bezyris2000 bezyris2000" userId="fd191ec73c94e6b8" providerId="LiveId" clId="{24D75315-5B15-4151-B1D0-9206049AD4C3}" dt="2025-12-16T06:56:42.769" v="6587" actId="1038"/>
          <ac:picMkLst>
            <pc:docMk/>
            <pc:sldMk cId="3277190402" sldId="299"/>
            <ac:picMk id="2052" creationId="{A619F620-8CAF-1FF7-F464-0B3DD1F6ECC7}"/>
          </ac:picMkLst>
        </pc:picChg>
        <pc:picChg chg="add del">
          <ac:chgData name="bezyris2000 bezyris2000" userId="fd191ec73c94e6b8" providerId="LiveId" clId="{24D75315-5B15-4151-B1D0-9206049AD4C3}" dt="2025-12-16T06:54:49.795" v="6570" actId="478"/>
          <ac:picMkLst>
            <pc:docMk/>
            <pc:sldMk cId="3277190402" sldId="299"/>
            <ac:picMk id="2054" creationId="{15A66281-34B3-4C09-0A24-814C98289A05}"/>
          </ac:picMkLst>
        </pc:picChg>
        <pc:picChg chg="add mod">
          <ac:chgData name="bezyris2000 bezyris2000" userId="fd191ec73c94e6b8" providerId="LiveId" clId="{24D75315-5B15-4151-B1D0-9206049AD4C3}" dt="2025-12-16T06:56:49.531" v="6589" actId="1038"/>
          <ac:picMkLst>
            <pc:docMk/>
            <pc:sldMk cId="3277190402" sldId="299"/>
            <ac:picMk id="2056" creationId="{3862E9FF-DBC1-40B2-4AB1-7E6600E54CEC}"/>
          </ac:picMkLst>
        </pc:picChg>
      </pc:sldChg>
      <pc:sldChg chg="addSp modSp new mod">
        <pc:chgData name="bezyris2000 bezyris2000" userId="fd191ec73c94e6b8" providerId="LiveId" clId="{24D75315-5B15-4151-B1D0-9206049AD4C3}" dt="2025-12-16T07:08:16.346" v="6649" actId="1035"/>
        <pc:sldMkLst>
          <pc:docMk/>
          <pc:sldMk cId="22854374" sldId="300"/>
        </pc:sldMkLst>
        <pc:spChg chg="add mod">
          <ac:chgData name="bezyris2000 bezyris2000" userId="fd191ec73c94e6b8" providerId="LiveId" clId="{24D75315-5B15-4151-B1D0-9206049AD4C3}" dt="2025-12-16T07:08:07.651" v="6645" actId="1076"/>
          <ac:spMkLst>
            <pc:docMk/>
            <pc:sldMk cId="22854374" sldId="300"/>
            <ac:spMk id="3" creationId="{CEC9298E-868A-B188-E4B3-651EB1252688}"/>
          </ac:spMkLst>
        </pc:spChg>
        <pc:spChg chg="add mod">
          <ac:chgData name="bezyris2000 bezyris2000" userId="fd191ec73c94e6b8" providerId="LiveId" clId="{24D75315-5B15-4151-B1D0-9206049AD4C3}" dt="2025-12-16T07:07:59.824" v="6644" actId="113"/>
          <ac:spMkLst>
            <pc:docMk/>
            <pc:sldMk cId="22854374" sldId="300"/>
            <ac:spMk id="5" creationId="{8524AF0D-ADEA-C2A9-93D6-7D5CA3E09C89}"/>
          </ac:spMkLst>
        </pc:spChg>
        <pc:picChg chg="add mod">
          <ac:chgData name="bezyris2000 bezyris2000" userId="fd191ec73c94e6b8" providerId="LiveId" clId="{24D75315-5B15-4151-B1D0-9206049AD4C3}" dt="2025-12-16T07:08:16.346" v="6649" actId="1035"/>
          <ac:picMkLst>
            <pc:docMk/>
            <pc:sldMk cId="22854374" sldId="300"/>
            <ac:picMk id="4098" creationId="{D6BACC4F-207E-6EEA-8328-8CF008226D2F}"/>
          </ac:picMkLst>
        </pc:picChg>
      </pc:sldChg>
      <pc:sldChg chg="addSp delSp modSp new mod">
        <pc:chgData name="bezyris2000 bezyris2000" userId="fd191ec73c94e6b8" providerId="LiveId" clId="{24D75315-5B15-4151-B1D0-9206049AD4C3}" dt="2025-12-16T08:22:35.350" v="7487" actId="478"/>
        <pc:sldMkLst>
          <pc:docMk/>
          <pc:sldMk cId="3800655342" sldId="301"/>
        </pc:sldMkLst>
        <pc:spChg chg="add mod">
          <ac:chgData name="bezyris2000 bezyris2000" userId="fd191ec73c94e6b8" providerId="LiveId" clId="{24D75315-5B15-4151-B1D0-9206049AD4C3}" dt="2025-12-16T07:35:57.245" v="6660" actId="14100"/>
          <ac:spMkLst>
            <pc:docMk/>
            <pc:sldMk cId="3800655342" sldId="301"/>
            <ac:spMk id="3" creationId="{D874FCFA-625F-08F1-88C8-9166DA8A3154}"/>
          </ac:spMkLst>
        </pc:spChg>
        <pc:spChg chg="add mod">
          <ac:chgData name="bezyris2000 bezyris2000" userId="fd191ec73c94e6b8" providerId="LiveId" clId="{24D75315-5B15-4151-B1D0-9206049AD4C3}" dt="2025-12-16T07:37:31.467" v="6664" actId="1076"/>
          <ac:spMkLst>
            <pc:docMk/>
            <pc:sldMk cId="3800655342" sldId="301"/>
            <ac:spMk id="5" creationId="{07F14C14-366A-EB20-B2D5-B3D610353BA0}"/>
          </ac:spMkLst>
        </pc:spChg>
        <pc:spChg chg="add mod">
          <ac:chgData name="bezyris2000 bezyris2000" userId="fd191ec73c94e6b8" providerId="LiveId" clId="{24D75315-5B15-4151-B1D0-9206049AD4C3}" dt="2025-12-16T08:04:52.652" v="7400" actId="14100"/>
          <ac:spMkLst>
            <pc:docMk/>
            <pc:sldMk cId="3800655342" sldId="301"/>
            <ac:spMk id="7" creationId="{681254D7-9C48-1B91-01D7-C40B24E9542D}"/>
          </ac:spMkLst>
        </pc:spChg>
        <pc:spChg chg="add del mod">
          <ac:chgData name="bezyris2000 bezyris2000" userId="fd191ec73c94e6b8" providerId="LiveId" clId="{24D75315-5B15-4151-B1D0-9206049AD4C3}" dt="2025-12-16T08:06:05.684" v="7403" actId="478"/>
          <ac:spMkLst>
            <pc:docMk/>
            <pc:sldMk cId="3800655342" sldId="301"/>
            <ac:spMk id="9" creationId="{4E80FC9D-F1BA-115D-DCDC-D1AFA4DA14BF}"/>
          </ac:spMkLst>
        </pc:spChg>
        <pc:spChg chg="add del mod">
          <ac:chgData name="bezyris2000 bezyris2000" userId="fd191ec73c94e6b8" providerId="LiveId" clId="{24D75315-5B15-4151-B1D0-9206049AD4C3}" dt="2025-12-16T08:22:35.350" v="7487" actId="478"/>
          <ac:spMkLst>
            <pc:docMk/>
            <pc:sldMk cId="3800655342" sldId="301"/>
            <ac:spMk id="13" creationId="{E7BBC4EC-1A6A-D81C-2CCB-7D9DF2B5BFA1}"/>
          </ac:spMkLst>
        </pc:spChg>
        <pc:picChg chg="add mod modCrop">
          <ac:chgData name="bezyris2000 bezyris2000" userId="fd191ec73c94e6b8" providerId="LiveId" clId="{24D75315-5B15-4151-B1D0-9206049AD4C3}" dt="2025-12-16T08:07:34.331" v="7410" actId="732"/>
          <ac:picMkLst>
            <pc:docMk/>
            <pc:sldMk cId="3800655342" sldId="301"/>
            <ac:picMk id="11" creationId="{7F259EC4-FDEE-BB62-A703-C603E12E91A0}"/>
          </ac:picMkLst>
        </pc:picChg>
        <pc:picChg chg="add del mod">
          <ac:chgData name="bezyris2000 bezyris2000" userId="fd191ec73c94e6b8" providerId="LiveId" clId="{24D75315-5B15-4151-B1D0-9206049AD4C3}" dt="2025-12-16T08:22:34.940" v="7486" actId="478"/>
          <ac:picMkLst>
            <pc:docMk/>
            <pc:sldMk cId="3800655342" sldId="301"/>
            <ac:picMk id="7170" creationId="{B5BD90C9-A7DD-6C0F-B51C-D83811D9CD74}"/>
          </ac:picMkLst>
        </pc:picChg>
        <pc:picChg chg="add del mod">
          <ac:chgData name="bezyris2000 bezyris2000" userId="fd191ec73c94e6b8" providerId="LiveId" clId="{24D75315-5B15-4151-B1D0-9206049AD4C3}" dt="2025-12-16T08:22:34.029" v="7485" actId="1076"/>
          <ac:picMkLst>
            <pc:docMk/>
            <pc:sldMk cId="3800655342" sldId="301"/>
            <ac:picMk id="7172" creationId="{1D83806E-1F6A-57C4-E33C-B88D39E1439E}"/>
          </ac:picMkLst>
        </pc:picChg>
      </pc:sldChg>
      <pc:sldChg chg="addSp delSp modSp new mod">
        <pc:chgData name="bezyris2000 bezyris2000" userId="fd191ec73c94e6b8" providerId="LiveId" clId="{24D75315-5B15-4151-B1D0-9206049AD4C3}" dt="2025-12-16T07:59:35.171" v="7394" actId="1076"/>
        <pc:sldMkLst>
          <pc:docMk/>
          <pc:sldMk cId="1417020349" sldId="302"/>
        </pc:sldMkLst>
        <pc:spChg chg="add mod">
          <ac:chgData name="bezyris2000 bezyris2000" userId="fd191ec73c94e6b8" providerId="LiveId" clId="{24D75315-5B15-4151-B1D0-9206049AD4C3}" dt="2025-12-16T07:57:27.755" v="7292" actId="1076"/>
          <ac:spMkLst>
            <pc:docMk/>
            <pc:sldMk cId="1417020349" sldId="302"/>
            <ac:spMk id="4" creationId="{CDF4012C-7BE5-D433-C5E3-88386EFFA568}"/>
          </ac:spMkLst>
        </pc:spChg>
        <pc:spChg chg="add mod">
          <ac:chgData name="bezyris2000 bezyris2000" userId="fd191ec73c94e6b8" providerId="LiveId" clId="{24D75315-5B15-4151-B1D0-9206049AD4C3}" dt="2025-12-16T07:59:28.388" v="7393" actId="1076"/>
          <ac:spMkLst>
            <pc:docMk/>
            <pc:sldMk cId="1417020349" sldId="302"/>
            <ac:spMk id="11" creationId="{9B15004B-6EB8-1D96-C3B1-C0ECEFB662F7}"/>
          </ac:spMkLst>
        </pc:spChg>
        <pc:picChg chg="add mod modCrop">
          <ac:chgData name="bezyris2000 bezyris2000" userId="fd191ec73c94e6b8" providerId="LiveId" clId="{24D75315-5B15-4151-B1D0-9206049AD4C3}" dt="2025-12-16T07:58:37.564" v="7300" actId="732"/>
          <ac:picMkLst>
            <pc:docMk/>
            <pc:sldMk cId="1417020349" sldId="302"/>
            <ac:picMk id="3" creationId="{2A153E9D-AD0F-591A-99E3-D26781BCB37C}"/>
          </ac:picMkLst>
        </pc:picChg>
        <pc:picChg chg="add del mod modCrop">
          <ac:chgData name="bezyris2000 bezyris2000" userId="fd191ec73c94e6b8" providerId="LiveId" clId="{24D75315-5B15-4151-B1D0-9206049AD4C3}" dt="2025-12-16T07:56:56.140" v="7280" actId="478"/>
          <ac:picMkLst>
            <pc:docMk/>
            <pc:sldMk cId="1417020349" sldId="302"/>
            <ac:picMk id="6" creationId="{33BAFB92-D5E0-131D-1924-4078E854CB90}"/>
          </ac:picMkLst>
        </pc:picChg>
        <pc:picChg chg="add del mod">
          <ac:chgData name="bezyris2000 bezyris2000" userId="fd191ec73c94e6b8" providerId="LiveId" clId="{24D75315-5B15-4151-B1D0-9206049AD4C3}" dt="2025-12-16T07:44:23.084" v="6717" actId="478"/>
          <ac:picMkLst>
            <pc:docMk/>
            <pc:sldMk cId="1417020349" sldId="302"/>
            <ac:picMk id="8" creationId="{8CE645A4-38CE-3FCF-E55C-1C624DD866DC}"/>
          </ac:picMkLst>
        </pc:picChg>
        <pc:picChg chg="add del mod">
          <ac:chgData name="bezyris2000 bezyris2000" userId="fd191ec73c94e6b8" providerId="LiveId" clId="{24D75315-5B15-4151-B1D0-9206049AD4C3}" dt="2025-12-16T07:50:25.259" v="7093" actId="478"/>
          <ac:picMkLst>
            <pc:docMk/>
            <pc:sldMk cId="1417020349" sldId="302"/>
            <ac:picMk id="10" creationId="{FE0510BF-7C65-22DB-E718-ED2252E58C7F}"/>
          </ac:picMkLst>
        </pc:picChg>
        <pc:picChg chg="add del mod">
          <ac:chgData name="bezyris2000 bezyris2000" userId="fd191ec73c94e6b8" providerId="LiveId" clId="{24D75315-5B15-4151-B1D0-9206049AD4C3}" dt="2025-12-16T07:53:32.755" v="7222" actId="478"/>
          <ac:picMkLst>
            <pc:docMk/>
            <pc:sldMk cId="1417020349" sldId="302"/>
            <ac:picMk id="13" creationId="{CA93CC13-D959-6C89-DB94-AB7097A426AF}"/>
          </ac:picMkLst>
        </pc:picChg>
        <pc:picChg chg="add mod">
          <ac:chgData name="bezyris2000 bezyris2000" userId="fd191ec73c94e6b8" providerId="LiveId" clId="{24D75315-5B15-4151-B1D0-9206049AD4C3}" dt="2025-12-16T07:59:35.171" v="7394" actId="1076"/>
          <ac:picMkLst>
            <pc:docMk/>
            <pc:sldMk cId="1417020349" sldId="302"/>
            <ac:picMk id="15" creationId="{438F93A6-F922-7263-F4C5-9ACE7457D9C8}"/>
          </ac:picMkLst>
        </pc:picChg>
        <pc:picChg chg="add del mod">
          <ac:chgData name="bezyris2000 bezyris2000" userId="fd191ec73c94e6b8" providerId="LiveId" clId="{24D75315-5B15-4151-B1D0-9206049AD4C3}" dt="2025-12-16T07:46:24.163" v="6729" actId="478"/>
          <ac:picMkLst>
            <pc:docMk/>
            <pc:sldMk cId="1417020349" sldId="302"/>
            <ac:picMk id="5122" creationId="{2F3E23E6-5A1E-D2E6-6422-C14424780047}"/>
          </ac:picMkLst>
        </pc:picChg>
        <pc:picChg chg="add del">
          <ac:chgData name="bezyris2000 bezyris2000" userId="fd191ec73c94e6b8" providerId="LiveId" clId="{24D75315-5B15-4151-B1D0-9206049AD4C3}" dt="2025-12-16T07:46:27.227" v="6731" actId="478"/>
          <ac:picMkLst>
            <pc:docMk/>
            <pc:sldMk cId="1417020349" sldId="302"/>
            <ac:picMk id="5124" creationId="{A3FB21DF-7E41-0F6A-EFE1-518DCDFA10E4}"/>
          </ac:picMkLst>
        </pc:picChg>
        <pc:picChg chg="add del">
          <ac:chgData name="bezyris2000 bezyris2000" userId="fd191ec73c94e6b8" providerId="LiveId" clId="{24D75315-5B15-4151-B1D0-9206049AD4C3}" dt="2025-12-16T07:46:52.658" v="6733" actId="478"/>
          <ac:picMkLst>
            <pc:docMk/>
            <pc:sldMk cId="1417020349" sldId="302"/>
            <ac:picMk id="5126" creationId="{781B117E-BFF5-BFA1-CECC-262D056BF06F}"/>
          </ac:picMkLst>
        </pc:picChg>
      </pc:sldChg>
      <pc:sldChg chg="addSp delSp modSp new mod">
        <pc:chgData name="bezyris2000 bezyris2000" userId="fd191ec73c94e6b8" providerId="LiveId" clId="{24D75315-5B15-4151-B1D0-9206049AD4C3}" dt="2025-12-16T08:54:20.002" v="8438" actId="1076"/>
        <pc:sldMkLst>
          <pc:docMk/>
          <pc:sldMk cId="2966020502" sldId="303"/>
        </pc:sldMkLst>
        <pc:spChg chg="add del">
          <ac:chgData name="bezyris2000 bezyris2000" userId="fd191ec73c94e6b8" providerId="LiveId" clId="{24D75315-5B15-4151-B1D0-9206049AD4C3}" dt="2025-12-16T08:02:15.227" v="7397" actId="478"/>
          <ac:spMkLst>
            <pc:docMk/>
            <pc:sldMk cId="2966020502" sldId="303"/>
            <ac:spMk id="2" creationId="{41E1D34E-3588-6D8B-95C0-789535171BBE}"/>
          </ac:spMkLst>
        </pc:spChg>
        <pc:spChg chg="add mod">
          <ac:chgData name="bezyris2000 bezyris2000" userId="fd191ec73c94e6b8" providerId="LiveId" clId="{24D75315-5B15-4151-B1D0-9206049AD4C3}" dt="2025-12-16T08:54:07.402" v="8434" actId="1076"/>
          <ac:spMkLst>
            <pc:docMk/>
            <pc:sldMk cId="2966020502" sldId="303"/>
            <ac:spMk id="4" creationId="{7224C83E-A090-177A-970B-DC1F03F001E2}"/>
          </ac:spMkLst>
        </pc:spChg>
        <pc:spChg chg="add mod">
          <ac:chgData name="bezyris2000 bezyris2000" userId="fd191ec73c94e6b8" providerId="LiveId" clId="{24D75315-5B15-4151-B1D0-9206049AD4C3}" dt="2025-12-16T08:53:58.066" v="8430" actId="1076"/>
          <ac:spMkLst>
            <pc:docMk/>
            <pc:sldMk cId="2966020502" sldId="303"/>
            <ac:spMk id="7" creationId="{862C6FC9-613F-D5CF-0D9B-7BA82C2BB8BA}"/>
          </ac:spMkLst>
        </pc:spChg>
        <pc:spChg chg="add mod">
          <ac:chgData name="bezyris2000 bezyris2000" userId="fd191ec73c94e6b8" providerId="LiveId" clId="{24D75315-5B15-4151-B1D0-9206049AD4C3}" dt="2025-12-16T08:54:20.002" v="8438" actId="1076"/>
          <ac:spMkLst>
            <pc:docMk/>
            <pc:sldMk cId="2966020502" sldId="303"/>
            <ac:spMk id="10" creationId="{7B438FA8-CE0F-4C70-3E37-1F99D64D5EF3}"/>
          </ac:spMkLst>
        </pc:spChg>
        <pc:picChg chg="add del mod modCrop">
          <ac:chgData name="bezyris2000 bezyris2000" userId="fd191ec73c94e6b8" providerId="LiveId" clId="{24D75315-5B15-4151-B1D0-9206049AD4C3}" dt="2025-12-16T08:25:22.755" v="7843" actId="478"/>
          <ac:picMkLst>
            <pc:docMk/>
            <pc:sldMk cId="2966020502" sldId="303"/>
            <ac:picMk id="6" creationId="{113E963B-4596-AECB-D753-DCD3BACCEC64}"/>
          </ac:picMkLst>
        </pc:picChg>
        <pc:picChg chg="add del mod">
          <ac:chgData name="bezyris2000 bezyris2000" userId="fd191ec73c94e6b8" providerId="LiveId" clId="{24D75315-5B15-4151-B1D0-9206049AD4C3}" dt="2025-12-16T08:53:50.002" v="8427" actId="478"/>
          <ac:picMkLst>
            <pc:docMk/>
            <pc:sldMk cId="2966020502" sldId="303"/>
            <ac:picMk id="9" creationId="{F31C43B2-4183-225D-8B40-BE8B6C624EDA}"/>
          </ac:picMkLst>
        </pc:picChg>
        <pc:picChg chg="add del">
          <ac:chgData name="bezyris2000 bezyris2000" userId="fd191ec73c94e6b8" providerId="LiveId" clId="{24D75315-5B15-4151-B1D0-9206049AD4C3}" dt="2025-12-16T08:02:15.227" v="7397" actId="478"/>
          <ac:picMkLst>
            <pc:docMk/>
            <pc:sldMk cId="2966020502" sldId="303"/>
            <ac:picMk id="6146" creationId="{5C17F4E2-21E6-5D83-6E09-D542A12A571F}"/>
          </ac:picMkLst>
        </pc:picChg>
        <pc:picChg chg="add mod">
          <ac:chgData name="bezyris2000 bezyris2000" userId="fd191ec73c94e6b8" providerId="LiveId" clId="{24D75315-5B15-4151-B1D0-9206049AD4C3}" dt="2025-12-16T08:54:04.722" v="8433" actId="1076"/>
          <ac:picMkLst>
            <pc:docMk/>
            <pc:sldMk cId="2966020502" sldId="303"/>
            <ac:picMk id="6148" creationId="{91E1EDEF-8FD3-6018-23E0-6967AE2867E7}"/>
          </ac:picMkLst>
        </pc:picChg>
        <pc:picChg chg="add del mod">
          <ac:chgData name="bezyris2000 bezyris2000" userId="fd191ec73c94e6b8" providerId="LiveId" clId="{24D75315-5B15-4151-B1D0-9206049AD4C3}" dt="2025-12-16T08:23:06.978" v="7489" actId="478"/>
          <ac:picMkLst>
            <pc:docMk/>
            <pc:sldMk cId="2966020502" sldId="303"/>
            <ac:picMk id="6150" creationId="{4D9ADE0A-607C-8780-46ED-E4D935C99933}"/>
          </ac:picMkLst>
        </pc:picChg>
        <pc:picChg chg="add mod">
          <ac:chgData name="bezyris2000 bezyris2000" userId="fd191ec73c94e6b8" providerId="LiveId" clId="{24D75315-5B15-4151-B1D0-9206049AD4C3}" dt="2025-12-16T08:54:00.522" v="8431" actId="1076"/>
          <ac:picMkLst>
            <pc:docMk/>
            <pc:sldMk cId="2966020502" sldId="303"/>
            <ac:picMk id="6152" creationId="{264E1492-C461-9C90-DB11-FC0E7430F6C2}"/>
          </ac:picMkLst>
        </pc:picChg>
      </pc:sldChg>
      <pc:sldChg chg="addSp delSp modSp new mod">
        <pc:chgData name="bezyris2000 bezyris2000" userId="fd191ec73c94e6b8" providerId="LiveId" clId="{24D75315-5B15-4151-B1D0-9206049AD4C3}" dt="2025-12-16T08:29:12.010" v="7867" actId="1076"/>
        <pc:sldMkLst>
          <pc:docMk/>
          <pc:sldMk cId="2039092097" sldId="304"/>
        </pc:sldMkLst>
        <pc:spChg chg="add mod">
          <ac:chgData name="bezyris2000 bezyris2000" userId="fd191ec73c94e6b8" providerId="LiveId" clId="{24D75315-5B15-4151-B1D0-9206049AD4C3}" dt="2025-12-16T08:29:12.010" v="7867" actId="1076"/>
          <ac:spMkLst>
            <pc:docMk/>
            <pc:sldMk cId="2039092097" sldId="304"/>
            <ac:spMk id="7" creationId="{AABAEDB8-3F24-D87C-6916-87C3CF0AC66F}"/>
          </ac:spMkLst>
        </pc:spChg>
        <pc:picChg chg="add del mod">
          <ac:chgData name="bezyris2000 bezyris2000" userId="fd191ec73c94e6b8" providerId="LiveId" clId="{24D75315-5B15-4151-B1D0-9206049AD4C3}" dt="2025-12-16T08:27:00.170" v="7860" actId="478"/>
          <ac:picMkLst>
            <pc:docMk/>
            <pc:sldMk cId="2039092097" sldId="304"/>
            <ac:picMk id="3" creationId="{07AF77C1-42C0-63CB-FC85-7A6F3D0A8A92}"/>
          </ac:picMkLst>
        </pc:picChg>
        <pc:picChg chg="add mod">
          <ac:chgData name="bezyris2000 bezyris2000" userId="fd191ec73c94e6b8" providerId="LiveId" clId="{24D75315-5B15-4151-B1D0-9206049AD4C3}" dt="2025-12-16T08:29:00.156" v="7863" actId="1076"/>
          <ac:picMkLst>
            <pc:docMk/>
            <pc:sldMk cId="2039092097" sldId="304"/>
            <ac:picMk id="5" creationId="{4A34A440-BBD3-A7A4-164A-9124A1B1D103}"/>
          </ac:picMkLst>
        </pc:picChg>
      </pc:sldChg>
      <pc:sldChg chg="addSp delSp modSp new mod">
        <pc:chgData name="bezyris2000 bezyris2000" userId="fd191ec73c94e6b8" providerId="LiveId" clId="{24D75315-5B15-4151-B1D0-9206049AD4C3}" dt="2025-12-16T08:38:20.418" v="8208" actId="1076"/>
        <pc:sldMkLst>
          <pc:docMk/>
          <pc:sldMk cId="3177689929" sldId="305"/>
        </pc:sldMkLst>
        <pc:spChg chg="add mod">
          <ac:chgData name="bezyris2000 bezyris2000" userId="fd191ec73c94e6b8" providerId="LiveId" clId="{24D75315-5B15-4151-B1D0-9206049AD4C3}" dt="2025-12-16T08:38:15.189" v="8205" actId="14100"/>
          <ac:spMkLst>
            <pc:docMk/>
            <pc:sldMk cId="3177689929" sldId="305"/>
            <ac:spMk id="10" creationId="{881CC9FD-3D5A-C59F-0C7A-A8DFAF1F3041}"/>
          </ac:spMkLst>
        </pc:spChg>
        <pc:picChg chg="add del mod modCrop">
          <ac:chgData name="bezyris2000 bezyris2000" userId="fd191ec73c94e6b8" providerId="LiveId" clId="{24D75315-5B15-4151-B1D0-9206049AD4C3}" dt="2025-12-16T08:34:58.546" v="8073" actId="478"/>
          <ac:picMkLst>
            <pc:docMk/>
            <pc:sldMk cId="3177689929" sldId="305"/>
            <ac:picMk id="3" creationId="{872A8000-DD66-CF9A-8A91-1248F1DAB61E}"/>
          </ac:picMkLst>
        </pc:picChg>
        <pc:picChg chg="add del mod modCrop">
          <ac:chgData name="bezyris2000 bezyris2000" userId="fd191ec73c94e6b8" providerId="LiveId" clId="{24D75315-5B15-4151-B1D0-9206049AD4C3}" dt="2025-12-16T08:35:38.907" v="8187" actId="478"/>
          <ac:picMkLst>
            <pc:docMk/>
            <pc:sldMk cId="3177689929" sldId="305"/>
            <ac:picMk id="5" creationId="{882F0561-80E2-6602-84DE-4C8156B4C47B}"/>
          </ac:picMkLst>
        </pc:picChg>
        <pc:picChg chg="add del mod">
          <ac:chgData name="bezyris2000 bezyris2000" userId="fd191ec73c94e6b8" providerId="LiveId" clId="{24D75315-5B15-4151-B1D0-9206049AD4C3}" dt="2025-12-16T08:33:06.923" v="7887" actId="478"/>
          <ac:picMkLst>
            <pc:docMk/>
            <pc:sldMk cId="3177689929" sldId="305"/>
            <ac:picMk id="7" creationId="{91FA4992-5C1D-1872-AFB5-9E3DB8E6FCC8}"/>
          </ac:picMkLst>
        </pc:picChg>
        <pc:picChg chg="add mod">
          <ac:chgData name="bezyris2000 bezyris2000" userId="fd191ec73c94e6b8" providerId="LiveId" clId="{24D75315-5B15-4151-B1D0-9206049AD4C3}" dt="2025-12-16T08:36:54.290" v="8200" actId="1076"/>
          <ac:picMkLst>
            <pc:docMk/>
            <pc:sldMk cId="3177689929" sldId="305"/>
            <ac:picMk id="9" creationId="{CDCCA94D-DD8B-ABED-4CC3-3923460C379A}"/>
          </ac:picMkLst>
        </pc:picChg>
        <pc:picChg chg="add mod">
          <ac:chgData name="bezyris2000 bezyris2000" userId="fd191ec73c94e6b8" providerId="LiveId" clId="{24D75315-5B15-4151-B1D0-9206049AD4C3}" dt="2025-12-16T08:38:20.418" v="8208" actId="1076"/>
          <ac:picMkLst>
            <pc:docMk/>
            <pc:sldMk cId="3177689929" sldId="305"/>
            <ac:picMk id="8194" creationId="{3FE85D91-41A1-1016-47C4-344793BC5571}"/>
          </ac:picMkLst>
        </pc:picChg>
      </pc:sldChg>
      <pc:sldChg chg="addSp modSp new mod">
        <pc:chgData name="bezyris2000 bezyris2000" userId="fd191ec73c94e6b8" providerId="LiveId" clId="{24D75315-5B15-4151-B1D0-9206049AD4C3}" dt="2025-12-16T08:39:22.456" v="8212" actId="962"/>
        <pc:sldMkLst>
          <pc:docMk/>
          <pc:sldMk cId="2696674928" sldId="306"/>
        </pc:sldMkLst>
        <pc:picChg chg="add mod">
          <ac:chgData name="bezyris2000 bezyris2000" userId="fd191ec73c94e6b8" providerId="LiveId" clId="{24D75315-5B15-4151-B1D0-9206049AD4C3}" dt="2025-12-16T08:39:22.456" v="8212" actId="962"/>
          <ac:picMkLst>
            <pc:docMk/>
            <pc:sldMk cId="2696674928" sldId="306"/>
            <ac:picMk id="3" creationId="{0B2C21E4-FCF2-88CB-0212-DEB3AE929DE4}"/>
          </ac:picMkLst>
        </pc:picChg>
      </pc:sldChg>
      <pc:sldChg chg="addSp modSp new mod">
        <pc:chgData name="bezyris2000 bezyris2000" userId="fd191ec73c94e6b8" providerId="LiveId" clId="{24D75315-5B15-4151-B1D0-9206049AD4C3}" dt="2025-12-16T08:39:58.047" v="8216" actId="962"/>
        <pc:sldMkLst>
          <pc:docMk/>
          <pc:sldMk cId="3350536459" sldId="307"/>
        </pc:sldMkLst>
        <pc:picChg chg="add mod">
          <ac:chgData name="bezyris2000 bezyris2000" userId="fd191ec73c94e6b8" providerId="LiveId" clId="{24D75315-5B15-4151-B1D0-9206049AD4C3}" dt="2025-12-16T08:39:58.047" v="8216" actId="962"/>
          <ac:picMkLst>
            <pc:docMk/>
            <pc:sldMk cId="3350536459" sldId="307"/>
            <ac:picMk id="3" creationId="{EED96A98-58A9-DA4A-BBFD-B58036F3C135}"/>
          </ac:picMkLst>
        </pc:picChg>
      </pc:sldChg>
      <pc:sldChg chg="addSp delSp modSp new mod">
        <pc:chgData name="bezyris2000 bezyris2000" userId="fd191ec73c94e6b8" providerId="LiveId" clId="{24D75315-5B15-4151-B1D0-9206049AD4C3}" dt="2025-12-16T08:48:12.801" v="8256" actId="1076"/>
        <pc:sldMkLst>
          <pc:docMk/>
          <pc:sldMk cId="4105921252" sldId="308"/>
        </pc:sldMkLst>
        <pc:spChg chg="add mod">
          <ac:chgData name="bezyris2000 bezyris2000" userId="fd191ec73c94e6b8" providerId="LiveId" clId="{24D75315-5B15-4151-B1D0-9206049AD4C3}" dt="2025-12-16T08:48:12.801" v="8256" actId="1076"/>
          <ac:spMkLst>
            <pc:docMk/>
            <pc:sldMk cId="4105921252" sldId="308"/>
            <ac:spMk id="3" creationId="{0930EFB8-7533-FF12-997A-BBBF23715FB2}"/>
          </ac:spMkLst>
        </pc:spChg>
        <pc:graphicFrameChg chg="add del mod">
          <ac:chgData name="bezyris2000 bezyris2000" userId="fd191ec73c94e6b8" providerId="LiveId" clId="{24D75315-5B15-4151-B1D0-9206049AD4C3}" dt="2025-12-16T08:42:35.877" v="8223" actId="478"/>
          <ac:graphicFrameMkLst>
            <pc:docMk/>
            <pc:sldMk cId="4105921252" sldId="308"/>
            <ac:graphicFrameMk id="2" creationId="{6284AAC7-CDB2-AF48-B71C-2894EC313C87}"/>
          </ac:graphicFrameMkLst>
        </pc:graphicFrameChg>
      </pc:sldChg>
      <pc:sldChg chg="addSp modSp new mod">
        <pc:chgData name="bezyris2000 bezyris2000" userId="fd191ec73c94e6b8" providerId="LiveId" clId="{24D75315-5B15-4151-B1D0-9206049AD4C3}" dt="2025-12-16T08:49:18.118" v="8267" actId="14100"/>
        <pc:sldMkLst>
          <pc:docMk/>
          <pc:sldMk cId="129707613" sldId="309"/>
        </pc:sldMkLst>
        <pc:spChg chg="add mod">
          <ac:chgData name="bezyris2000 bezyris2000" userId="fd191ec73c94e6b8" providerId="LiveId" clId="{24D75315-5B15-4151-B1D0-9206049AD4C3}" dt="2025-12-16T08:49:18.118" v="8267" actId="14100"/>
          <ac:spMkLst>
            <pc:docMk/>
            <pc:sldMk cId="129707613" sldId="309"/>
            <ac:spMk id="3" creationId="{E024D6E9-012C-42CA-FC12-FA5A583FEE9F}"/>
          </ac:spMkLst>
        </pc:spChg>
      </pc:sldChg>
      <pc:sldChg chg="new del">
        <pc:chgData name="bezyris2000 bezyris2000" userId="fd191ec73c94e6b8" providerId="LiveId" clId="{24D75315-5B15-4151-B1D0-9206049AD4C3}" dt="2025-12-16T08:47:48.036" v="8252" actId="47"/>
        <pc:sldMkLst>
          <pc:docMk/>
          <pc:sldMk cId="2467899206" sldId="310"/>
        </pc:sldMkLst>
      </pc:sldChg>
      <pc:sldChg chg="addSp modSp new mod">
        <pc:chgData name="bezyris2000 bezyris2000" userId="fd191ec73c94e6b8" providerId="LiveId" clId="{24D75315-5B15-4151-B1D0-9206049AD4C3}" dt="2025-12-16T08:47:10.763" v="8251" actId="1076"/>
        <pc:sldMkLst>
          <pc:docMk/>
          <pc:sldMk cId="1253562204" sldId="311"/>
        </pc:sldMkLst>
        <pc:graphicFrameChg chg="add mod modGraphic">
          <ac:chgData name="bezyris2000 bezyris2000" userId="fd191ec73c94e6b8" providerId="LiveId" clId="{24D75315-5B15-4151-B1D0-9206049AD4C3}" dt="2025-12-16T08:47:10.763" v="8251" actId="1076"/>
          <ac:graphicFrameMkLst>
            <pc:docMk/>
            <pc:sldMk cId="1253562204" sldId="311"/>
            <ac:graphicFrameMk id="2" creationId="{6496BAF9-CFC5-F8EF-FA1C-2A9048DFB135}"/>
          </ac:graphicFrameMkLst>
        </pc:graphicFrameChg>
      </pc:sldChg>
      <pc:sldChg chg="addSp modSp new mod">
        <pc:chgData name="bezyris2000 bezyris2000" userId="fd191ec73c94e6b8" providerId="LiveId" clId="{24D75315-5B15-4151-B1D0-9206049AD4C3}" dt="2025-12-16T08:56:04.978" v="8452" actId="1076"/>
        <pc:sldMkLst>
          <pc:docMk/>
          <pc:sldMk cId="1753915554" sldId="312"/>
        </pc:sldMkLst>
        <pc:spChg chg="add mod">
          <ac:chgData name="bezyris2000 bezyris2000" userId="fd191ec73c94e6b8" providerId="LiveId" clId="{24D75315-5B15-4151-B1D0-9206049AD4C3}" dt="2025-12-16T08:56:01.602" v="8451" actId="1076"/>
          <ac:spMkLst>
            <pc:docMk/>
            <pc:sldMk cId="1753915554" sldId="312"/>
            <ac:spMk id="3" creationId="{8D08CAFC-3C52-0B09-F4F8-E5DA31C1DBB3}"/>
          </ac:spMkLst>
        </pc:spChg>
        <pc:spChg chg="add mod">
          <ac:chgData name="bezyris2000 bezyris2000" userId="fd191ec73c94e6b8" providerId="LiveId" clId="{24D75315-5B15-4151-B1D0-9206049AD4C3}" dt="2025-12-16T08:56:04.978" v="8452" actId="1076"/>
          <ac:spMkLst>
            <pc:docMk/>
            <pc:sldMk cId="1753915554" sldId="312"/>
            <ac:spMk id="5" creationId="{C83E7C1A-D60A-FDB7-763B-83F894FD7A83}"/>
          </ac:spMkLst>
        </pc:spChg>
      </pc:sldChg>
      <pc:sldChg chg="addSp modSp new mod">
        <pc:chgData name="bezyris2000 bezyris2000" userId="fd191ec73c94e6b8" providerId="LiveId" clId="{24D75315-5B15-4151-B1D0-9206049AD4C3}" dt="2025-12-16T08:51:54.434" v="8291" actId="1076"/>
        <pc:sldMkLst>
          <pc:docMk/>
          <pc:sldMk cId="673172193" sldId="313"/>
        </pc:sldMkLst>
        <pc:spChg chg="add mod">
          <ac:chgData name="bezyris2000 bezyris2000" userId="fd191ec73c94e6b8" providerId="LiveId" clId="{24D75315-5B15-4151-B1D0-9206049AD4C3}" dt="2025-12-16T08:51:50.163" v="8289" actId="1076"/>
          <ac:spMkLst>
            <pc:docMk/>
            <pc:sldMk cId="673172193" sldId="313"/>
            <ac:spMk id="3" creationId="{34D6E718-B58C-F640-25EF-CF61104ED19A}"/>
          </ac:spMkLst>
        </pc:spChg>
        <pc:picChg chg="add mod">
          <ac:chgData name="bezyris2000 bezyris2000" userId="fd191ec73c94e6b8" providerId="LiveId" clId="{24D75315-5B15-4151-B1D0-9206049AD4C3}" dt="2025-12-16T08:51:54.434" v="8291" actId="1076"/>
          <ac:picMkLst>
            <pc:docMk/>
            <pc:sldMk cId="673172193" sldId="313"/>
            <ac:picMk id="11266" creationId="{4AB10B1D-10FA-6F6D-4D3F-229647C246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8C8FA-FCB0-46F9-BADB-567E10F029C6}" type="datetimeFigureOut">
              <a:rPr lang="en-US" smtClean="0"/>
              <a:t>16-Dec-25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BC764-4B3D-4019-8CF4-A136A27787D6}" type="slidenum">
              <a:rPr lang="en-US" smtClean="0"/>
              <a:t>‹#›</a:t>
            </a:fld>
            <a:endParaRPr lang="en-US"/>
          </a:p>
        </p:txBody>
      </p:sp>
    </p:spTree>
    <p:extLst>
      <p:ext uri="{BB962C8B-B14F-4D97-AF65-F5344CB8AC3E}">
        <p14:creationId xmlns:p14="http://schemas.microsoft.com/office/powerpoint/2010/main" val="327829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3</a:t>
            </a:fld>
            <a:endParaRPr lang="en-US"/>
          </a:p>
        </p:txBody>
      </p:sp>
    </p:spTree>
    <p:extLst>
      <p:ext uri="{BB962C8B-B14F-4D97-AF65-F5344CB8AC3E}">
        <p14:creationId xmlns:p14="http://schemas.microsoft.com/office/powerpoint/2010/main" val="141785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4</a:t>
            </a:fld>
            <a:endParaRPr lang="en-US"/>
          </a:p>
        </p:txBody>
      </p:sp>
    </p:spTree>
    <p:extLst>
      <p:ext uri="{BB962C8B-B14F-4D97-AF65-F5344CB8AC3E}">
        <p14:creationId xmlns:p14="http://schemas.microsoft.com/office/powerpoint/2010/main" val="926915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13</a:t>
            </a:fld>
            <a:endParaRPr lang="en-US"/>
          </a:p>
        </p:txBody>
      </p:sp>
    </p:spTree>
    <p:extLst>
      <p:ext uri="{BB962C8B-B14F-4D97-AF65-F5344CB8AC3E}">
        <p14:creationId xmlns:p14="http://schemas.microsoft.com/office/powerpoint/2010/main" val="368220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14</a:t>
            </a:fld>
            <a:endParaRPr lang="en-US"/>
          </a:p>
        </p:txBody>
      </p:sp>
    </p:spTree>
    <p:extLst>
      <p:ext uri="{BB962C8B-B14F-4D97-AF65-F5344CB8AC3E}">
        <p14:creationId xmlns:p14="http://schemas.microsoft.com/office/powerpoint/2010/main" val="152771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24</a:t>
            </a:fld>
            <a:endParaRPr lang="en-US"/>
          </a:p>
        </p:txBody>
      </p:sp>
    </p:spTree>
    <p:extLst>
      <p:ext uri="{BB962C8B-B14F-4D97-AF65-F5344CB8AC3E}">
        <p14:creationId xmlns:p14="http://schemas.microsoft.com/office/powerpoint/2010/main" val="3288578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31</a:t>
            </a:fld>
            <a:endParaRPr lang="en-US"/>
          </a:p>
        </p:txBody>
      </p:sp>
    </p:spTree>
    <p:extLst>
      <p:ext uri="{BB962C8B-B14F-4D97-AF65-F5344CB8AC3E}">
        <p14:creationId xmlns:p14="http://schemas.microsoft.com/office/powerpoint/2010/main" val="10122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BE988-8FE0-D32A-F879-F40AD15BB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E1DA4-A27C-DD77-9960-DAE700E31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96A32-A05E-7074-A05E-925CA88AC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E4EAB-0BB4-0124-A69C-A0FFAAAD47F4}"/>
              </a:ext>
            </a:extLst>
          </p:cNvPr>
          <p:cNvSpPr>
            <a:spLocks noGrp="1"/>
          </p:cNvSpPr>
          <p:nvPr>
            <p:ph type="sldNum" sz="quarter" idx="5"/>
          </p:nvPr>
        </p:nvSpPr>
        <p:spPr/>
        <p:txBody>
          <a:bodyPr/>
          <a:lstStyle/>
          <a:p>
            <a:fld id="{683BC764-4B3D-4019-8CF4-A136A27787D6}" type="slidenum">
              <a:rPr lang="en-US" smtClean="0"/>
              <a:t>35</a:t>
            </a:fld>
            <a:endParaRPr lang="en-US"/>
          </a:p>
        </p:txBody>
      </p:sp>
    </p:spTree>
    <p:extLst>
      <p:ext uri="{BB962C8B-B14F-4D97-AF65-F5344CB8AC3E}">
        <p14:creationId xmlns:p14="http://schemas.microsoft.com/office/powerpoint/2010/main" val="24997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36</a:t>
            </a:fld>
            <a:endParaRPr lang="en-US"/>
          </a:p>
        </p:txBody>
      </p:sp>
    </p:spTree>
    <p:extLst>
      <p:ext uri="{BB962C8B-B14F-4D97-AF65-F5344CB8AC3E}">
        <p14:creationId xmlns:p14="http://schemas.microsoft.com/office/powerpoint/2010/main" val="276475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8156-17E0-FF3E-E123-32307225D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C90CFF-EAFB-F72B-0097-28778D5451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B24E2-D5CA-5C1B-4780-236E9BE65E13}"/>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5" name="Footer Placeholder 4">
            <a:extLst>
              <a:ext uri="{FF2B5EF4-FFF2-40B4-BE49-F238E27FC236}">
                <a16:creationId xmlns:a16="http://schemas.microsoft.com/office/drawing/2014/main" id="{37D54989-C2ED-443B-103F-034A17282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4822E-A5FC-B39F-F7A5-53F84DB1ECEB}"/>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90409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3C3B-0EE0-293A-5CA6-A9082A805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2DE485-F537-FE83-BF25-E66D0CA31B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9B6DF-BA25-1868-B57E-C61717FA6DE8}"/>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5" name="Footer Placeholder 4">
            <a:extLst>
              <a:ext uri="{FF2B5EF4-FFF2-40B4-BE49-F238E27FC236}">
                <a16:creationId xmlns:a16="http://schemas.microsoft.com/office/drawing/2014/main" id="{62A3C8B9-40E9-3246-C69E-E14CE8B9D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B0DE2-F08E-4C67-AC0F-9ACEBEEF5361}"/>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290555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3CC244-54B7-3FE3-0690-14DD0FC7E9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85A0B-1B13-88D5-C6B3-5B8300D43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D3507-FE0B-B3D1-08BC-6C5FF03EDA63}"/>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5" name="Footer Placeholder 4">
            <a:extLst>
              <a:ext uri="{FF2B5EF4-FFF2-40B4-BE49-F238E27FC236}">
                <a16:creationId xmlns:a16="http://schemas.microsoft.com/office/drawing/2014/main" id="{C4ACC111-F849-A968-7BB8-665A64824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F062C-7949-FB27-456C-3AFD355CD485}"/>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4097843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4701-9D02-F5AE-1F10-F25112F2E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BF832-28E2-B88E-9A05-730022894A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47783-DB47-6357-5026-1576938F941C}"/>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5" name="Footer Placeholder 4">
            <a:extLst>
              <a:ext uri="{FF2B5EF4-FFF2-40B4-BE49-F238E27FC236}">
                <a16:creationId xmlns:a16="http://schemas.microsoft.com/office/drawing/2014/main" id="{C2AE19B2-6612-2767-B6C2-52E147A47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8004-57B0-9FBC-C31F-092461FC269C}"/>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49595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547B-6648-949E-3B27-43CD65B06C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0514A-CDDD-6719-C896-20B4252F6F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7D5B1A-1710-CB4F-06E5-F1BB77C1E594}"/>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5" name="Footer Placeholder 4">
            <a:extLst>
              <a:ext uri="{FF2B5EF4-FFF2-40B4-BE49-F238E27FC236}">
                <a16:creationId xmlns:a16="http://schemas.microsoft.com/office/drawing/2014/main" id="{965A25D3-D2FA-9FD7-29D8-FA7978542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80ABF-B899-FEE1-5B00-2CB340A7D284}"/>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243091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72D5-5DE2-E301-BC1E-D6C6EC264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63B78-AD14-C221-AE09-6EF7F3A4C7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640CB-3F36-A050-6ED8-A25BD96998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09EEE-192C-8D1C-7206-E93CC9C11F16}"/>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6" name="Footer Placeholder 5">
            <a:extLst>
              <a:ext uri="{FF2B5EF4-FFF2-40B4-BE49-F238E27FC236}">
                <a16:creationId xmlns:a16="http://schemas.microsoft.com/office/drawing/2014/main" id="{691C2450-EEFF-0D1A-03C8-ADBA832E3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AA944-70BE-0FF8-7915-1AB97E7EE4C3}"/>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415551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772B-F8DB-45A4-558B-02A87E9ADC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E4B446-9A37-1EB7-E531-6A92ECA10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86F045-493B-EB36-4DE7-FEA6FF10D5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7C424-E337-C927-1CBF-64C0B8FD97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7CCDA0-93D7-C459-AA48-3ADF350B9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7CA08-C3F8-CE4C-D013-F2E1C7CD0989}"/>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8" name="Footer Placeholder 7">
            <a:extLst>
              <a:ext uri="{FF2B5EF4-FFF2-40B4-BE49-F238E27FC236}">
                <a16:creationId xmlns:a16="http://schemas.microsoft.com/office/drawing/2014/main" id="{3D625F47-6B4A-28DE-8E4E-B9049A2C4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23F83-8F9C-242F-60B7-B8A76E9F35F4}"/>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60844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3F3A-EED4-B6D2-233B-6CC5F4DE0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8F8E09-1745-90BB-86F4-C06C2D055208}"/>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4" name="Footer Placeholder 3">
            <a:extLst>
              <a:ext uri="{FF2B5EF4-FFF2-40B4-BE49-F238E27FC236}">
                <a16:creationId xmlns:a16="http://schemas.microsoft.com/office/drawing/2014/main" id="{C7182243-FD6C-A063-0DF7-BC545DAA9A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D6CE40-654F-9A68-2230-7B0618E56E21}"/>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140095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1D4C7-4310-01E6-591C-5AB3AA0F863E}"/>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3" name="Footer Placeholder 2">
            <a:extLst>
              <a:ext uri="{FF2B5EF4-FFF2-40B4-BE49-F238E27FC236}">
                <a16:creationId xmlns:a16="http://schemas.microsoft.com/office/drawing/2014/main" id="{17130AB4-C153-9D16-2FAE-022DFBA802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18E76-F521-A2F5-F203-29C274D8353F}"/>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46531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CB0B-0816-0277-5739-296DA59A6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878CF1-37D6-7064-0F70-C35AF69981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EEF4DC-9C8B-72B8-E72D-DC616AB15F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F092C8-F2DE-DBCD-0728-67C94B2AE8F3}"/>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6" name="Footer Placeholder 5">
            <a:extLst>
              <a:ext uri="{FF2B5EF4-FFF2-40B4-BE49-F238E27FC236}">
                <a16:creationId xmlns:a16="http://schemas.microsoft.com/office/drawing/2014/main" id="{D58DB47F-5A1C-176F-BB3F-F134AB933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01399-E551-5BCF-20D9-EFE27E412381}"/>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12569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4C2D4-0121-6ABF-9760-6FBAFE586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48188B-4236-165C-E1BA-51179BBA7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78D0A-1103-B735-7BD7-054155F7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914290-A518-BB00-0D80-BBE9180F3888}"/>
              </a:ext>
            </a:extLst>
          </p:cNvPr>
          <p:cNvSpPr>
            <a:spLocks noGrp="1"/>
          </p:cNvSpPr>
          <p:nvPr>
            <p:ph type="dt" sz="half" idx="10"/>
          </p:nvPr>
        </p:nvSpPr>
        <p:spPr/>
        <p:txBody>
          <a:bodyPr/>
          <a:lstStyle/>
          <a:p>
            <a:fld id="{FCC66CD6-5A13-422C-993F-B69F910B6ACC}" type="datetimeFigureOut">
              <a:rPr lang="en-US" smtClean="0"/>
              <a:t>16-Dec-25</a:t>
            </a:fld>
            <a:endParaRPr lang="en-US"/>
          </a:p>
        </p:txBody>
      </p:sp>
      <p:sp>
        <p:nvSpPr>
          <p:cNvPr id="6" name="Footer Placeholder 5">
            <a:extLst>
              <a:ext uri="{FF2B5EF4-FFF2-40B4-BE49-F238E27FC236}">
                <a16:creationId xmlns:a16="http://schemas.microsoft.com/office/drawing/2014/main" id="{3C5083C8-A116-1CFB-5FE0-55751076B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F1FA4-A8BA-B2E7-AF6E-9A32E7A1D1EE}"/>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189585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26BF-E1F8-AE9B-EB7E-C83418387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CF3AB-231C-4C32-B7F6-0524685C7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B8947-8599-87A4-D40A-F94CBDFEDD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C66CD6-5A13-422C-993F-B69F910B6ACC}" type="datetimeFigureOut">
              <a:rPr lang="en-US" smtClean="0"/>
              <a:t>16-Dec-25</a:t>
            </a:fld>
            <a:endParaRPr lang="en-US"/>
          </a:p>
        </p:txBody>
      </p:sp>
      <p:sp>
        <p:nvSpPr>
          <p:cNvPr id="5" name="Footer Placeholder 4">
            <a:extLst>
              <a:ext uri="{FF2B5EF4-FFF2-40B4-BE49-F238E27FC236}">
                <a16:creationId xmlns:a16="http://schemas.microsoft.com/office/drawing/2014/main" id="{6C8AAF48-C6A6-B1AF-5F3B-8AB88D0B9D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D98C461-4708-4D43-919D-B91492A9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01FB38-BE4F-47F2-A008-A702425F9BBF}" type="slidenum">
              <a:rPr lang="en-US" smtClean="0"/>
              <a:t>‹#›</a:t>
            </a:fld>
            <a:endParaRPr lang="en-US"/>
          </a:p>
        </p:txBody>
      </p:sp>
    </p:spTree>
    <p:extLst>
      <p:ext uri="{BB962C8B-B14F-4D97-AF65-F5344CB8AC3E}">
        <p14:creationId xmlns:p14="http://schemas.microsoft.com/office/powerpoint/2010/main" val="3330547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el.wikipedia.org/wiki/%CE%92%CE%B9%CF%84%CE%B1%CE%BC%CE%AF%CE%BD%CE%B7#.CE.92.CE.B9.CF.84.CE.B1.CE.BC.CE.AF.CE.BD.CE.B7_.CE.921" TargetMode="External"/><Relationship Id="rId7" Type="http://schemas.openxmlformats.org/officeDocument/2006/relationships/hyperlink" Target="https://el.wikipedia.org/wiki/%CE%A6%CE%B8%CF%8C%CF%81%CE%B9%CE%BF#.CE.92.CE.B9.CE.BF.CE.BB.CE.BF.CE.B3.CE.B9.CE.BA.CE.AD.CF.82_.CE.B5.CF.80.CE.B9.CE.B4.CF.81.CE.AC.CF.83.CE.B5.CE.B9.CF.82" TargetMode="External"/><Relationship Id="rId2" Type="http://schemas.openxmlformats.org/officeDocument/2006/relationships/hyperlink" Target="https://el.wikipedia.org/wiki/%CE%92%CE%B9%CF%84%CE%B1%CE%BC%CE%AF%CE%BD%CE%B7#.CE.92.CE.B9.CF.84.CE.B1.CE.BC.CE.AF.CE.BD.CE.B7_.CE.91" TargetMode="External"/><Relationship Id="rId1" Type="http://schemas.openxmlformats.org/officeDocument/2006/relationships/slideLayout" Target="../slideLayouts/slideLayout7.xml"/><Relationship Id="rId6" Type="http://schemas.openxmlformats.org/officeDocument/2006/relationships/hyperlink" Target="https://el.wikipedia.org/wiki/%CE%91%CF%83%CE%B2%CE%AD%CF%83%CF%84%CE%B9%CE%BF#.CE.9B.CE.B5.CE.B9.CF.84.CE.BF.CF.85.CF.81.CE.B3.CE.AF.CE.B5.CF.82_.CF.84.CE.BF.CF.85_.CE.B1.CF.83.CE.B2.CE.B5.CF.83.CF.84.CE.AF.CE.BF.CF.85_.CF.89.CF.82_.CE.B8.CF.81.CE.B5.CF.80.CF.84.CE.B9.CE.BA.CF.8C_.CF.83.CF.85.CF.83.CF.84.CE.B1.CF.84.CE.B9.CE.BA.CF.8C" TargetMode="External"/><Relationship Id="rId5" Type="http://schemas.openxmlformats.org/officeDocument/2006/relationships/hyperlink" Target="https://el.wikipedia.org/wiki/%CE%92%CE%B9%CF%84%CE%B1%CE%BC%CE%AF%CE%BD%CE%B7#.CE.92.CE.B9.CF.84.CE.B1.CE.BC.CE.AF.CE.BD.CE.B7_D" TargetMode="External"/><Relationship Id="rId4" Type="http://schemas.openxmlformats.org/officeDocument/2006/relationships/hyperlink" Target="https://el.wikipedia.org/wiki/%CE%92%CE%B9%CF%84%CE%B1%CE%BC%CE%AF%CE%BD%CE%B7#.CE.92.CE.B9.CF.84.CE.B1.CE.BC.CE.AF.CE.BD.CE.B7_C"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en.wikipedia.org/wiki/Carbon_fibers"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099CD-3D63-1308-BC77-E7B9239BFCB2}"/>
              </a:ext>
            </a:extLst>
          </p:cNvPr>
          <p:cNvSpPr txBox="1"/>
          <p:nvPr/>
        </p:nvSpPr>
        <p:spPr>
          <a:xfrm>
            <a:off x="338204" y="571448"/>
            <a:ext cx="9970718" cy="461665"/>
          </a:xfrm>
          <a:prstGeom prst="rect">
            <a:avLst/>
          </a:prstGeom>
          <a:noFill/>
        </p:spPr>
        <p:txBody>
          <a:bodyPr wrap="square" rtlCol="0">
            <a:spAutoFit/>
          </a:bodyPr>
          <a:lstStyle/>
          <a:p>
            <a:r>
              <a:rPr lang="en-US" sz="2400" b="1" dirty="0">
                <a:latin typeface="Trebuchet MS" panose="020B0603020202020204" pitchFamily="34" charset="0"/>
              </a:rPr>
              <a:t>• </a:t>
            </a:r>
            <a:r>
              <a:rPr lang="el-GR" sz="2400" b="1" dirty="0">
                <a:latin typeface="Trebuchet MS" panose="020B0603020202020204" pitchFamily="34" charset="0"/>
              </a:rPr>
              <a:t>Τι είναι η Βιολογία;</a:t>
            </a:r>
            <a:endParaRPr lang="en-US" sz="2400" b="1" dirty="0">
              <a:latin typeface="Trebuchet MS" panose="020B0603020202020204" pitchFamily="34" charset="0"/>
            </a:endParaRPr>
          </a:p>
        </p:txBody>
      </p:sp>
      <p:sp>
        <p:nvSpPr>
          <p:cNvPr id="4" name="TextBox 3">
            <a:extLst>
              <a:ext uri="{FF2B5EF4-FFF2-40B4-BE49-F238E27FC236}">
                <a16:creationId xmlns:a16="http://schemas.microsoft.com/office/drawing/2014/main" id="{D7AA12A2-398F-B53B-9371-79F82BBBC4F0}"/>
              </a:ext>
            </a:extLst>
          </p:cNvPr>
          <p:cNvSpPr txBox="1"/>
          <p:nvPr/>
        </p:nvSpPr>
        <p:spPr>
          <a:xfrm>
            <a:off x="338204" y="4150264"/>
            <a:ext cx="11323529" cy="2308324"/>
          </a:xfrm>
          <a:prstGeom prst="rect">
            <a:avLst/>
          </a:prstGeom>
          <a:noFill/>
        </p:spPr>
        <p:txBody>
          <a:bodyPr wrap="square">
            <a:spAutoFit/>
          </a:bodyPr>
          <a:lstStyle/>
          <a:p>
            <a:pPr marL="0" indent="0" algn="l" rtl="0" eaLnBrk="1" latinLnBrk="0" hangingPunct="1">
              <a:buNone/>
            </a:pPr>
            <a:r>
              <a:rPr lang="el-GR" sz="2400" b="1" dirty="0">
                <a:solidFill>
                  <a:srgbClr val="2A2A2A"/>
                </a:solidFill>
                <a:effectLst/>
                <a:latin typeface="Trebuchet MS" panose="020B0603020202020204" pitchFamily="34" charset="0"/>
              </a:rPr>
              <a:t>• Ποια γνωρίσματα διακρίνουν τους ζωντανούς οργανισμούς από τα άψυχα αντικείμενα;</a:t>
            </a:r>
            <a:endParaRPr lang="el-GR" sz="2400" dirty="0">
              <a:solidFill>
                <a:srgbClr val="2A2A2A"/>
              </a:solidFill>
              <a:effectLst/>
              <a:latin typeface="Trebuchet MS" panose="020B0603020202020204" pitchFamily="34" charset="0"/>
            </a:endParaRPr>
          </a:p>
          <a:p>
            <a:pPr marL="0" indent="0" algn="l" rtl="0" eaLnBrk="1" latinLnBrk="0" hangingPunct="1">
              <a:buNone/>
            </a:pPr>
            <a:r>
              <a:rPr lang="el-GR" sz="2400" dirty="0">
                <a:solidFill>
                  <a:srgbClr val="2A2A2A"/>
                </a:solidFill>
                <a:latin typeface="Trebuchet MS" panose="020B0603020202020204" pitchFamily="34" charset="0"/>
              </a:rPr>
              <a:t>-</a:t>
            </a:r>
            <a:r>
              <a:rPr lang="en-US" sz="2400" dirty="0">
                <a:solidFill>
                  <a:srgbClr val="2A2A2A"/>
                </a:solidFill>
                <a:latin typeface="Trebuchet MS" panose="020B0603020202020204" pitchFamily="34" charset="0"/>
              </a:rPr>
              <a:t> </a:t>
            </a:r>
            <a:r>
              <a:rPr lang="el-GR" sz="2400" dirty="0">
                <a:solidFill>
                  <a:srgbClr val="2A2A2A"/>
                </a:solidFill>
                <a:latin typeface="Trebuchet MS" panose="020B0603020202020204" pitchFamily="34" charset="0"/>
              </a:rPr>
              <a:t>κινούνται;</a:t>
            </a:r>
          </a:p>
          <a:p>
            <a:pPr marL="0" indent="0" algn="l" rtl="0" eaLnBrk="1" latinLnBrk="0" hangingPunct="1">
              <a:buNone/>
            </a:pPr>
            <a:r>
              <a:rPr lang="el-GR" sz="2400" dirty="0">
                <a:solidFill>
                  <a:srgbClr val="2A2A2A"/>
                </a:solidFill>
                <a:latin typeface="Trebuchet MS" panose="020B0603020202020204" pitchFamily="34" charset="0"/>
              </a:rPr>
              <a:t>-</a:t>
            </a:r>
            <a:r>
              <a:rPr lang="en-US" sz="2400" dirty="0">
                <a:solidFill>
                  <a:srgbClr val="2A2A2A"/>
                </a:solidFill>
                <a:latin typeface="Trebuchet MS" panose="020B0603020202020204" pitchFamily="34" charset="0"/>
              </a:rPr>
              <a:t> </a:t>
            </a:r>
            <a:r>
              <a:rPr lang="el-GR" sz="2400" dirty="0">
                <a:solidFill>
                  <a:srgbClr val="2A2A2A"/>
                </a:solidFill>
                <a:latin typeface="Trebuchet MS" panose="020B0603020202020204" pitchFamily="34" charset="0"/>
              </a:rPr>
              <a:t>αναπτύσσονται;</a:t>
            </a:r>
          </a:p>
          <a:p>
            <a:pPr marL="0" indent="0" algn="l" rtl="0" eaLnBrk="1" latinLnBrk="0" hangingPunct="1">
              <a:buNone/>
            </a:pPr>
            <a:r>
              <a:rPr lang="el-GR" sz="2400" dirty="0">
                <a:solidFill>
                  <a:srgbClr val="2A2A2A"/>
                </a:solidFill>
                <a:latin typeface="Trebuchet MS" panose="020B0603020202020204" pitchFamily="34" charset="0"/>
              </a:rPr>
              <a:t>-</a:t>
            </a:r>
            <a:r>
              <a:rPr lang="en-US" sz="2400" dirty="0">
                <a:solidFill>
                  <a:srgbClr val="2A2A2A"/>
                </a:solidFill>
                <a:latin typeface="Trebuchet MS" panose="020B0603020202020204" pitchFamily="34" charset="0"/>
              </a:rPr>
              <a:t> </a:t>
            </a:r>
            <a:r>
              <a:rPr lang="el-GR" sz="2400" dirty="0">
                <a:solidFill>
                  <a:srgbClr val="2A2A2A"/>
                </a:solidFill>
                <a:latin typeface="Trebuchet MS" panose="020B0603020202020204" pitchFamily="34" charset="0"/>
              </a:rPr>
              <a:t>αναπαράγονται;</a:t>
            </a:r>
          </a:p>
          <a:p>
            <a:pPr marL="0" indent="0" algn="l" rtl="0" eaLnBrk="1" latinLnBrk="0" hangingPunct="1">
              <a:buNone/>
            </a:pPr>
            <a:r>
              <a:rPr lang="el-GR" sz="2400" dirty="0">
                <a:solidFill>
                  <a:srgbClr val="2A2A2A"/>
                </a:solidFill>
                <a:latin typeface="Trebuchet MS" panose="020B0603020202020204" pitchFamily="34" charset="0"/>
              </a:rPr>
              <a:t>-</a:t>
            </a:r>
            <a:r>
              <a:rPr lang="en-US" sz="2400" dirty="0">
                <a:solidFill>
                  <a:srgbClr val="2A2A2A"/>
                </a:solidFill>
                <a:latin typeface="Trebuchet MS" panose="020B0603020202020204" pitchFamily="34" charset="0"/>
              </a:rPr>
              <a:t> </a:t>
            </a:r>
            <a:r>
              <a:rPr lang="el-GR" sz="2400" dirty="0">
                <a:solidFill>
                  <a:srgbClr val="2A2A2A"/>
                </a:solidFill>
                <a:latin typeface="Trebuchet MS" panose="020B0603020202020204" pitchFamily="34" charset="0"/>
              </a:rPr>
              <a:t>τρέφονται;</a:t>
            </a:r>
            <a:endParaRPr lang="en-US" sz="2400" dirty="0"/>
          </a:p>
        </p:txBody>
      </p:sp>
      <p:sp>
        <p:nvSpPr>
          <p:cNvPr id="3" name="TextBox 2">
            <a:extLst>
              <a:ext uri="{FF2B5EF4-FFF2-40B4-BE49-F238E27FC236}">
                <a16:creationId xmlns:a16="http://schemas.microsoft.com/office/drawing/2014/main" id="{4406C109-34A3-16CD-F218-5BE16D430E9B}"/>
              </a:ext>
            </a:extLst>
          </p:cNvPr>
          <p:cNvSpPr txBox="1"/>
          <p:nvPr/>
        </p:nvSpPr>
        <p:spPr>
          <a:xfrm>
            <a:off x="338204" y="1194500"/>
            <a:ext cx="6576163" cy="2308324"/>
          </a:xfrm>
          <a:prstGeom prst="rect">
            <a:avLst/>
          </a:prstGeom>
          <a:noFill/>
        </p:spPr>
        <p:txBody>
          <a:bodyPr wrap="square" rtlCol="0">
            <a:spAutoFit/>
          </a:bodyPr>
          <a:lstStyle/>
          <a:p>
            <a:r>
              <a:rPr lang="en-US" sz="2400" b="1" dirty="0">
                <a:latin typeface="Trebuchet MS" panose="020B0603020202020204" pitchFamily="34" charset="0"/>
              </a:rPr>
              <a:t>• </a:t>
            </a:r>
            <a:r>
              <a:rPr lang="el-GR" sz="2400" b="1" dirty="0">
                <a:latin typeface="Trebuchet MS" panose="020B0603020202020204" pitchFamily="34" charset="0"/>
              </a:rPr>
              <a:t>Ποιες ειναι οι κυριες δραστηριοτητες των βιολογων;</a:t>
            </a:r>
            <a:endParaRPr lang="en-US" sz="2400" b="1" dirty="0">
              <a:latin typeface="Trebuchet MS" panose="020B0603020202020204" pitchFamily="34" charset="0"/>
            </a:endParaRPr>
          </a:p>
          <a:p>
            <a:pPr marL="342900" indent="-342900">
              <a:buFontTx/>
              <a:buChar char="-"/>
            </a:pPr>
            <a:r>
              <a:rPr lang="el-GR" sz="2400" dirty="0">
                <a:latin typeface="Trebuchet MS" panose="020B0603020202020204" pitchFamily="34" charset="0"/>
              </a:rPr>
              <a:t>παρατηρούν;</a:t>
            </a:r>
          </a:p>
          <a:p>
            <a:pPr marL="342900" indent="-342900">
              <a:buFontTx/>
              <a:buChar char="-"/>
            </a:pPr>
            <a:r>
              <a:rPr lang="el-GR" sz="2400" dirty="0">
                <a:latin typeface="Trebuchet MS" panose="020B0603020202020204" pitchFamily="34" charset="0"/>
              </a:rPr>
              <a:t>υποθέτουν;</a:t>
            </a:r>
          </a:p>
          <a:p>
            <a:pPr marL="342900" indent="-342900">
              <a:buFontTx/>
              <a:buChar char="-"/>
            </a:pPr>
            <a:r>
              <a:rPr lang="el-GR" sz="2400" dirty="0">
                <a:latin typeface="Trebuchet MS" panose="020B0603020202020204" pitchFamily="34" charset="0"/>
              </a:rPr>
              <a:t>πειραματίζονται;</a:t>
            </a:r>
            <a:r>
              <a:rPr lang="el-GR" sz="2400" b="1" dirty="0">
                <a:latin typeface="Trebuchet MS" panose="020B0603020202020204" pitchFamily="34" charset="0"/>
              </a:rPr>
              <a:t> </a:t>
            </a:r>
          </a:p>
          <a:p>
            <a:pPr marL="342900" indent="-342900">
              <a:buFontTx/>
              <a:buChar char="-"/>
            </a:pPr>
            <a:r>
              <a:rPr lang="el-GR" sz="2400" dirty="0">
                <a:latin typeface="Trebuchet MS" panose="020B0603020202020204" pitchFamily="34" charset="0"/>
              </a:rPr>
              <a:t>συμπεραίνουν;</a:t>
            </a:r>
            <a:endParaRPr lang="en-US" sz="2400" dirty="0">
              <a:latin typeface="Trebuchet MS" panose="020B0603020202020204" pitchFamily="34" charset="0"/>
            </a:endParaRPr>
          </a:p>
        </p:txBody>
      </p:sp>
      <p:sp>
        <p:nvSpPr>
          <p:cNvPr id="6" name="TextBox 5">
            <a:extLst>
              <a:ext uri="{FF2B5EF4-FFF2-40B4-BE49-F238E27FC236}">
                <a16:creationId xmlns:a16="http://schemas.microsoft.com/office/drawing/2014/main" id="{5297E4EE-8B93-294F-9C61-760984ABF7D3}"/>
              </a:ext>
            </a:extLst>
          </p:cNvPr>
          <p:cNvSpPr txBox="1"/>
          <p:nvPr/>
        </p:nvSpPr>
        <p:spPr>
          <a:xfrm>
            <a:off x="726509" y="3632957"/>
            <a:ext cx="7950895" cy="400110"/>
          </a:xfrm>
          <a:prstGeom prst="rect">
            <a:avLst/>
          </a:prstGeom>
          <a:noFill/>
        </p:spPr>
        <p:txBody>
          <a:bodyPr wrap="square">
            <a:spAutoFit/>
          </a:bodyPr>
          <a:lstStyle/>
          <a:p>
            <a:r>
              <a:rPr lang="en-US" sz="2000" i="1" dirty="0"/>
              <a:t>https://www.youtube.com/watch?v=PAzs3Ooex5k</a:t>
            </a:r>
          </a:p>
        </p:txBody>
      </p:sp>
      <p:pic>
        <p:nvPicPr>
          <p:cNvPr id="1026" name="Picture 2">
            <a:extLst>
              <a:ext uri="{FF2B5EF4-FFF2-40B4-BE49-F238E27FC236}">
                <a16:creationId xmlns:a16="http://schemas.microsoft.com/office/drawing/2014/main" id="{C5A8765C-C0E0-412B-3C13-2B2CB5A6E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049" y="645859"/>
            <a:ext cx="4086094" cy="31871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a:extLst>
              <a:ext uri="{FF2B5EF4-FFF2-40B4-BE49-F238E27FC236}">
                <a16:creationId xmlns:a16="http://schemas.microsoft.com/office/drawing/2014/main" id="{0C1BEA09-D253-F3CC-01A1-DC9C2F240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957" y="4751312"/>
            <a:ext cx="5348615" cy="188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70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B2275-7C9E-160A-B1B4-4C53B93D5D98}"/>
              </a:ext>
            </a:extLst>
          </p:cNvPr>
          <p:cNvPicPr>
            <a:picLocks noChangeAspect="1"/>
          </p:cNvPicPr>
          <p:nvPr/>
        </p:nvPicPr>
        <p:blipFill>
          <a:blip r:embed="rId2"/>
          <a:srcRect t="3938" b="5503"/>
          <a:stretch>
            <a:fillRect/>
          </a:stretch>
        </p:blipFill>
        <p:spPr>
          <a:xfrm>
            <a:off x="1049769" y="229037"/>
            <a:ext cx="10092461" cy="3456495"/>
          </a:xfrm>
          <a:prstGeom prst="rect">
            <a:avLst/>
          </a:prstGeom>
        </p:spPr>
      </p:pic>
      <p:pic>
        <p:nvPicPr>
          <p:cNvPr id="5" name="Picture 4">
            <a:extLst>
              <a:ext uri="{FF2B5EF4-FFF2-40B4-BE49-F238E27FC236}">
                <a16:creationId xmlns:a16="http://schemas.microsoft.com/office/drawing/2014/main" id="{39757B96-CF9C-4F6E-7748-8B274F5114EE}"/>
              </a:ext>
            </a:extLst>
          </p:cNvPr>
          <p:cNvPicPr>
            <a:picLocks noChangeAspect="1"/>
          </p:cNvPicPr>
          <p:nvPr/>
        </p:nvPicPr>
        <p:blipFill>
          <a:blip r:embed="rId3"/>
          <a:stretch>
            <a:fillRect/>
          </a:stretch>
        </p:blipFill>
        <p:spPr>
          <a:xfrm>
            <a:off x="1726578" y="3597850"/>
            <a:ext cx="8922595" cy="2943431"/>
          </a:xfrm>
          <a:prstGeom prst="rect">
            <a:avLst/>
          </a:prstGeom>
        </p:spPr>
      </p:pic>
    </p:spTree>
    <p:extLst>
      <p:ext uri="{BB962C8B-B14F-4D97-AF65-F5344CB8AC3E}">
        <p14:creationId xmlns:p14="http://schemas.microsoft.com/office/powerpoint/2010/main" val="137324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43BBA-C3AF-2E15-888B-1AE1541AD42B}"/>
              </a:ext>
            </a:extLst>
          </p:cNvPr>
          <p:cNvPicPr>
            <a:picLocks noChangeAspect="1"/>
          </p:cNvPicPr>
          <p:nvPr/>
        </p:nvPicPr>
        <p:blipFill>
          <a:blip r:embed="rId2"/>
          <a:srcRect l="3502" r="8457"/>
          <a:stretch>
            <a:fillRect/>
          </a:stretch>
        </p:blipFill>
        <p:spPr>
          <a:xfrm>
            <a:off x="350728" y="447550"/>
            <a:ext cx="6751529" cy="3658111"/>
          </a:xfrm>
          <a:prstGeom prst="rect">
            <a:avLst/>
          </a:prstGeom>
        </p:spPr>
      </p:pic>
      <p:pic>
        <p:nvPicPr>
          <p:cNvPr id="5" name="Picture 4">
            <a:extLst>
              <a:ext uri="{FF2B5EF4-FFF2-40B4-BE49-F238E27FC236}">
                <a16:creationId xmlns:a16="http://schemas.microsoft.com/office/drawing/2014/main" id="{8692DCD3-9336-9418-D97E-FB3A4BA5CEFA}"/>
              </a:ext>
            </a:extLst>
          </p:cNvPr>
          <p:cNvPicPr>
            <a:picLocks noChangeAspect="1"/>
          </p:cNvPicPr>
          <p:nvPr/>
        </p:nvPicPr>
        <p:blipFill>
          <a:blip r:embed="rId3"/>
          <a:srcRect l="3136" r="8722"/>
          <a:stretch>
            <a:fillRect/>
          </a:stretch>
        </p:blipFill>
        <p:spPr>
          <a:xfrm>
            <a:off x="7265096" y="747683"/>
            <a:ext cx="4576176" cy="5087060"/>
          </a:xfrm>
          <a:prstGeom prst="rect">
            <a:avLst/>
          </a:prstGeom>
        </p:spPr>
      </p:pic>
      <p:pic>
        <p:nvPicPr>
          <p:cNvPr id="7" name="Picture 6">
            <a:extLst>
              <a:ext uri="{FF2B5EF4-FFF2-40B4-BE49-F238E27FC236}">
                <a16:creationId xmlns:a16="http://schemas.microsoft.com/office/drawing/2014/main" id="{27CD6884-E66E-3C7E-4C76-7094A8A8FE94}"/>
              </a:ext>
            </a:extLst>
          </p:cNvPr>
          <p:cNvPicPr>
            <a:picLocks noChangeAspect="1"/>
          </p:cNvPicPr>
          <p:nvPr/>
        </p:nvPicPr>
        <p:blipFill>
          <a:blip r:embed="rId4"/>
          <a:stretch>
            <a:fillRect/>
          </a:stretch>
        </p:blipFill>
        <p:spPr>
          <a:xfrm>
            <a:off x="7265096" y="5832817"/>
            <a:ext cx="4544059" cy="504895"/>
          </a:xfrm>
          <a:prstGeom prst="rect">
            <a:avLst/>
          </a:prstGeom>
        </p:spPr>
      </p:pic>
    </p:spTree>
    <p:extLst>
      <p:ext uri="{BB962C8B-B14F-4D97-AF65-F5344CB8AC3E}">
        <p14:creationId xmlns:p14="http://schemas.microsoft.com/office/powerpoint/2010/main" val="1860728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585BD0-A4DA-173E-2355-FA413F1D7F6F}"/>
              </a:ext>
            </a:extLst>
          </p:cNvPr>
          <p:cNvSpPr txBox="1"/>
          <p:nvPr/>
        </p:nvSpPr>
        <p:spPr>
          <a:xfrm>
            <a:off x="413808" y="266204"/>
            <a:ext cx="10405998" cy="707886"/>
          </a:xfrm>
          <a:prstGeom prst="rect">
            <a:avLst/>
          </a:prstGeom>
          <a:noFill/>
        </p:spPr>
        <p:txBody>
          <a:bodyPr wrap="square">
            <a:spAutoFit/>
          </a:bodyPr>
          <a:lstStyle/>
          <a:p>
            <a:pPr algn="just">
              <a:buNone/>
            </a:pPr>
            <a:r>
              <a:rPr lang="el-GR" sz="4000" i="0" dirty="0">
                <a:effectLst/>
                <a:latin typeface="Calibri" panose="020F0502020204030204" pitchFamily="34" charset="0"/>
                <a:ea typeface="Calibri" panose="020F0502020204030204" pitchFamily="34" charset="0"/>
                <a:cs typeface="Calibri" panose="020F0502020204030204" pitchFamily="34" charset="0"/>
              </a:rPr>
              <a:t>Η οργάνωση των πολυκύτταρων οργανισμών</a:t>
            </a:r>
          </a:p>
        </p:txBody>
      </p:sp>
      <p:pic>
        <p:nvPicPr>
          <p:cNvPr id="1028" name="Picture 4" descr="εικόνα">
            <a:extLst>
              <a:ext uri="{FF2B5EF4-FFF2-40B4-BE49-F238E27FC236}">
                <a16:creationId xmlns:a16="http://schemas.microsoft.com/office/drawing/2014/main" id="{36B14063-C4F8-2212-FBB4-2198677F8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806" y="3759286"/>
            <a:ext cx="5940790" cy="23987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4397541E-76D3-D983-61C7-30B47A13CAEF}"/>
              </a:ext>
            </a:extLst>
          </p:cNvPr>
          <p:cNvGraphicFramePr>
            <a:graphicFrameLocks noGrp="1"/>
          </p:cNvGraphicFramePr>
          <p:nvPr>
            <p:extLst>
              <p:ext uri="{D42A27DB-BD31-4B8C-83A1-F6EECF244321}">
                <p14:modId xmlns:p14="http://schemas.microsoft.com/office/powerpoint/2010/main" val="2674741882"/>
              </p:ext>
            </p:extLst>
          </p:nvPr>
        </p:nvGraphicFramePr>
        <p:xfrm>
          <a:off x="497965" y="1074232"/>
          <a:ext cx="7541136" cy="4480560"/>
        </p:xfrm>
        <a:graphic>
          <a:graphicData uri="http://schemas.openxmlformats.org/drawingml/2006/table">
            <a:tbl>
              <a:tblPr/>
              <a:tblGrid>
                <a:gridCol w="7541136">
                  <a:extLst>
                    <a:ext uri="{9D8B030D-6E8A-4147-A177-3AD203B41FA5}">
                      <a16:colId xmlns:a16="http://schemas.microsoft.com/office/drawing/2014/main" val="3688580387"/>
                    </a:ext>
                  </a:extLst>
                </a:gridCol>
              </a:tblGrid>
              <a:tr h="2074133">
                <a:tc>
                  <a:txBody>
                    <a:bodyPr/>
                    <a:lstStyle/>
                    <a:p>
                      <a:pPr algn="just">
                        <a:buNone/>
                      </a:pPr>
                      <a:r>
                        <a:rPr lang="el-GR" sz="2400" dirty="0">
                          <a:solidFill>
                            <a:srgbClr val="2A2A2A"/>
                          </a:solidFill>
                          <a:effectLst/>
                          <a:latin typeface="Trebuchet MS" panose="020B0603020202020204" pitchFamily="34" charset="0"/>
                        </a:rPr>
                        <a:t>• </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Τα κύτταρα διαφέρουν μεταξύ τους:</a:t>
                      </a:r>
                      <a:endParaRPr lang="en-US"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just">
                        <a:buNone/>
                      </a:pPr>
                      <a:r>
                        <a:rPr lang="en-US" sz="24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1.</a:t>
                      </a:r>
                      <a:r>
                        <a:rPr lang="en-US"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στο μέγεθος, </a:t>
                      </a:r>
                      <a:r>
                        <a:rPr lang="el-GR" sz="24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2.</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στο σχήμα </a:t>
                      </a:r>
                      <a:r>
                        <a:rPr lang="el-GR" sz="24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3.</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στις λειτουργίες</a:t>
                      </a:r>
                    </a:p>
                    <a:p>
                      <a:pPr algn="just">
                        <a:buNone/>
                      </a:pPr>
                      <a:r>
                        <a:rPr lang="el-GR" sz="2400" dirty="0">
                          <a:solidFill>
                            <a:srgbClr val="2A2A2A"/>
                          </a:solidFill>
                          <a:effectLst/>
                          <a:latin typeface="Trebuchet MS" panose="020B0603020202020204" pitchFamily="34" charset="0"/>
                        </a:rPr>
                        <a:t>• </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Κύτταρα που έχουν παρόμοι</a:t>
                      </a:r>
                      <a:r>
                        <a:rPr lang="el-GR" sz="2400" dirty="0">
                          <a:solidFill>
                            <a:srgbClr val="333333"/>
                          </a:solidFill>
                          <a:latin typeface="Calibri" panose="020F0502020204030204" pitchFamily="34" charset="0"/>
                          <a:ea typeface="Calibri" panose="020F0502020204030204" pitchFamily="34" charset="0"/>
                          <a:cs typeface="Calibri" panose="020F0502020204030204" pitchFamily="34" charset="0"/>
                        </a:rPr>
                        <a:t>α</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μορφή και λειτουργία συνήθως συνδέονται και αποτελούν έναν </a:t>
                      </a:r>
                      <a:r>
                        <a:rPr lang="el-GR" sz="24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ιστό</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l-GR" sz="2400" dirty="0">
                          <a:solidFill>
                            <a:srgbClr val="2A2A2A"/>
                          </a:solidFill>
                          <a:effectLst/>
                          <a:latin typeface="Trebuchet MS" panose="020B0603020202020204" pitchFamily="34" charset="0"/>
                        </a:rPr>
                        <a:t>• </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Οι ιστοί συνεργάζονται και δημιουργούν τα </a:t>
                      </a:r>
                      <a:r>
                        <a:rPr lang="el-GR" sz="2400"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όργανα</a:t>
                      </a: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Π.χ. φ</a:t>
                      </a:r>
                      <a:r>
                        <a:rPr lang="el-GR" sz="2400" dirty="0">
                          <a:solidFill>
                            <a:srgbClr val="333333"/>
                          </a:solidFill>
                          <a:latin typeface="Calibri" panose="020F0502020204030204" pitchFamily="34" charset="0"/>
                          <a:ea typeface="Calibri" panose="020F0502020204030204" pitchFamily="34" charset="0"/>
                          <a:cs typeface="Calibri" panose="020F0502020204030204" pitchFamily="34" charset="0"/>
                        </a:rPr>
                        <a:t>υτά: άνθη, φύλλα, βλαστός, ρίζα, κτλ.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a:solidFill>
                            <a:srgbClr val="333333"/>
                          </a:solidFill>
                          <a:latin typeface="Calibri" panose="020F0502020204030204" pitchFamily="34" charset="0"/>
                          <a:ea typeface="Calibri" panose="020F0502020204030204" pitchFamily="34" charset="0"/>
                          <a:cs typeface="Calibri" panose="020F0502020204030204" pitchFamily="34" charset="0"/>
                        </a:rPr>
                        <a:t>Π.χ. ανθρωπος: καρδιά, εγκέφαλος, πάγκρεας, κτλ</a:t>
                      </a:r>
                      <a:endParaRPr lang="el-GR" sz="2400" b="0" i="0" kern="1200" dirty="0">
                        <a:solidFill>
                          <a:schemeClr val="tx1"/>
                        </a:solidFill>
                        <a:effectLst/>
                        <a:latin typeface="+mn-lt"/>
                        <a:ea typeface="+mn-ea"/>
                        <a:cs typeface="+mn-cs"/>
                      </a:endParaRPr>
                    </a:p>
                  </a:txBody>
                  <a:tcPr marL="95250" marR="95250">
                    <a:lnL>
                      <a:noFill/>
                    </a:lnL>
                    <a:lnR>
                      <a:noFill/>
                    </a:lnR>
                    <a:lnT>
                      <a:noFill/>
                    </a:lnT>
                    <a:lnB>
                      <a:noFill/>
                    </a:lnB>
                    <a:noFill/>
                  </a:tcPr>
                </a:tc>
                <a:extLst>
                  <a:ext uri="{0D108BD9-81ED-4DB2-BD59-A6C34878D82A}">
                    <a16:rowId xmlns:a16="http://schemas.microsoft.com/office/drawing/2014/main" val="965835842"/>
                  </a:ext>
                </a:extLst>
              </a:tr>
              <a:tr h="307786">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583998206"/>
                  </a:ext>
                </a:extLst>
              </a:tr>
              <a:tr h="313680">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4073193877"/>
                  </a:ext>
                </a:extLst>
              </a:tr>
              <a:tr h="307786">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3922070152"/>
                  </a:ext>
                </a:extLst>
              </a:tr>
              <a:tr h="307786">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1145223567"/>
                  </a:ext>
                </a:extLst>
              </a:tr>
            </a:tbl>
          </a:graphicData>
        </a:graphic>
      </p:graphicFrame>
      <p:sp>
        <p:nvSpPr>
          <p:cNvPr id="10" name="TextBox 9">
            <a:extLst>
              <a:ext uri="{FF2B5EF4-FFF2-40B4-BE49-F238E27FC236}">
                <a16:creationId xmlns:a16="http://schemas.microsoft.com/office/drawing/2014/main" id="{12A996EE-8B27-B72E-120A-79C0B5C80F44}"/>
              </a:ext>
            </a:extLst>
          </p:cNvPr>
          <p:cNvSpPr txBox="1"/>
          <p:nvPr/>
        </p:nvSpPr>
        <p:spPr>
          <a:xfrm>
            <a:off x="933245" y="6158020"/>
            <a:ext cx="6093912" cy="923330"/>
          </a:xfrm>
          <a:prstGeom prst="rect">
            <a:avLst/>
          </a:prstGeom>
          <a:noFill/>
        </p:spPr>
        <p:txBody>
          <a:bodyPr wrap="square">
            <a:spAutoFit/>
          </a:bodyPr>
          <a:lstStyle/>
          <a:p>
            <a:pPr algn="l">
              <a:buNone/>
            </a:pPr>
            <a:r>
              <a:rPr lang="el-GR" b="0" i="1" dirty="0">
                <a:solidFill>
                  <a:srgbClr val="000000"/>
                </a:solidFill>
                <a:effectLst/>
                <a:latin typeface="Tahoma" panose="020B0604030504040204" pitchFamily="34" charset="0"/>
              </a:rPr>
              <a:t>κύτταρο            ιστός             </a:t>
            </a:r>
            <a:r>
              <a:rPr lang="en-US" b="0" i="1" dirty="0">
                <a:solidFill>
                  <a:srgbClr val="000000"/>
                </a:solidFill>
                <a:effectLst/>
                <a:latin typeface="Tahoma" panose="020B0604030504040204" pitchFamily="34" charset="0"/>
              </a:rPr>
              <a:t> </a:t>
            </a:r>
            <a:r>
              <a:rPr lang="el-GR" b="0" i="1" dirty="0">
                <a:solidFill>
                  <a:srgbClr val="000000"/>
                </a:solidFill>
                <a:effectLst/>
                <a:latin typeface="Tahoma" panose="020B0604030504040204" pitchFamily="34" charset="0"/>
              </a:rPr>
              <a:t> όργανο     </a:t>
            </a:r>
            <a:r>
              <a:rPr lang="en-US" b="0" i="1" dirty="0">
                <a:solidFill>
                  <a:srgbClr val="000000"/>
                </a:solidFill>
                <a:effectLst/>
                <a:latin typeface="Tahoma" panose="020B0604030504040204" pitchFamily="34" charset="0"/>
              </a:rPr>
              <a:t>  </a:t>
            </a:r>
            <a:r>
              <a:rPr lang="el-GR" b="0" i="1" dirty="0">
                <a:solidFill>
                  <a:srgbClr val="000000"/>
                </a:solidFill>
                <a:effectLst/>
                <a:latin typeface="Tahoma" panose="020B0604030504040204" pitchFamily="34" charset="0"/>
              </a:rPr>
              <a:t>οργανισμός</a:t>
            </a:r>
          </a:p>
          <a:p>
            <a:pPr>
              <a:buNone/>
            </a:pPr>
            <a:br>
              <a:rPr lang="el-GR" dirty="0"/>
            </a:br>
            <a:endParaRPr lang="en-US" dirty="0"/>
          </a:p>
        </p:txBody>
      </p:sp>
      <p:pic>
        <p:nvPicPr>
          <p:cNvPr id="1030" name="Picture 6">
            <a:extLst>
              <a:ext uri="{FF2B5EF4-FFF2-40B4-BE49-F238E27FC236}">
                <a16:creationId xmlns:a16="http://schemas.microsoft.com/office/drawing/2014/main" id="{9221200F-F84A-6686-4210-7B470963F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800" y="1036656"/>
            <a:ext cx="3482235" cy="544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171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78E0F7B-C634-8914-1E97-34BD9BB50BD9}"/>
              </a:ext>
            </a:extLst>
          </p:cNvPr>
          <p:cNvSpPr txBox="1">
            <a:spLocks/>
          </p:cNvSpPr>
          <p:nvPr/>
        </p:nvSpPr>
        <p:spPr>
          <a:xfrm>
            <a:off x="415592" y="279422"/>
            <a:ext cx="4921952" cy="61077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Calibri" panose="020F0502020204030204" pitchFamily="34" charset="0"/>
                <a:ea typeface="Calibri" panose="020F0502020204030204" pitchFamily="34" charset="0"/>
                <a:cs typeface="Calibri" panose="020F0502020204030204" pitchFamily="34" charset="0"/>
              </a:rPr>
              <a:t>T</a:t>
            </a:r>
            <a:r>
              <a:rPr lang="el-GR" sz="2200" dirty="0">
                <a:latin typeface="Calibri" panose="020F0502020204030204" pitchFamily="34" charset="0"/>
                <a:ea typeface="Calibri" panose="020F0502020204030204" pitchFamily="34" charset="0"/>
                <a:cs typeface="Calibri" panose="020F0502020204030204" pitchFamily="34" charset="0"/>
              </a:rPr>
              <a:t>α διάφορα όργανα που συνεργάζονται μεταξύ τους για να πραγματοποιήσουν μία λειτουργία αποτελούν ένα </a:t>
            </a:r>
            <a:r>
              <a:rPr lang="el-GR" sz="2200" b="1" dirty="0">
                <a:latin typeface="Calibri" panose="020F0502020204030204" pitchFamily="34" charset="0"/>
                <a:ea typeface="Calibri" panose="020F0502020204030204" pitchFamily="34" charset="0"/>
                <a:cs typeface="Calibri" panose="020F0502020204030204" pitchFamily="34" charset="0"/>
              </a:rPr>
              <a:t>σύστημα οργάνων</a:t>
            </a:r>
            <a:r>
              <a:rPr lang="el-GR" sz="2200" dirty="0">
                <a:latin typeface="Calibri" panose="020F0502020204030204" pitchFamily="34" charset="0"/>
                <a:ea typeface="Calibri" panose="020F0502020204030204" pitchFamily="34" charset="0"/>
                <a:cs typeface="Calibri" panose="020F0502020204030204" pitchFamily="34" charset="0"/>
              </a:rPr>
              <a:t>.</a:t>
            </a:r>
            <a:endParaRPr lang="en-US" sz="2200" dirty="0">
              <a:latin typeface="Calibri" panose="020F0502020204030204" pitchFamily="34" charset="0"/>
              <a:ea typeface="Calibri" panose="020F0502020204030204" pitchFamily="34" charset="0"/>
              <a:cs typeface="Calibri" panose="020F0502020204030204" pitchFamily="34" charset="0"/>
            </a:endParaRPr>
          </a:p>
          <a:p>
            <a:r>
              <a:rPr lang="el-GR" sz="2200" dirty="0">
                <a:latin typeface="Calibri" panose="020F0502020204030204" pitchFamily="34" charset="0"/>
                <a:ea typeface="Calibri" panose="020F0502020204030204" pitchFamily="34" charset="0"/>
                <a:cs typeface="Calibri" panose="020F0502020204030204" pitchFamily="34" charset="0"/>
              </a:rPr>
              <a:t>Ένας </a:t>
            </a:r>
            <a:r>
              <a:rPr lang="el-GR" sz="2200" b="1" dirty="0">
                <a:latin typeface="Calibri" panose="020F0502020204030204" pitchFamily="34" charset="0"/>
                <a:ea typeface="Calibri" panose="020F0502020204030204" pitchFamily="34" charset="0"/>
                <a:cs typeface="Calibri" panose="020F0502020204030204" pitchFamily="34" charset="0"/>
              </a:rPr>
              <a:t>πολυκύτταρος οργανισμός</a:t>
            </a:r>
            <a:r>
              <a:rPr lang="el-GR" sz="2200" dirty="0">
                <a:latin typeface="Calibri" panose="020F0502020204030204" pitchFamily="34" charset="0"/>
                <a:ea typeface="Calibri" panose="020F0502020204030204" pitchFamily="34" charset="0"/>
                <a:cs typeface="Calibri" panose="020F0502020204030204" pitchFamily="34" charset="0"/>
              </a:rPr>
              <a:t> αποτελείται απο συστήματα οργάνων που συνεργάζονται και λειτουργούν αρμονικά.</a:t>
            </a:r>
            <a:endParaRPr lang="en-US" sz="2200" dirty="0">
              <a:latin typeface="Calibri" panose="020F0502020204030204" pitchFamily="34" charset="0"/>
              <a:ea typeface="Calibri" panose="020F0502020204030204" pitchFamily="34" charset="0"/>
              <a:cs typeface="Calibri" panose="020F0502020204030204" pitchFamily="34" charset="0"/>
            </a:endParaRPr>
          </a:p>
          <a:p>
            <a:r>
              <a:rPr lang="el-GR" sz="2200" b="1" dirty="0">
                <a:latin typeface="Calibri" panose="020F0502020204030204" pitchFamily="34" charset="0"/>
                <a:ea typeface="Calibri" panose="020F0502020204030204" pitchFamily="34" charset="0"/>
                <a:cs typeface="Calibri" panose="020F0502020204030204" pitchFamily="34" charset="0"/>
              </a:rPr>
              <a:t>Στα φυτά δεν έχουμε συστήματα οργάνων, τα όργανα συνεργάζονται και αποτελούν έναν οργανισμό.</a:t>
            </a:r>
            <a:endParaRPr lang="en-US" sz="2200" b="1" dirty="0">
              <a:latin typeface="Calibri" panose="020F0502020204030204" pitchFamily="34" charset="0"/>
              <a:ea typeface="Calibri" panose="020F0502020204030204" pitchFamily="34" charset="0"/>
              <a:cs typeface="Calibri" panose="020F0502020204030204" pitchFamily="34" charset="0"/>
            </a:endParaRPr>
          </a:p>
          <a:p>
            <a:r>
              <a:rPr lang="el-GR" sz="2200" dirty="0">
                <a:latin typeface="Calibri" panose="020F0502020204030204" pitchFamily="34" charset="0"/>
                <a:ea typeface="Calibri" panose="020F0502020204030204" pitchFamily="34" charset="0"/>
                <a:cs typeface="Calibri" panose="020F0502020204030204" pitchFamily="34" charset="0"/>
              </a:rPr>
              <a:t>Λόγω της μεγάλης εξειδίκευσης που έχουν τα κύτταρα των πολυκύτταρων οργανισμών δεν μπορούν να ζήσουν ανεξάρτητα σε αντίθεση με το κύτταρο ενός μονοκύταρου οργανισμού που επιτελεί όλες τις απαραίτητες λειτουργίες για την επιβίωσή του.</a:t>
            </a:r>
          </a:p>
        </p:txBody>
      </p:sp>
      <p:pic>
        <p:nvPicPr>
          <p:cNvPr id="3" name="Picture 4" descr="A diagram of the human body&#10;&#10;AI-generated content may be incorrect.">
            <a:extLst>
              <a:ext uri="{FF2B5EF4-FFF2-40B4-BE49-F238E27FC236}">
                <a16:creationId xmlns:a16="http://schemas.microsoft.com/office/drawing/2014/main" id="{1A5FE789-C678-FA90-0A75-DE4FFCA03D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14"/>
          <a:stretch>
            <a:fillRect/>
          </a:stretch>
        </p:blipFill>
        <p:spPr bwMode="auto">
          <a:xfrm>
            <a:off x="5413178" y="100408"/>
            <a:ext cx="3982975" cy="4403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diagram of a person's body&#10;&#10;AI-generated content may be incorrect.">
            <a:extLst>
              <a:ext uri="{FF2B5EF4-FFF2-40B4-BE49-F238E27FC236}">
                <a16:creationId xmlns:a16="http://schemas.microsoft.com/office/drawing/2014/main" id="{F75D3BEB-F151-211A-9A49-0FED767FE3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69095"/>
          <a:stretch>
            <a:fillRect/>
          </a:stretch>
        </p:blipFill>
        <p:spPr bwMode="auto">
          <a:xfrm>
            <a:off x="5372524" y="4503801"/>
            <a:ext cx="4216569" cy="216280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6C1C30-2F8A-A98C-4277-5C8C3C4A0A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869" r="50597" b="33023"/>
          <a:stretch>
            <a:fillRect/>
          </a:stretch>
        </p:blipFill>
        <p:spPr bwMode="auto">
          <a:xfrm>
            <a:off x="9541971" y="100408"/>
            <a:ext cx="2041497" cy="23391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B94474-B4FB-17B9-A3F6-3C8AD6433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96" t="33022" b="3214"/>
          <a:stretch>
            <a:fillRect/>
          </a:stretch>
        </p:blipFill>
        <p:spPr bwMode="auto">
          <a:xfrm>
            <a:off x="9471787" y="2293671"/>
            <a:ext cx="2041497" cy="437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677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B2FF713-2384-B5C6-220F-203C943D01C4}"/>
              </a:ext>
            </a:extLst>
          </p:cNvPr>
          <p:cNvSpPr txBox="1">
            <a:spLocks/>
          </p:cNvSpPr>
          <p:nvPr/>
        </p:nvSpPr>
        <p:spPr>
          <a:xfrm>
            <a:off x="363272" y="1114805"/>
            <a:ext cx="4747347" cy="52546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200" b="1" dirty="0">
                <a:latin typeface="Calibri" panose="020F0502020204030204" pitchFamily="34" charset="0"/>
                <a:ea typeface="Calibri" panose="020F0502020204030204" pitchFamily="34" charset="0"/>
                <a:cs typeface="Calibri" panose="020F0502020204030204" pitchFamily="34" charset="0"/>
              </a:rPr>
              <a:t>Βιοσφαιρα</a:t>
            </a:r>
            <a:r>
              <a:rPr lang="el-GR" sz="2200" dirty="0">
                <a:latin typeface="Calibri" panose="020F0502020204030204" pitchFamily="34" charset="0"/>
                <a:ea typeface="Calibri" panose="020F0502020204030204" pitchFamily="34" charset="0"/>
                <a:cs typeface="Calibri" panose="020F0502020204030204" pitchFamily="34" charset="0"/>
              </a:rPr>
              <a:t> ονομάζουμε </a:t>
            </a:r>
            <a:r>
              <a:rPr lang="el-GR" sz="2200" dirty="0">
                <a:solidFill>
                  <a:srgbClr val="333333"/>
                </a:solidFill>
                <a:latin typeface="Calibri" panose="020F0502020204030204" pitchFamily="34" charset="0"/>
                <a:ea typeface="Calibri" panose="020F0502020204030204" pitchFamily="34" charset="0"/>
                <a:cs typeface="Calibri" panose="020F0502020204030204" pitchFamily="34" charset="0"/>
              </a:rPr>
              <a:t>τις περιοχές της Γης όπου οι συνθήκες επιτρέπουν την ύπαρξη ζωής.</a:t>
            </a:r>
          </a:p>
          <a:p>
            <a:r>
              <a:rPr lang="el-GR" sz="2200" dirty="0">
                <a:solidFill>
                  <a:srgbClr val="333333"/>
                </a:solidFill>
                <a:latin typeface="Calibri" panose="020F0502020204030204" pitchFamily="34" charset="0"/>
                <a:ea typeface="Calibri" panose="020F0502020204030204" pitchFamily="34" charset="0"/>
                <a:cs typeface="Calibri" panose="020F0502020204030204" pitchFamily="34" charset="0"/>
              </a:rPr>
              <a:t>Στη φύση: μεγάλη ποικιλομορφία οργανισμών. Διαφέρουν στην εμφάνιση, στη συμπεριφορά ή στον τόπου που ζουν.</a:t>
            </a:r>
          </a:p>
          <a:p>
            <a:r>
              <a:rPr lang="el-GR" sz="2200" b="1" dirty="0">
                <a:solidFill>
                  <a:srgbClr val="333333"/>
                </a:solidFill>
                <a:latin typeface="Calibri" panose="020F0502020204030204" pitchFamily="34" charset="0"/>
                <a:ea typeface="Calibri" panose="020F0502020204030204" pitchFamily="34" charset="0"/>
                <a:cs typeface="Calibri" panose="020F0502020204030204" pitchFamily="34" charset="0"/>
              </a:rPr>
              <a:t>Είδος</a:t>
            </a:r>
            <a:r>
              <a:rPr lang="el-GR" sz="2200" dirty="0">
                <a:solidFill>
                  <a:srgbClr val="333333"/>
                </a:solidFill>
                <a:latin typeface="Calibri" panose="020F0502020204030204" pitchFamily="34" charset="0"/>
                <a:ea typeface="Calibri" panose="020F0502020204030204" pitchFamily="34" charset="0"/>
                <a:cs typeface="Calibri" panose="020F0502020204030204" pitchFamily="34" charset="0"/>
              </a:rPr>
              <a:t> ονομάζουμε μία ομάδα οργανισμών που μπορούν να ζευγαρώσουν και να δώσουν απογόνους.</a:t>
            </a:r>
          </a:p>
          <a:p>
            <a:r>
              <a:rPr lang="el-GR" sz="2200" dirty="0">
                <a:solidFill>
                  <a:srgbClr val="333333"/>
                </a:solidFill>
                <a:latin typeface="Calibri" panose="020F0502020204030204" pitchFamily="34" charset="0"/>
                <a:ea typeface="Calibri" panose="020F0502020204030204" pitchFamily="34" charset="0"/>
                <a:cs typeface="Calibri" panose="020F0502020204030204" pitchFamily="34" charset="0"/>
              </a:rPr>
              <a:t>Ανάλογα με τις βασικές ιδιότητες, οι οργανισμοί ταξινομούνται σε </a:t>
            </a:r>
            <a:r>
              <a:rPr lang="el-GR" sz="2200" b="1" dirty="0">
                <a:solidFill>
                  <a:srgbClr val="333333"/>
                </a:solidFill>
                <a:latin typeface="Calibri" panose="020F0502020204030204" pitchFamily="34" charset="0"/>
                <a:ea typeface="Calibri" panose="020F0502020204030204" pitchFamily="34" charset="0"/>
                <a:cs typeface="Calibri" panose="020F0502020204030204" pitchFamily="34" charset="0"/>
              </a:rPr>
              <a:t>πέντε (5) βασίλεια </a:t>
            </a:r>
            <a:r>
              <a:rPr lang="el-GR" sz="2200" dirty="0">
                <a:solidFill>
                  <a:srgbClr val="333333"/>
                </a:solidFill>
                <a:latin typeface="Calibri" panose="020F0502020204030204" pitchFamily="34" charset="0"/>
                <a:ea typeface="Calibri" panose="020F0502020204030204" pitchFamily="34" charset="0"/>
                <a:cs typeface="Calibri" panose="020F0502020204030204" pitchFamily="34" charset="0"/>
              </a:rPr>
              <a:t>(</a:t>
            </a:r>
            <a:r>
              <a:rPr lang="el-GR" sz="2200" b="1" i="1" dirty="0">
                <a:solidFill>
                  <a:srgbClr val="333333"/>
                </a:solidFill>
                <a:latin typeface="Calibri" panose="020F0502020204030204" pitchFamily="34" charset="0"/>
                <a:ea typeface="Calibri" panose="020F0502020204030204" pitchFamily="34" charset="0"/>
                <a:cs typeface="Calibri" panose="020F0502020204030204" pitchFamily="34" charset="0"/>
              </a:rPr>
              <a:t>η</a:t>
            </a:r>
            <a:r>
              <a:rPr lang="el-GR" sz="2200" b="1" i="1" dirty="0">
                <a:latin typeface="Calibri" panose="020F0502020204030204" pitchFamily="34" charset="0"/>
                <a:ea typeface="Calibri" panose="020F0502020204030204" pitchFamily="34" charset="0"/>
                <a:cs typeface="Calibri" panose="020F0502020204030204" pitchFamily="34" charset="0"/>
              </a:rPr>
              <a:t> υψηλότερη βαθμίδα, που χωρίζει τους οργανισμούς σε μεγάλες ομάδες</a:t>
            </a:r>
            <a:r>
              <a:rPr lang="el-GR" sz="2200" dirty="0">
                <a:latin typeface="Calibri" panose="020F0502020204030204" pitchFamily="34" charset="0"/>
                <a:ea typeface="Calibri" panose="020F0502020204030204" pitchFamily="34" charset="0"/>
                <a:cs typeface="Calibri" panose="020F0502020204030204" pitchFamily="34" charset="0"/>
              </a:rPr>
              <a:t>)</a:t>
            </a:r>
            <a:endParaRPr lang="el-GR" sz="2200" dirty="0">
              <a:solidFill>
                <a:srgbClr val="333333"/>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03D95D1-C18A-C681-5B6D-518882EF046C}"/>
              </a:ext>
            </a:extLst>
          </p:cNvPr>
          <p:cNvSpPr txBox="1"/>
          <p:nvPr/>
        </p:nvSpPr>
        <p:spPr>
          <a:xfrm>
            <a:off x="363272" y="294154"/>
            <a:ext cx="10244882" cy="646331"/>
          </a:xfrm>
          <a:prstGeom prst="rect">
            <a:avLst/>
          </a:prstGeom>
          <a:noFill/>
        </p:spPr>
        <p:txBody>
          <a:bodyPr wrap="square">
            <a:spAutoFit/>
          </a:bodyPr>
          <a:lstStyle/>
          <a:p>
            <a:r>
              <a:rPr lang="el-GR" sz="3600" i="0" dirty="0">
                <a:effectLst/>
                <a:latin typeface="Calibri" panose="020F0502020204030204" pitchFamily="34" charset="0"/>
                <a:ea typeface="Calibri" panose="020F0502020204030204" pitchFamily="34" charset="0"/>
                <a:cs typeface="Calibri" panose="020F0502020204030204" pitchFamily="34" charset="0"/>
              </a:rPr>
              <a:t>Ποικιλομορφία και ταξινόμιση των οργανισμών</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67AB144-A316-C328-4F7E-7F7B4D2E1013}"/>
              </a:ext>
            </a:extLst>
          </p:cNvPr>
          <p:cNvPicPr>
            <a:picLocks noChangeAspect="1"/>
          </p:cNvPicPr>
          <p:nvPr/>
        </p:nvPicPr>
        <p:blipFill>
          <a:blip r:embed="rId3"/>
          <a:srcRect r="2590"/>
          <a:stretch>
            <a:fillRect/>
          </a:stretch>
        </p:blipFill>
        <p:spPr>
          <a:xfrm>
            <a:off x="5110619" y="1039650"/>
            <a:ext cx="3074833" cy="2132310"/>
          </a:xfrm>
          <a:prstGeom prst="rect">
            <a:avLst/>
          </a:prstGeom>
        </p:spPr>
      </p:pic>
      <p:pic>
        <p:nvPicPr>
          <p:cNvPr id="7" name="Picture 6">
            <a:extLst>
              <a:ext uri="{FF2B5EF4-FFF2-40B4-BE49-F238E27FC236}">
                <a16:creationId xmlns:a16="http://schemas.microsoft.com/office/drawing/2014/main" id="{8EDA0C0E-01E4-35E1-F9F4-B21EDFDF49DC}"/>
              </a:ext>
            </a:extLst>
          </p:cNvPr>
          <p:cNvPicPr>
            <a:picLocks noChangeAspect="1"/>
          </p:cNvPicPr>
          <p:nvPr/>
        </p:nvPicPr>
        <p:blipFill>
          <a:blip r:embed="rId4"/>
          <a:srcRect l="3461" r="3301"/>
          <a:stretch>
            <a:fillRect/>
          </a:stretch>
        </p:blipFill>
        <p:spPr>
          <a:xfrm>
            <a:off x="8185452" y="1039649"/>
            <a:ext cx="3585114" cy="2132310"/>
          </a:xfrm>
          <a:prstGeom prst="rect">
            <a:avLst/>
          </a:prstGeom>
        </p:spPr>
      </p:pic>
      <p:pic>
        <p:nvPicPr>
          <p:cNvPr id="9" name="Picture 8">
            <a:extLst>
              <a:ext uri="{FF2B5EF4-FFF2-40B4-BE49-F238E27FC236}">
                <a16:creationId xmlns:a16="http://schemas.microsoft.com/office/drawing/2014/main" id="{65A520EB-5DEB-03B7-5BE0-F54A18FF1CA6}"/>
              </a:ext>
            </a:extLst>
          </p:cNvPr>
          <p:cNvPicPr>
            <a:picLocks noChangeAspect="1"/>
          </p:cNvPicPr>
          <p:nvPr/>
        </p:nvPicPr>
        <p:blipFill>
          <a:blip r:embed="rId5"/>
          <a:stretch>
            <a:fillRect/>
          </a:stretch>
        </p:blipFill>
        <p:spPr>
          <a:xfrm>
            <a:off x="4471792" y="3177556"/>
            <a:ext cx="2981195" cy="1543061"/>
          </a:xfrm>
          <a:prstGeom prst="rect">
            <a:avLst/>
          </a:prstGeom>
        </p:spPr>
      </p:pic>
      <p:pic>
        <p:nvPicPr>
          <p:cNvPr id="11" name="Picture 10">
            <a:extLst>
              <a:ext uri="{FF2B5EF4-FFF2-40B4-BE49-F238E27FC236}">
                <a16:creationId xmlns:a16="http://schemas.microsoft.com/office/drawing/2014/main" id="{233675FE-0480-1794-9CC3-B5A745B26F9C}"/>
              </a:ext>
            </a:extLst>
          </p:cNvPr>
          <p:cNvPicPr>
            <a:picLocks noChangeAspect="1"/>
          </p:cNvPicPr>
          <p:nvPr/>
        </p:nvPicPr>
        <p:blipFill>
          <a:blip r:embed="rId6"/>
          <a:stretch>
            <a:fillRect/>
          </a:stretch>
        </p:blipFill>
        <p:spPr>
          <a:xfrm>
            <a:off x="8269530" y="3171959"/>
            <a:ext cx="3501036" cy="2366990"/>
          </a:xfrm>
          <a:prstGeom prst="rect">
            <a:avLst/>
          </a:prstGeom>
        </p:spPr>
      </p:pic>
      <p:pic>
        <p:nvPicPr>
          <p:cNvPr id="13" name="Picture 12">
            <a:extLst>
              <a:ext uri="{FF2B5EF4-FFF2-40B4-BE49-F238E27FC236}">
                <a16:creationId xmlns:a16="http://schemas.microsoft.com/office/drawing/2014/main" id="{238C08EA-A77A-22C1-8CD1-0A6B7960939D}"/>
              </a:ext>
            </a:extLst>
          </p:cNvPr>
          <p:cNvPicPr>
            <a:picLocks noChangeAspect="1"/>
          </p:cNvPicPr>
          <p:nvPr/>
        </p:nvPicPr>
        <p:blipFill>
          <a:blip r:embed="rId7"/>
          <a:srcRect l="1912"/>
          <a:stretch>
            <a:fillRect/>
          </a:stretch>
        </p:blipFill>
        <p:spPr>
          <a:xfrm>
            <a:off x="5706311" y="4625821"/>
            <a:ext cx="2579894" cy="1938025"/>
          </a:xfrm>
          <a:prstGeom prst="rect">
            <a:avLst/>
          </a:prstGeom>
        </p:spPr>
      </p:pic>
    </p:spTree>
    <p:extLst>
      <p:ext uri="{BB962C8B-B14F-4D97-AF65-F5344CB8AC3E}">
        <p14:creationId xmlns:p14="http://schemas.microsoft.com/office/powerpoint/2010/main" val="2602356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7485C-A5AE-65C0-7C4B-77895C18D6E4}"/>
              </a:ext>
            </a:extLst>
          </p:cNvPr>
          <p:cNvPicPr>
            <a:picLocks noChangeAspect="1"/>
          </p:cNvPicPr>
          <p:nvPr/>
        </p:nvPicPr>
        <p:blipFill>
          <a:blip r:embed="rId2"/>
          <a:srcRect t="990" r="37668"/>
          <a:stretch>
            <a:fillRect/>
          </a:stretch>
        </p:blipFill>
        <p:spPr>
          <a:xfrm>
            <a:off x="628105" y="1039660"/>
            <a:ext cx="3856211" cy="5436046"/>
          </a:xfrm>
          <a:prstGeom prst="rect">
            <a:avLst/>
          </a:prstGeom>
        </p:spPr>
      </p:pic>
      <p:sp>
        <p:nvSpPr>
          <p:cNvPr id="4" name="TextBox 3">
            <a:extLst>
              <a:ext uri="{FF2B5EF4-FFF2-40B4-BE49-F238E27FC236}">
                <a16:creationId xmlns:a16="http://schemas.microsoft.com/office/drawing/2014/main" id="{CFE7ACA8-D5BF-E1F3-8FD1-AEA83DD2FDD2}"/>
              </a:ext>
            </a:extLst>
          </p:cNvPr>
          <p:cNvSpPr txBox="1"/>
          <p:nvPr/>
        </p:nvSpPr>
        <p:spPr>
          <a:xfrm>
            <a:off x="514976" y="218997"/>
            <a:ext cx="10282460" cy="646331"/>
          </a:xfrm>
          <a:prstGeom prst="rect">
            <a:avLst/>
          </a:prstGeom>
          <a:noFill/>
        </p:spPr>
        <p:txBody>
          <a:bodyPr wrap="square">
            <a:spAutoFit/>
          </a:bodyPr>
          <a:lstStyle/>
          <a:p>
            <a:r>
              <a:rPr lang="el-GR" sz="3600" i="0" dirty="0">
                <a:effectLst/>
                <a:latin typeface="Calibri" panose="020F0502020204030204" pitchFamily="34" charset="0"/>
                <a:ea typeface="Calibri" panose="020F0502020204030204" pitchFamily="34" charset="0"/>
                <a:cs typeface="Calibri" panose="020F0502020204030204" pitchFamily="34" charset="0"/>
              </a:rPr>
              <a:t>Αλληλεπιδράσεις και προσαρμογές</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όλα για το πεύκο">
            <a:extLst>
              <a:ext uri="{FF2B5EF4-FFF2-40B4-BE49-F238E27FC236}">
                <a16:creationId xmlns:a16="http://schemas.microsoft.com/office/drawing/2014/main" id="{DF8B24B6-A71A-026A-F1FE-956B5A66A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701" y="1039660"/>
            <a:ext cx="3223370" cy="24175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lakano Forest">
            <a:extLst>
              <a:ext uri="{FF2B5EF4-FFF2-40B4-BE49-F238E27FC236}">
                <a16:creationId xmlns:a16="http://schemas.microsoft.com/office/drawing/2014/main" id="{DE6C0719-8030-49C5-E979-13DC4327EA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399"/>
          <a:stretch>
            <a:fillRect/>
          </a:stretch>
        </p:blipFill>
        <p:spPr bwMode="auto">
          <a:xfrm>
            <a:off x="4826701" y="3657602"/>
            <a:ext cx="3223370" cy="26646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70D59BE-8158-AE84-F04D-C48A6B839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04"/>
          <a:stretch>
            <a:fillRect/>
          </a:stretch>
        </p:blipFill>
        <p:spPr bwMode="auto">
          <a:xfrm>
            <a:off x="8272391" y="3762353"/>
            <a:ext cx="3662495" cy="24550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Πλάτανος">
            <a:extLst>
              <a:ext uri="{FF2B5EF4-FFF2-40B4-BE49-F238E27FC236}">
                <a16:creationId xmlns:a16="http://schemas.microsoft.com/office/drawing/2014/main" id="{131F51A8-F652-9B5F-1C2E-FFA75F1EF0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23" r="14648"/>
          <a:stretch>
            <a:fillRect/>
          </a:stretch>
        </p:blipFill>
        <p:spPr bwMode="auto">
          <a:xfrm>
            <a:off x="8392456" y="841420"/>
            <a:ext cx="3451971" cy="258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872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027B3-646A-BB03-3E2B-0EA8915A3462}"/>
              </a:ext>
            </a:extLst>
          </p:cNvPr>
          <p:cNvPicPr>
            <a:picLocks noChangeAspect="1"/>
          </p:cNvPicPr>
          <p:nvPr/>
        </p:nvPicPr>
        <p:blipFill>
          <a:blip r:embed="rId2"/>
          <a:srcRect t="1063"/>
          <a:stretch>
            <a:fillRect/>
          </a:stretch>
        </p:blipFill>
        <p:spPr>
          <a:xfrm>
            <a:off x="634306" y="578321"/>
            <a:ext cx="7280604" cy="5701357"/>
          </a:xfrm>
          <a:prstGeom prst="rect">
            <a:avLst/>
          </a:prstGeom>
        </p:spPr>
      </p:pic>
      <p:pic>
        <p:nvPicPr>
          <p:cNvPr id="2050" name="Picture 2">
            <a:extLst>
              <a:ext uri="{FF2B5EF4-FFF2-40B4-BE49-F238E27FC236}">
                <a16:creationId xmlns:a16="http://schemas.microsoft.com/office/drawing/2014/main" id="{92A56035-984E-7DDE-BFB3-E04C90A45F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6" r="19376"/>
          <a:stretch>
            <a:fillRect/>
          </a:stretch>
        </p:blipFill>
        <p:spPr bwMode="auto">
          <a:xfrm>
            <a:off x="6497728" y="3334037"/>
            <a:ext cx="2743200" cy="2707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020616-9F9D-A1FD-E537-DE1C4EA5C948}"/>
              </a:ext>
            </a:extLst>
          </p:cNvPr>
          <p:cNvSpPr txBox="1"/>
          <p:nvPr/>
        </p:nvSpPr>
        <p:spPr>
          <a:xfrm>
            <a:off x="9244207" y="2038672"/>
            <a:ext cx="2743200" cy="4524315"/>
          </a:xfrm>
          <a:prstGeom prst="rect">
            <a:avLst/>
          </a:prstGeom>
          <a:noFill/>
        </p:spPr>
        <p:txBody>
          <a:bodyPr wrap="square">
            <a:spAutoFit/>
          </a:bodyPr>
          <a:lstStyle/>
          <a:p>
            <a:r>
              <a:rPr lang="el-GR" b="0" i="1" dirty="0">
                <a:solidFill>
                  <a:srgbClr val="000000"/>
                </a:solidFill>
                <a:effectLst/>
                <a:latin typeface="Roboto Regular"/>
              </a:rPr>
              <a:t>Οι </a:t>
            </a:r>
            <a:r>
              <a:rPr lang="el-GR" b="1" i="1" dirty="0">
                <a:solidFill>
                  <a:srgbClr val="000000"/>
                </a:solidFill>
                <a:effectLst/>
                <a:latin typeface="Roboto Regular"/>
              </a:rPr>
              <a:t>καμήλες</a:t>
            </a:r>
            <a:r>
              <a:rPr lang="el-GR" b="0" i="1" dirty="0">
                <a:solidFill>
                  <a:srgbClr val="000000"/>
                </a:solidFill>
                <a:effectLst/>
                <a:latin typeface="Roboto Regular"/>
              </a:rPr>
              <a:t>, διαθέτουν τρία βλέφαρα και δύο σειρές βλεφαρίδες. Διαθέτουν, μαξιλαράκια δέρματος στο στήθος και στα γόνατά τους για να προστατεύονται από την καυτή άμμο, και </a:t>
            </a:r>
            <a:r>
              <a:rPr lang="el-GR" i="1" dirty="0">
                <a:solidFill>
                  <a:srgbClr val="000000"/>
                </a:solidFill>
                <a:effectLst/>
                <a:latin typeface="Roboto Regular"/>
              </a:rPr>
              <a:t>μεγάλα, πλατιά πόδια που τους επιτρέπουν να περπατούν χωρίς να βυθίζονται</a:t>
            </a:r>
            <a:r>
              <a:rPr lang="el-GR" b="1" i="1" dirty="0">
                <a:solidFill>
                  <a:srgbClr val="000000"/>
                </a:solidFill>
                <a:effectLst/>
                <a:latin typeface="Roboto Regular"/>
              </a:rPr>
              <a:t>. </a:t>
            </a:r>
            <a:r>
              <a:rPr lang="el-GR" b="0" i="1" dirty="0">
                <a:solidFill>
                  <a:srgbClr val="000000"/>
                </a:solidFill>
                <a:effectLst/>
                <a:latin typeface="Roboto Regular"/>
              </a:rPr>
              <a:t>Οι καμήλες μπορούν, ακόμα, να κλείσουν τα ρουθούνια τους για να κρατήσουν έξω τη σκόνη. </a:t>
            </a:r>
            <a:endParaRPr lang="en-US" i="1" dirty="0"/>
          </a:p>
        </p:txBody>
      </p:sp>
      <p:sp>
        <p:nvSpPr>
          <p:cNvPr id="7" name="TextBox 6">
            <a:extLst>
              <a:ext uri="{FF2B5EF4-FFF2-40B4-BE49-F238E27FC236}">
                <a16:creationId xmlns:a16="http://schemas.microsoft.com/office/drawing/2014/main" id="{50A50318-1768-140C-826C-A745A6090D0E}"/>
              </a:ext>
            </a:extLst>
          </p:cNvPr>
          <p:cNvSpPr txBox="1"/>
          <p:nvPr/>
        </p:nvSpPr>
        <p:spPr>
          <a:xfrm>
            <a:off x="6095999" y="377761"/>
            <a:ext cx="5891407" cy="923330"/>
          </a:xfrm>
          <a:prstGeom prst="rect">
            <a:avLst/>
          </a:prstGeom>
          <a:solidFill>
            <a:schemeClr val="bg1"/>
          </a:solidFill>
        </p:spPr>
        <p:txBody>
          <a:bodyPr wrap="square">
            <a:spAutoFit/>
          </a:bodyPr>
          <a:lstStyle/>
          <a:p>
            <a:r>
              <a:rPr lang="el-GR" b="0" i="1" dirty="0">
                <a:solidFill>
                  <a:srgbClr val="202122"/>
                </a:solidFill>
                <a:effectLst/>
                <a:latin typeface="Arial" panose="020B0604020202020204" pitchFamily="34" charset="0"/>
              </a:rPr>
              <a:t>Ο </a:t>
            </a:r>
            <a:r>
              <a:rPr lang="el-GR" b="1" i="1" dirty="0">
                <a:solidFill>
                  <a:srgbClr val="202122"/>
                </a:solidFill>
                <a:effectLst/>
                <a:latin typeface="Arial" panose="020B0604020202020204" pitchFamily="34" charset="0"/>
              </a:rPr>
              <a:t>πελεκάνος</a:t>
            </a:r>
            <a:r>
              <a:rPr lang="el-GR" b="0" i="1" dirty="0">
                <a:solidFill>
                  <a:srgbClr val="202122"/>
                </a:solidFill>
                <a:effectLst/>
                <a:latin typeface="Arial" panose="020B0604020202020204" pitchFamily="34" charset="0"/>
              </a:rPr>
              <a:t> χαρακτηρίζεται από τον μακρύ του λαιμό και το μεγάλο ράμφος, που χρησιμοποιεί για να πιάνει τη λεία του και να στραγγίζει το </a:t>
            </a:r>
            <a:r>
              <a:rPr lang="el-GR" i="1" dirty="0">
                <a:latin typeface="Arial" panose="020B0604020202020204" pitchFamily="34" charset="0"/>
              </a:rPr>
              <a:t>νερό</a:t>
            </a:r>
            <a:r>
              <a:rPr lang="el-GR" b="0" i="1" dirty="0">
                <a:solidFill>
                  <a:srgbClr val="202122"/>
                </a:solidFill>
                <a:effectLst/>
                <a:latin typeface="Arial" panose="020B0604020202020204" pitchFamily="34" charset="0"/>
              </a:rPr>
              <a:t> πριν το πιει.</a:t>
            </a:r>
            <a:endParaRPr lang="en-US" i="1" dirty="0"/>
          </a:p>
        </p:txBody>
      </p:sp>
      <p:pic>
        <p:nvPicPr>
          <p:cNvPr id="2052" name="Picture 4" descr="Ροδοπελεκάνος που πετάει, κατά τη διάρκεια της περιόδου του ζευγαρώματος">
            <a:extLst>
              <a:ext uri="{FF2B5EF4-FFF2-40B4-BE49-F238E27FC236}">
                <a16:creationId xmlns:a16="http://schemas.microsoft.com/office/drawing/2014/main" id="{B93E6D8E-BCC6-7708-B924-8D3F382F3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668" y="1301091"/>
            <a:ext cx="2743200" cy="2053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BDADA7-E58D-B0ED-2FCF-33AAFE2AD4E5}"/>
              </a:ext>
            </a:extLst>
          </p:cNvPr>
          <p:cNvSpPr txBox="1"/>
          <p:nvPr/>
        </p:nvSpPr>
        <p:spPr>
          <a:xfrm>
            <a:off x="3752889" y="2320832"/>
            <a:ext cx="2743200" cy="4247317"/>
          </a:xfrm>
          <a:prstGeom prst="rect">
            <a:avLst/>
          </a:prstGeom>
          <a:solidFill>
            <a:schemeClr val="bg1"/>
          </a:solidFill>
        </p:spPr>
        <p:txBody>
          <a:bodyPr wrap="square">
            <a:spAutoFit/>
          </a:bodyPr>
          <a:lstStyle/>
          <a:p>
            <a:r>
              <a:rPr lang="el-GR" i="1" dirty="0">
                <a:latin typeface="Roboto Regular"/>
              </a:rPr>
              <a:t>Τα φυλλοβόλα δέντρα ρίχνουν όλα τους τα φύλλα κατά το χειμώνα ή σε συνθήκες ξηρασίας, για να προστατευτούν από το κρύο, να μειώσουν την απώλεια νερού και να προετοιμαστούν για την άνοιξη</a:t>
            </a:r>
            <a:r>
              <a:rPr lang="el-GR" b="0" i="1" dirty="0">
                <a:solidFill>
                  <a:srgbClr val="0A0A0A"/>
                </a:solidFill>
                <a:effectLst/>
                <a:latin typeface="Roboto Regular"/>
              </a:rPr>
              <a:t>. Έτσι διατηρούν την ενέργεια, αποφεύγουν βλάβες από τον πάγο και τα έντομα</a:t>
            </a:r>
            <a:r>
              <a:rPr lang="el-GR" i="1" dirty="0">
                <a:solidFill>
                  <a:srgbClr val="0A0A0A"/>
                </a:solidFill>
                <a:latin typeface="Roboto Regular"/>
              </a:rPr>
              <a:t> και αναδημιουργούν το φύλλωμά τους. </a:t>
            </a:r>
            <a:r>
              <a:rPr lang="el-GR" b="0" i="1" dirty="0">
                <a:solidFill>
                  <a:srgbClr val="0A0A0A"/>
                </a:solidFill>
                <a:effectLst/>
                <a:latin typeface="Roboto Regular"/>
              </a:rPr>
              <a:t> </a:t>
            </a:r>
            <a:endParaRPr lang="en-US" i="1" dirty="0">
              <a:latin typeface="Roboto Regular"/>
            </a:endParaRPr>
          </a:p>
        </p:txBody>
      </p:sp>
    </p:spTree>
    <p:extLst>
      <p:ext uri="{BB962C8B-B14F-4D97-AF65-F5344CB8AC3E}">
        <p14:creationId xmlns:p14="http://schemas.microsoft.com/office/powerpoint/2010/main" val="102902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ACAEA4-4913-CA75-14F7-98EAE9D6F5A0}"/>
              </a:ext>
            </a:extLst>
          </p:cNvPr>
          <p:cNvPicPr>
            <a:picLocks noChangeAspect="1"/>
          </p:cNvPicPr>
          <p:nvPr/>
        </p:nvPicPr>
        <p:blipFill>
          <a:blip r:embed="rId2"/>
          <a:stretch>
            <a:fillRect/>
          </a:stretch>
        </p:blipFill>
        <p:spPr>
          <a:xfrm>
            <a:off x="1024505" y="12526"/>
            <a:ext cx="10086081" cy="6819522"/>
          </a:xfrm>
          <a:prstGeom prst="rect">
            <a:avLst/>
          </a:prstGeom>
        </p:spPr>
      </p:pic>
    </p:spTree>
    <p:extLst>
      <p:ext uri="{BB962C8B-B14F-4D97-AF65-F5344CB8AC3E}">
        <p14:creationId xmlns:p14="http://schemas.microsoft.com/office/powerpoint/2010/main" val="405272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9669D-B2FE-F6FC-4022-2EEB63B0A056}"/>
              </a:ext>
            </a:extLst>
          </p:cNvPr>
          <p:cNvPicPr>
            <a:picLocks noChangeAspect="1"/>
          </p:cNvPicPr>
          <p:nvPr/>
        </p:nvPicPr>
        <p:blipFill>
          <a:blip r:embed="rId2"/>
          <a:stretch>
            <a:fillRect/>
          </a:stretch>
        </p:blipFill>
        <p:spPr>
          <a:xfrm>
            <a:off x="1533027" y="0"/>
            <a:ext cx="9125946" cy="6858000"/>
          </a:xfrm>
          <a:prstGeom prst="rect">
            <a:avLst/>
          </a:prstGeom>
        </p:spPr>
      </p:pic>
    </p:spTree>
    <p:extLst>
      <p:ext uri="{BB962C8B-B14F-4D97-AF65-F5344CB8AC3E}">
        <p14:creationId xmlns:p14="http://schemas.microsoft.com/office/powerpoint/2010/main" val="2931305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ACA736-36CB-4BFD-FF0B-DE21BBE519A4}"/>
              </a:ext>
            </a:extLst>
          </p:cNvPr>
          <p:cNvSpPr txBox="1"/>
          <p:nvPr/>
        </p:nvSpPr>
        <p:spPr>
          <a:xfrm>
            <a:off x="565080" y="1220077"/>
            <a:ext cx="10695819" cy="4893647"/>
          </a:xfrm>
          <a:prstGeom prst="rect">
            <a:avLst/>
          </a:prstGeom>
          <a:noFill/>
        </p:spPr>
        <p:txBody>
          <a:bodyPr wrap="square">
            <a:spAutoFit/>
          </a:bodyPr>
          <a:lstStyle/>
          <a:p>
            <a:pPr>
              <a:buNone/>
            </a:pPr>
            <a:r>
              <a:rPr lang="el-GR" sz="2400" b="1" dirty="0">
                <a:solidFill>
                  <a:srgbClr val="000000"/>
                </a:solidFill>
                <a:latin typeface="Tahoma" panose="020B0604030504040204" pitchFamily="34" charset="0"/>
              </a:rPr>
              <a:t>→</a:t>
            </a:r>
            <a:r>
              <a:rPr lang="el-GR" sz="2400" dirty="0">
                <a:solidFill>
                  <a:srgbClr val="000000"/>
                </a:solidFill>
                <a:latin typeface="Tahoma" panose="020B0604030504040204" pitchFamily="34" charset="0"/>
              </a:rPr>
              <a:t> </a:t>
            </a:r>
            <a:r>
              <a:rPr lang="el-GR" sz="2400" b="0" i="0" dirty="0">
                <a:solidFill>
                  <a:srgbClr val="000000"/>
                </a:solidFill>
                <a:effectLst/>
                <a:latin typeface="Tahoma" panose="020B0604030504040204" pitchFamily="34" charset="0"/>
              </a:rPr>
              <a:t>Τα κύτταρα, συνεπώς και οι οργανισμοί, αποτελούνται από χημικές ουσίες. </a:t>
            </a:r>
            <a:endParaRPr lang="el-GR" sz="2400" b="1" i="0" dirty="0">
              <a:solidFill>
                <a:srgbClr val="000000"/>
              </a:solidFill>
              <a:effectLst/>
              <a:latin typeface="Tahoma" panose="020B0604030504040204" pitchFamily="34" charset="0"/>
            </a:endParaRPr>
          </a:p>
          <a:p>
            <a:pPr>
              <a:buNone/>
            </a:pPr>
            <a:r>
              <a:rPr lang="el-GR" sz="2400" b="1" dirty="0">
                <a:solidFill>
                  <a:srgbClr val="000000"/>
                </a:solidFill>
                <a:latin typeface="Tahoma" panose="020B0604030504040204" pitchFamily="34" charset="0"/>
              </a:rPr>
              <a:t>→</a:t>
            </a:r>
            <a:r>
              <a:rPr lang="el-GR" sz="2400" dirty="0">
                <a:solidFill>
                  <a:srgbClr val="000000"/>
                </a:solidFill>
                <a:latin typeface="Tahoma" panose="020B0604030504040204" pitchFamily="34" charset="0"/>
              </a:rPr>
              <a:t> </a:t>
            </a:r>
            <a:r>
              <a:rPr lang="el-GR" sz="2400" b="0" i="0" dirty="0">
                <a:solidFill>
                  <a:srgbClr val="000000"/>
                </a:solidFill>
                <a:effectLst/>
                <a:latin typeface="Tahoma" panose="020B0604030504040204" pitchFamily="34" charset="0"/>
              </a:rPr>
              <a:t>Για να πραγματοποιούνται οι διάφορες λειτουργίες του οργανισμού, απαιτείται ενέργεια. </a:t>
            </a:r>
          </a:p>
          <a:p>
            <a:pPr>
              <a:buNone/>
            </a:pPr>
            <a:r>
              <a:rPr lang="el-GR" sz="2400" b="1" i="0" dirty="0">
                <a:solidFill>
                  <a:srgbClr val="000000"/>
                </a:solidFill>
                <a:effectLst/>
                <a:latin typeface="Tahoma" panose="020B0604030504040204" pitchFamily="34" charset="0"/>
              </a:rPr>
              <a:t>→</a:t>
            </a:r>
            <a:r>
              <a:rPr lang="el-GR" sz="2400" b="0" i="0" dirty="0">
                <a:solidFill>
                  <a:srgbClr val="000000"/>
                </a:solidFill>
                <a:effectLst/>
                <a:latin typeface="Tahoma" panose="020B0604030504040204" pitchFamily="34" charset="0"/>
              </a:rPr>
              <a:t> </a:t>
            </a:r>
            <a:r>
              <a:rPr lang="el-GR" sz="2400" dirty="0">
                <a:solidFill>
                  <a:srgbClr val="000000"/>
                </a:solidFill>
                <a:latin typeface="Tahoma" panose="020B0604030504040204" pitchFamily="34" charset="0"/>
              </a:rPr>
              <a:t>η ενέργεια</a:t>
            </a:r>
            <a:r>
              <a:rPr lang="el-GR" sz="2400" b="0" i="0" dirty="0">
                <a:solidFill>
                  <a:srgbClr val="000000"/>
                </a:solidFill>
                <a:effectLst/>
                <a:latin typeface="Tahoma" panose="020B0604030504040204" pitchFamily="34" charset="0"/>
              </a:rPr>
              <a:t> εξασφαλίζεται από τη διάσπαση των χημικών ουσιών. Τις χημικές ουσίες που τους είναι απαραίτητες οι οργανισμοί τις προμηθεύονται από την τροφή τους και τις χρησιμοποιούν:</a:t>
            </a:r>
          </a:p>
          <a:p>
            <a:pPr>
              <a:buFont typeface="Arial" panose="020B0604020202020204" pitchFamily="34" charset="0"/>
              <a:buChar char="•"/>
            </a:pPr>
            <a:r>
              <a:rPr lang="el-GR" sz="2400" b="0" i="0" dirty="0">
                <a:solidFill>
                  <a:srgbClr val="000000"/>
                </a:solidFill>
                <a:effectLst/>
                <a:latin typeface="Tahoma" panose="020B0604030504040204" pitchFamily="34" charset="0"/>
              </a:rPr>
              <a:t> Για να εξασφαλίζουν ενέργεια για τις διάφορες λειτουργίες τους, π.χ. την κίνηση. </a:t>
            </a:r>
          </a:p>
          <a:p>
            <a:pPr>
              <a:buFont typeface="Arial" panose="020B0604020202020204" pitchFamily="34" charset="0"/>
              <a:buChar char="•"/>
            </a:pPr>
            <a:r>
              <a:rPr lang="el-GR" sz="2400" dirty="0">
                <a:solidFill>
                  <a:srgbClr val="000000"/>
                </a:solidFill>
                <a:latin typeface="Tahoma" panose="020B0604030504040204" pitchFamily="34" charset="0"/>
              </a:rPr>
              <a:t> </a:t>
            </a:r>
            <a:r>
              <a:rPr lang="el-GR" sz="2400" b="0" i="0" dirty="0">
                <a:solidFill>
                  <a:srgbClr val="000000"/>
                </a:solidFill>
                <a:effectLst/>
                <a:latin typeface="Tahoma" panose="020B0604030504040204" pitchFamily="34" charset="0"/>
              </a:rPr>
              <a:t>Για να αναπτύσσονται. Για την ανάπτυξή τους οι οργανισμοί φτιάχνουν νέα κύτταρα. Τα νέα κύτταρα δομούνται από χημικές ουσίες που προέρχονται από τη διάσπαση των θρεπτικών ουσιών της τροφής.</a:t>
            </a:r>
            <a:endParaRPr lang="el-GR" sz="2400" dirty="0"/>
          </a:p>
          <a:p>
            <a:pPr>
              <a:buFont typeface="Arial" panose="020B0604020202020204" pitchFamily="34" charset="0"/>
              <a:buChar char="•"/>
            </a:pPr>
            <a:r>
              <a:rPr lang="el-GR" sz="2400" b="0" i="0" dirty="0">
                <a:solidFill>
                  <a:srgbClr val="000000"/>
                </a:solidFill>
                <a:effectLst/>
                <a:latin typeface="Tahoma" panose="020B0604030504040204" pitchFamily="34" charset="0"/>
              </a:rPr>
              <a:t> Για να επιδιορθώνουν τις φθορές των κυττάρων που προκαλούνται με την πάροδο του χρόνου ή εξαιτίας τραυματισμών. </a:t>
            </a:r>
          </a:p>
        </p:txBody>
      </p:sp>
      <p:sp>
        <p:nvSpPr>
          <p:cNvPr id="5" name="TextBox 4">
            <a:extLst>
              <a:ext uri="{FF2B5EF4-FFF2-40B4-BE49-F238E27FC236}">
                <a16:creationId xmlns:a16="http://schemas.microsoft.com/office/drawing/2014/main" id="{D62B758D-A81F-2658-3377-20539B91BA14}"/>
              </a:ext>
            </a:extLst>
          </p:cNvPr>
          <p:cNvSpPr txBox="1"/>
          <p:nvPr/>
        </p:nvSpPr>
        <p:spPr>
          <a:xfrm>
            <a:off x="565080" y="377083"/>
            <a:ext cx="10282460" cy="707886"/>
          </a:xfrm>
          <a:prstGeom prst="rect">
            <a:avLst/>
          </a:prstGeom>
          <a:noFill/>
        </p:spPr>
        <p:txBody>
          <a:bodyPr wrap="square">
            <a:spAutoFit/>
          </a:bodyPr>
          <a:lstStyle/>
          <a:p>
            <a:r>
              <a:rPr lang="el-GR" sz="4000" i="0" dirty="0">
                <a:effectLst/>
                <a:latin typeface="Calibri" panose="020F0502020204030204" pitchFamily="34" charset="0"/>
                <a:ea typeface="Calibri" panose="020F0502020204030204" pitchFamily="34" charset="0"/>
                <a:cs typeface="Calibri" panose="020F0502020204030204" pitchFamily="34" charset="0"/>
              </a:rPr>
              <a:t>Πρόσληψη ουσιών και πέψη</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260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5CEFF-8254-9D80-AE5C-9BA5C325FC74}"/>
              </a:ext>
            </a:extLst>
          </p:cNvPr>
          <p:cNvSpPr>
            <a:spLocks noGrp="1"/>
          </p:cNvSpPr>
          <p:nvPr>
            <p:ph type="title"/>
          </p:nvPr>
        </p:nvSpPr>
        <p:spPr>
          <a:xfrm>
            <a:off x="576197" y="352600"/>
            <a:ext cx="10515600" cy="987686"/>
          </a:xfrm>
        </p:spPr>
        <p:txBody>
          <a:bodyPr>
            <a:normAutofit/>
          </a:bodyPr>
          <a:lstStyle/>
          <a:p>
            <a:r>
              <a:rPr lang="el-GR" sz="4000" dirty="0"/>
              <a:t>Αρα οι ζωντανοί οργανισμοί...</a:t>
            </a:r>
            <a:endParaRPr lang="en-US" sz="4000" dirty="0"/>
          </a:p>
        </p:txBody>
      </p:sp>
      <p:pic>
        <p:nvPicPr>
          <p:cNvPr id="1026" name="Picture 2" descr="Characteristics-of-Living-things">
            <a:extLst>
              <a:ext uri="{FF2B5EF4-FFF2-40B4-BE49-F238E27FC236}">
                <a16:creationId xmlns:a16="http://schemas.microsoft.com/office/drawing/2014/main" id="{A81D36A2-404E-7A29-13FB-76B61306A483}"/>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910225" y="938033"/>
            <a:ext cx="10705578" cy="59951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B309BE9-EC21-8148-F833-500BCBAD7995}"/>
              </a:ext>
            </a:extLst>
          </p:cNvPr>
          <p:cNvSpPr>
            <a:spLocks noGrp="1"/>
          </p:cNvSpPr>
          <p:nvPr>
            <p:ph idx="1"/>
          </p:nvPr>
        </p:nvSpPr>
        <p:spPr>
          <a:xfrm>
            <a:off x="526094" y="1377865"/>
            <a:ext cx="11089709" cy="5165114"/>
          </a:xfrm>
        </p:spPr>
        <p:txBody>
          <a:bodyPr>
            <a:normAutofit/>
          </a:bodyPr>
          <a:lstStyle/>
          <a:p>
            <a:r>
              <a:rPr lang="el-GR" sz="2600" b="1" dirty="0"/>
              <a:t>Χρειάζονται ενέργεια</a:t>
            </a:r>
          </a:p>
          <a:p>
            <a:pPr marL="0" indent="0">
              <a:buNone/>
            </a:pPr>
            <a:r>
              <a:rPr lang="el-GR" sz="2600" b="1" dirty="0"/>
              <a:t>	</a:t>
            </a:r>
            <a:r>
              <a:rPr lang="el-GR" sz="2600" b="1" i="1" dirty="0"/>
              <a:t>- μέσω της τροφής</a:t>
            </a:r>
          </a:p>
          <a:p>
            <a:pPr marL="0" indent="0">
              <a:buNone/>
            </a:pPr>
            <a:r>
              <a:rPr lang="el-GR" sz="2600" b="1" dirty="0"/>
              <a:t>	</a:t>
            </a:r>
            <a:r>
              <a:rPr lang="el-GR" sz="2600" b="1" i="1" dirty="0"/>
              <a:t>- μέσω της αναπνοής</a:t>
            </a:r>
          </a:p>
          <a:p>
            <a:r>
              <a:rPr lang="el-GR" sz="2600" b="1" dirty="0"/>
              <a:t>Αποτελούνται από κύτταρα</a:t>
            </a:r>
          </a:p>
          <a:p>
            <a:pPr marL="457200" lvl="1" indent="0">
              <a:buNone/>
            </a:pPr>
            <a:r>
              <a:rPr lang="el-GR" sz="2600" b="1" dirty="0"/>
              <a:t>	</a:t>
            </a:r>
            <a:r>
              <a:rPr lang="el-GR" sz="2600" b="1" i="1" dirty="0"/>
              <a:t>- μονοκύτταροι: βακτήρια, πλανκτόν</a:t>
            </a:r>
          </a:p>
          <a:p>
            <a:pPr marL="457200" lvl="1" indent="0">
              <a:buNone/>
            </a:pPr>
            <a:r>
              <a:rPr lang="el-GR" sz="2600" b="1" i="1" dirty="0"/>
              <a:t>	- πολυκύτταροι: ζώα, φυτά</a:t>
            </a:r>
          </a:p>
          <a:p>
            <a:r>
              <a:rPr lang="el-GR" sz="2600" b="1" dirty="0"/>
              <a:t>Μπορούν και προσαρμόζονται στο περιβάλλον τους</a:t>
            </a:r>
            <a:endParaRPr lang="en-US" sz="2600" b="1" dirty="0"/>
          </a:p>
          <a:p>
            <a:r>
              <a:rPr lang="el-GR" sz="2600" b="1" dirty="0"/>
              <a:t>Εμφανίζουν ερεθιστικότητα</a:t>
            </a:r>
            <a:r>
              <a:rPr lang="en-US" sz="2600" b="1" i="1" dirty="0"/>
              <a:t>		</a:t>
            </a:r>
            <a:endParaRPr lang="el-GR" sz="2600" b="1" i="1" dirty="0"/>
          </a:p>
          <a:p>
            <a:r>
              <a:rPr lang="el-GR" sz="2600" b="1" dirty="0"/>
              <a:t>Αναπτύσσονται και αναπαράγονται</a:t>
            </a:r>
            <a:endParaRPr lang="en-US" sz="2600" b="1" dirty="0"/>
          </a:p>
        </p:txBody>
      </p:sp>
    </p:spTree>
    <p:extLst>
      <p:ext uri="{BB962C8B-B14F-4D97-AF65-F5344CB8AC3E}">
        <p14:creationId xmlns:p14="http://schemas.microsoft.com/office/powerpoint/2010/main" val="3378611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E7E6C-14F4-EAFC-FF39-7BF1BD9BEA38}"/>
              </a:ext>
            </a:extLst>
          </p:cNvPr>
          <p:cNvSpPr txBox="1"/>
          <p:nvPr/>
        </p:nvSpPr>
        <p:spPr>
          <a:xfrm>
            <a:off x="479642" y="1486690"/>
            <a:ext cx="5616358" cy="4893647"/>
          </a:xfrm>
          <a:prstGeom prst="rect">
            <a:avLst/>
          </a:prstGeom>
          <a:noFill/>
        </p:spPr>
        <p:txBody>
          <a:bodyPr wrap="square">
            <a:spAutoFit/>
          </a:bodyPr>
          <a:lstStyle/>
          <a:p>
            <a:pPr algn="l" fontAlgn="base">
              <a:buNone/>
            </a:pPr>
            <a:r>
              <a:rPr lang="el-GR" sz="2400" b="1" i="0" u="none" strike="noStrike" dirty="0">
                <a:effectLst/>
                <a:latin typeface="Droid Serif"/>
              </a:rPr>
              <a:t>Οι μονοκύτταροι οργανισμοί, αφού προσλάβουν την τροφή τους, τη διασπούν στο εσωτερικό του μοναδικού τους κυττάρου. Κάνουν δηλαδή ενδοκυτταρική πέψη.</a:t>
            </a:r>
            <a:r>
              <a:rPr lang="el-GR" sz="2400" b="0" i="0" u="none" strike="noStrike" dirty="0">
                <a:effectLst/>
                <a:latin typeface="Droid Serif"/>
              </a:rPr>
              <a:t> Χαρακτηριστικό παράδειγμα αποτελεί η αμοιβάδα, η οποία τρέφεται με άλλους μονοκύτταρους οργανισμούς. Η αμοιβάδα εγκλωβίζει την τροφή της στο εσωτερικό της σχηματίζοντας ψευδοπόδια. Στη συνέχεια, η τροφή διασπάται και παράγονται διάφορες ουσίες. Οι χρήσιμες συγκρατούνται από την αμοιβάδα, ενώ οι άχρηστες αποβάλλονται στο περιβάλλον.</a:t>
            </a:r>
          </a:p>
        </p:txBody>
      </p:sp>
      <p:pic>
        <p:nvPicPr>
          <p:cNvPr id="8" name="Amoeba-Eats-Paramecia-1">
            <a:hlinkClick r:id="" action="ppaction://media"/>
            <a:extLst>
              <a:ext uri="{FF2B5EF4-FFF2-40B4-BE49-F238E27FC236}">
                <a16:creationId xmlns:a16="http://schemas.microsoft.com/office/drawing/2014/main" id="{C495486E-565E-3D5E-A84F-B2B1411CAC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29850" y="2330616"/>
            <a:ext cx="5106075" cy="2867686"/>
          </a:xfrm>
          <a:prstGeom prst="rect">
            <a:avLst/>
          </a:prstGeom>
        </p:spPr>
      </p:pic>
      <p:sp>
        <p:nvSpPr>
          <p:cNvPr id="9" name="TextBox 8">
            <a:extLst>
              <a:ext uri="{FF2B5EF4-FFF2-40B4-BE49-F238E27FC236}">
                <a16:creationId xmlns:a16="http://schemas.microsoft.com/office/drawing/2014/main" id="{E5F6B3EF-0FB7-40EC-30CA-DC860560A4B3}"/>
              </a:ext>
            </a:extLst>
          </p:cNvPr>
          <p:cNvSpPr txBox="1"/>
          <p:nvPr/>
        </p:nvSpPr>
        <p:spPr>
          <a:xfrm>
            <a:off x="479642" y="477663"/>
            <a:ext cx="10282460" cy="707886"/>
          </a:xfrm>
          <a:prstGeom prst="rect">
            <a:avLst/>
          </a:prstGeom>
          <a:noFill/>
        </p:spPr>
        <p:txBody>
          <a:bodyPr wrap="square">
            <a:spAutoFit/>
          </a:bodyPr>
          <a:lstStyle/>
          <a:p>
            <a:r>
              <a:rPr lang="el-GR" sz="4000" i="0" dirty="0">
                <a:effectLst/>
                <a:latin typeface="Calibri" panose="020F0502020204030204" pitchFamily="34" charset="0"/>
                <a:ea typeface="Calibri" panose="020F0502020204030204" pitchFamily="34" charset="0"/>
                <a:cs typeface="Calibri" panose="020F0502020204030204" pitchFamily="34" charset="0"/>
              </a:rPr>
              <a:t>Μονοκύτταροι οργανισμοί</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0B8A4A1-AFC1-6C63-A058-B0F714F287EE}"/>
              </a:ext>
            </a:extLst>
          </p:cNvPr>
          <p:cNvSpPr txBox="1"/>
          <p:nvPr/>
        </p:nvSpPr>
        <p:spPr>
          <a:xfrm>
            <a:off x="6942550" y="1756868"/>
            <a:ext cx="4195333" cy="461665"/>
          </a:xfrm>
          <a:prstGeom prst="rect">
            <a:avLst/>
          </a:prstGeom>
          <a:noFill/>
        </p:spPr>
        <p:txBody>
          <a:bodyPr wrap="square">
            <a:spAutoFit/>
          </a:bodyPr>
          <a:lstStyle/>
          <a:p>
            <a:pPr algn="l">
              <a:spcAft>
                <a:spcPts val="1500"/>
              </a:spcAft>
              <a:buNone/>
            </a:pPr>
            <a:r>
              <a:rPr lang="el-GR" sz="2400" b="0" i="1" dirty="0">
                <a:effectLst/>
                <a:latin typeface="Arial" panose="020B0604020202020204" pitchFamily="34" charset="0"/>
              </a:rPr>
              <a:t>Αμοιβάδα τρώει παραμήκιο</a:t>
            </a:r>
          </a:p>
        </p:txBody>
      </p:sp>
    </p:spTree>
    <p:extLst>
      <p:ext uri="{BB962C8B-B14F-4D97-AF65-F5344CB8AC3E}">
        <p14:creationId xmlns:p14="http://schemas.microsoft.com/office/powerpoint/2010/main" val="110421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174D5-258D-183D-5E1A-5873C4BB3F9E}"/>
              </a:ext>
            </a:extLst>
          </p:cNvPr>
          <p:cNvPicPr>
            <a:picLocks noChangeAspect="1"/>
          </p:cNvPicPr>
          <p:nvPr/>
        </p:nvPicPr>
        <p:blipFill>
          <a:blip r:embed="rId2"/>
          <a:stretch>
            <a:fillRect/>
          </a:stretch>
        </p:blipFill>
        <p:spPr>
          <a:xfrm>
            <a:off x="118458" y="1292247"/>
            <a:ext cx="8899920" cy="4525616"/>
          </a:xfrm>
          <a:prstGeom prst="rect">
            <a:avLst/>
          </a:prstGeom>
        </p:spPr>
      </p:pic>
      <p:sp>
        <p:nvSpPr>
          <p:cNvPr id="6" name="TextBox 5">
            <a:extLst>
              <a:ext uri="{FF2B5EF4-FFF2-40B4-BE49-F238E27FC236}">
                <a16:creationId xmlns:a16="http://schemas.microsoft.com/office/drawing/2014/main" id="{6557E1A4-601F-8C5B-1973-5B69B17C05A2}"/>
              </a:ext>
            </a:extLst>
          </p:cNvPr>
          <p:cNvSpPr txBox="1"/>
          <p:nvPr/>
        </p:nvSpPr>
        <p:spPr>
          <a:xfrm>
            <a:off x="502450" y="308455"/>
            <a:ext cx="10282460" cy="707886"/>
          </a:xfrm>
          <a:prstGeom prst="rect">
            <a:avLst/>
          </a:prstGeom>
          <a:noFill/>
        </p:spPr>
        <p:txBody>
          <a:bodyPr wrap="square">
            <a:spAutoFit/>
          </a:bodyPr>
          <a:lstStyle/>
          <a:p>
            <a:r>
              <a:rPr lang="el-GR" sz="4000" i="0" dirty="0">
                <a:effectLst/>
                <a:latin typeface="Calibri" panose="020F0502020204030204" pitchFamily="34" charset="0"/>
                <a:ea typeface="Calibri" panose="020F0502020204030204" pitchFamily="34" charset="0"/>
                <a:cs typeface="Calibri" panose="020F0502020204030204" pitchFamily="34" charset="0"/>
              </a:rPr>
              <a:t>Αυτότροφοι και ετερότροφοι οργανισμοί</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2" descr="εικόνα">
            <a:extLst>
              <a:ext uri="{FF2B5EF4-FFF2-40B4-BE49-F238E27FC236}">
                <a16:creationId xmlns:a16="http://schemas.microsoft.com/office/drawing/2014/main" id="{C58D1B11-FE12-D372-C089-B195A4EDB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443" y="3944692"/>
            <a:ext cx="2559756" cy="246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otrophs or producers and heterotrophs or consumers as nature energy source division outline diagram. Photosynthesis for plants and food for animals as biological classification vector illustration. Autotroph vectors">
            <a:extLst>
              <a:ext uri="{FF2B5EF4-FFF2-40B4-BE49-F238E27FC236}">
                <a16:creationId xmlns:a16="http://schemas.microsoft.com/office/drawing/2014/main" id="{42757B77-0045-53F2-2553-80C35991D0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03" t="8100"/>
          <a:stretch>
            <a:fillRect/>
          </a:stretch>
        </p:blipFill>
        <p:spPr bwMode="auto">
          <a:xfrm>
            <a:off x="8798805" y="1079670"/>
            <a:ext cx="2829032" cy="280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542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E99A7-08CD-34B8-2CC3-02756E3F8348}"/>
              </a:ext>
            </a:extLst>
          </p:cNvPr>
          <p:cNvPicPr>
            <a:picLocks noChangeAspect="1"/>
          </p:cNvPicPr>
          <p:nvPr/>
        </p:nvPicPr>
        <p:blipFill>
          <a:blip r:embed="rId2"/>
          <a:stretch>
            <a:fillRect/>
          </a:stretch>
        </p:blipFill>
        <p:spPr>
          <a:xfrm>
            <a:off x="402475" y="1215538"/>
            <a:ext cx="9096878" cy="1502610"/>
          </a:xfrm>
          <a:prstGeom prst="rect">
            <a:avLst/>
          </a:prstGeom>
        </p:spPr>
      </p:pic>
      <p:pic>
        <p:nvPicPr>
          <p:cNvPr id="5" name="Picture 4">
            <a:extLst>
              <a:ext uri="{FF2B5EF4-FFF2-40B4-BE49-F238E27FC236}">
                <a16:creationId xmlns:a16="http://schemas.microsoft.com/office/drawing/2014/main" id="{9B5D8AB6-E30C-6B87-1632-94D8B2502FCB}"/>
              </a:ext>
            </a:extLst>
          </p:cNvPr>
          <p:cNvPicPr>
            <a:picLocks noChangeAspect="1"/>
          </p:cNvPicPr>
          <p:nvPr/>
        </p:nvPicPr>
        <p:blipFill>
          <a:blip r:embed="rId3"/>
          <a:srcRect t="3258"/>
          <a:stretch>
            <a:fillRect/>
          </a:stretch>
        </p:blipFill>
        <p:spPr>
          <a:xfrm>
            <a:off x="306319" y="2430049"/>
            <a:ext cx="8532594" cy="4139852"/>
          </a:xfrm>
          <a:prstGeom prst="rect">
            <a:avLst/>
          </a:prstGeom>
        </p:spPr>
      </p:pic>
      <p:sp>
        <p:nvSpPr>
          <p:cNvPr id="6" name="TextBox 5">
            <a:extLst>
              <a:ext uri="{FF2B5EF4-FFF2-40B4-BE49-F238E27FC236}">
                <a16:creationId xmlns:a16="http://schemas.microsoft.com/office/drawing/2014/main" id="{37CB4F4B-E0C4-79DD-3845-64614C9639C9}"/>
              </a:ext>
            </a:extLst>
          </p:cNvPr>
          <p:cNvSpPr txBox="1"/>
          <p:nvPr/>
        </p:nvSpPr>
        <p:spPr>
          <a:xfrm>
            <a:off x="565080" y="330010"/>
            <a:ext cx="10282460" cy="707886"/>
          </a:xfrm>
          <a:prstGeom prst="rect">
            <a:avLst/>
          </a:prstGeom>
          <a:noFill/>
        </p:spPr>
        <p:txBody>
          <a:bodyPr wrap="square">
            <a:spAutoFit/>
          </a:bodyPr>
          <a:lstStyle/>
          <a:p>
            <a:r>
              <a:rPr lang="el-GR" sz="4000" i="0" dirty="0">
                <a:effectLst/>
                <a:latin typeface="Calibri" panose="020F0502020204030204" pitchFamily="34" charset="0"/>
                <a:ea typeface="Calibri" panose="020F0502020204030204" pitchFamily="34" charset="0"/>
                <a:cs typeface="Calibri" panose="020F0502020204030204" pitchFamily="34" charset="0"/>
              </a:rPr>
              <a:t>Η φωτοσύνθεση</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εικόνα">
            <a:extLst>
              <a:ext uri="{FF2B5EF4-FFF2-40B4-BE49-F238E27FC236}">
                <a16:creationId xmlns:a16="http://schemas.microsoft.com/office/drawing/2014/main" id="{0945816A-05B5-B15F-9103-DE4304BAB6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3" r="48004" b="-8054"/>
          <a:stretch>
            <a:fillRect/>
          </a:stretch>
        </p:blipFill>
        <p:spPr bwMode="auto">
          <a:xfrm>
            <a:off x="8935069" y="840866"/>
            <a:ext cx="2976378" cy="30683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εικόνα">
            <a:extLst>
              <a:ext uri="{FF2B5EF4-FFF2-40B4-BE49-F238E27FC236}">
                <a16:creationId xmlns:a16="http://schemas.microsoft.com/office/drawing/2014/main" id="{FD01D281-C374-DAAB-35E9-98857FE633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19"/>
          <a:stretch>
            <a:fillRect/>
          </a:stretch>
        </p:blipFill>
        <p:spPr bwMode="auto">
          <a:xfrm>
            <a:off x="8838913" y="3828282"/>
            <a:ext cx="2940174" cy="259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552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7A745-4969-F3D3-A45E-91E70D2817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CD7E2A-00F7-BBCD-3170-7D08FDCED7DD}"/>
              </a:ext>
            </a:extLst>
          </p:cNvPr>
          <p:cNvPicPr>
            <a:picLocks noChangeAspect="1"/>
          </p:cNvPicPr>
          <p:nvPr/>
        </p:nvPicPr>
        <p:blipFill>
          <a:blip r:embed="rId2"/>
          <a:stretch>
            <a:fillRect/>
          </a:stretch>
        </p:blipFill>
        <p:spPr>
          <a:xfrm>
            <a:off x="120903" y="977196"/>
            <a:ext cx="8135202" cy="5741736"/>
          </a:xfrm>
          <a:prstGeom prst="rect">
            <a:avLst/>
          </a:prstGeom>
        </p:spPr>
      </p:pic>
      <p:sp>
        <p:nvSpPr>
          <p:cNvPr id="6" name="TextBox 5">
            <a:extLst>
              <a:ext uri="{FF2B5EF4-FFF2-40B4-BE49-F238E27FC236}">
                <a16:creationId xmlns:a16="http://schemas.microsoft.com/office/drawing/2014/main" id="{F18CDF43-A550-9323-1ED2-7CACA134C37F}"/>
              </a:ext>
            </a:extLst>
          </p:cNvPr>
          <p:cNvSpPr txBox="1"/>
          <p:nvPr/>
        </p:nvSpPr>
        <p:spPr>
          <a:xfrm>
            <a:off x="427294" y="194713"/>
            <a:ext cx="10282460" cy="707886"/>
          </a:xfrm>
          <a:prstGeom prst="rect">
            <a:avLst/>
          </a:prstGeom>
          <a:noFill/>
        </p:spPr>
        <p:txBody>
          <a:bodyPr wrap="square">
            <a:spAutoFit/>
          </a:bodyPr>
          <a:lstStyle/>
          <a:p>
            <a:r>
              <a:rPr lang="el-GR" sz="4000" i="0" dirty="0">
                <a:effectLst/>
                <a:latin typeface="Calibri" panose="020F0502020204030204" pitchFamily="34" charset="0"/>
                <a:ea typeface="Calibri" panose="020F0502020204030204" pitchFamily="34" charset="0"/>
                <a:cs typeface="Calibri" panose="020F0502020204030204" pitchFamily="34" charset="0"/>
              </a:rPr>
              <a:t>Ετερότροφοι οργανισμοί και πέψη</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51E3B55-8C79-DE0C-6D4B-62513639D204}"/>
              </a:ext>
            </a:extLst>
          </p:cNvPr>
          <p:cNvPicPr>
            <a:picLocks noChangeAspect="1"/>
          </p:cNvPicPr>
          <p:nvPr/>
        </p:nvPicPr>
        <p:blipFill>
          <a:blip r:embed="rId3"/>
          <a:stretch>
            <a:fillRect/>
          </a:stretch>
        </p:blipFill>
        <p:spPr>
          <a:xfrm>
            <a:off x="7752026" y="770077"/>
            <a:ext cx="4039982" cy="2812926"/>
          </a:xfrm>
          <a:prstGeom prst="rect">
            <a:avLst/>
          </a:prstGeom>
        </p:spPr>
      </p:pic>
      <p:pic>
        <p:nvPicPr>
          <p:cNvPr id="2052" name="Picture 4" descr="Tο πεμπτικό σύστημα του ανθρώπου – Group of Science">
            <a:extLst>
              <a:ext uri="{FF2B5EF4-FFF2-40B4-BE49-F238E27FC236}">
                <a16:creationId xmlns:a16="http://schemas.microsoft.com/office/drawing/2014/main" id="{58D827A3-FFCB-07EA-DC6D-17AC474A7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0672" y="3870037"/>
            <a:ext cx="3791336" cy="256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70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BFA90-5A38-7936-FF76-4994C9DD305D}"/>
              </a:ext>
            </a:extLst>
          </p:cNvPr>
          <p:cNvPicPr>
            <a:picLocks noChangeAspect="1"/>
          </p:cNvPicPr>
          <p:nvPr/>
        </p:nvPicPr>
        <p:blipFill>
          <a:blip r:embed="rId3"/>
          <a:stretch>
            <a:fillRect/>
          </a:stretch>
        </p:blipFill>
        <p:spPr>
          <a:xfrm>
            <a:off x="1039727" y="363256"/>
            <a:ext cx="9874969" cy="5987440"/>
          </a:xfrm>
          <a:prstGeom prst="rect">
            <a:avLst/>
          </a:prstGeom>
        </p:spPr>
      </p:pic>
    </p:spTree>
    <p:extLst>
      <p:ext uri="{BB962C8B-B14F-4D97-AF65-F5344CB8AC3E}">
        <p14:creationId xmlns:p14="http://schemas.microsoft.com/office/powerpoint/2010/main" val="1787726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F1AB1-8007-9B58-A9E0-5B928D2AB3EF}"/>
              </a:ext>
            </a:extLst>
          </p:cNvPr>
          <p:cNvPicPr>
            <a:picLocks noChangeAspect="1"/>
          </p:cNvPicPr>
          <p:nvPr/>
        </p:nvPicPr>
        <p:blipFill>
          <a:blip r:embed="rId2"/>
          <a:stretch>
            <a:fillRect/>
          </a:stretch>
        </p:blipFill>
        <p:spPr>
          <a:xfrm>
            <a:off x="1279859" y="1018791"/>
            <a:ext cx="8319606" cy="4820417"/>
          </a:xfrm>
          <a:prstGeom prst="rect">
            <a:avLst/>
          </a:prstGeom>
        </p:spPr>
      </p:pic>
    </p:spTree>
    <p:extLst>
      <p:ext uri="{BB962C8B-B14F-4D97-AF65-F5344CB8AC3E}">
        <p14:creationId xmlns:p14="http://schemas.microsoft.com/office/powerpoint/2010/main" val="662085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ED9DA-B335-3226-1A26-5179BE36D999}"/>
              </a:ext>
            </a:extLst>
          </p:cNvPr>
          <p:cNvPicPr>
            <a:picLocks noChangeAspect="1"/>
          </p:cNvPicPr>
          <p:nvPr/>
        </p:nvPicPr>
        <p:blipFill>
          <a:blip r:embed="rId2"/>
          <a:stretch>
            <a:fillRect/>
          </a:stretch>
        </p:blipFill>
        <p:spPr>
          <a:xfrm>
            <a:off x="2133754" y="408034"/>
            <a:ext cx="7924492" cy="6041932"/>
          </a:xfrm>
          <a:prstGeom prst="rect">
            <a:avLst/>
          </a:prstGeom>
        </p:spPr>
      </p:pic>
    </p:spTree>
    <p:extLst>
      <p:ext uri="{BB962C8B-B14F-4D97-AF65-F5344CB8AC3E}">
        <p14:creationId xmlns:p14="http://schemas.microsoft.com/office/powerpoint/2010/main" val="2933994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EBCD4-B9D7-1299-8451-884E4FBD11FB}"/>
              </a:ext>
            </a:extLst>
          </p:cNvPr>
          <p:cNvPicPr>
            <a:picLocks noChangeAspect="1"/>
          </p:cNvPicPr>
          <p:nvPr/>
        </p:nvPicPr>
        <p:blipFill>
          <a:blip r:embed="rId2"/>
          <a:stretch>
            <a:fillRect/>
          </a:stretch>
        </p:blipFill>
        <p:spPr>
          <a:xfrm>
            <a:off x="2271178" y="385337"/>
            <a:ext cx="7649643" cy="6087325"/>
          </a:xfrm>
          <a:prstGeom prst="rect">
            <a:avLst/>
          </a:prstGeom>
        </p:spPr>
      </p:pic>
    </p:spTree>
    <p:extLst>
      <p:ext uri="{BB962C8B-B14F-4D97-AF65-F5344CB8AC3E}">
        <p14:creationId xmlns:p14="http://schemas.microsoft.com/office/powerpoint/2010/main" val="2182271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FE0481-2644-47AE-1131-DB7190C0DB82}"/>
              </a:ext>
            </a:extLst>
          </p:cNvPr>
          <p:cNvSpPr txBox="1"/>
          <p:nvPr/>
        </p:nvSpPr>
        <p:spPr>
          <a:xfrm>
            <a:off x="383608" y="1709027"/>
            <a:ext cx="4539121" cy="5170646"/>
          </a:xfrm>
          <a:prstGeom prst="rect">
            <a:avLst/>
          </a:prstGeom>
          <a:noFill/>
        </p:spPr>
        <p:txBody>
          <a:bodyPr wrap="square">
            <a:spAutoFit/>
          </a:bodyPr>
          <a:lstStyle/>
          <a:p>
            <a:pPr algn="just">
              <a:buNone/>
            </a:pPr>
            <a:r>
              <a:rPr lang="el-GR" sz="2200" b="1" i="0" u="sng" dirty="0">
                <a:solidFill>
                  <a:srgbClr val="800000"/>
                </a:solidFill>
                <a:effectLst/>
                <a:latin typeface="Arial" panose="020B0604020202020204" pitchFamily="34" charset="0"/>
              </a:rPr>
              <a:t>Ασπόνδυλα</a:t>
            </a:r>
            <a:endParaRPr lang="el-GR" sz="2200" b="0" i="0" dirty="0">
              <a:solidFill>
                <a:srgbClr val="333333"/>
              </a:solidFill>
              <a:effectLst/>
              <a:latin typeface="Arial" panose="020B0604020202020204" pitchFamily="34" charset="0"/>
            </a:endParaRPr>
          </a:p>
          <a:p>
            <a:pPr algn="just">
              <a:buNone/>
            </a:pPr>
            <a:r>
              <a:rPr lang="el-GR" sz="2200" b="0" i="0" dirty="0">
                <a:solidFill>
                  <a:srgbClr val="333333"/>
                </a:solidFill>
                <a:effectLst/>
                <a:latin typeface="Arial" panose="020B0604020202020204" pitchFamily="34" charset="0"/>
              </a:rPr>
              <a:t>Τα ασπόνδυλα για να προσλάβουν την τροφή τους χρησιμοποιούν δαγκάνες ή προβοσκίδα.</a:t>
            </a:r>
          </a:p>
          <a:p>
            <a:pPr algn="just">
              <a:buNone/>
            </a:pPr>
            <a:r>
              <a:rPr lang="el-GR" sz="2200" b="0" i="0" dirty="0">
                <a:solidFill>
                  <a:srgbClr val="333333"/>
                </a:solidFill>
                <a:effectLst/>
                <a:latin typeface="Arial" panose="020B0604020202020204" pitchFamily="34" charset="0"/>
              </a:rPr>
              <a:t>Στην συνέχεια η τροφή μεταφέρεται σε ειδικά όργανα την </a:t>
            </a:r>
            <a:r>
              <a:rPr lang="el-GR" sz="2200" b="1" i="0" dirty="0">
                <a:solidFill>
                  <a:srgbClr val="333333"/>
                </a:solidFill>
                <a:effectLst/>
                <a:latin typeface="Arial" panose="020B0604020202020204" pitchFamily="34" charset="0"/>
              </a:rPr>
              <a:t>πεπτική κοιλότητα</a:t>
            </a:r>
            <a:r>
              <a:rPr lang="el-GR" sz="2200" b="0" i="0" dirty="0">
                <a:solidFill>
                  <a:srgbClr val="333333"/>
                </a:solidFill>
                <a:effectLst/>
                <a:latin typeface="Arial" panose="020B0604020202020204" pitchFamily="34" charset="0"/>
              </a:rPr>
              <a:t> ή στον </a:t>
            </a:r>
            <a:r>
              <a:rPr lang="el-GR" sz="2200" b="1" i="0" dirty="0">
                <a:solidFill>
                  <a:srgbClr val="333333"/>
                </a:solidFill>
                <a:effectLst/>
                <a:latin typeface="Arial" panose="020B0604020202020204" pitchFamily="34" charset="0"/>
              </a:rPr>
              <a:t>πεπτικό σωλήνα</a:t>
            </a:r>
            <a:r>
              <a:rPr lang="el-GR" sz="2200" b="0" i="0" dirty="0">
                <a:solidFill>
                  <a:srgbClr val="333333"/>
                </a:solidFill>
                <a:effectLst/>
                <a:latin typeface="Arial" panose="020B0604020202020204" pitchFamily="34" charset="0"/>
              </a:rPr>
              <a:t> όπου γίνεται η </a:t>
            </a:r>
            <a:r>
              <a:rPr lang="el-GR" sz="2200" b="1" i="0" dirty="0">
                <a:solidFill>
                  <a:srgbClr val="333333"/>
                </a:solidFill>
                <a:effectLst/>
                <a:latin typeface="Arial" panose="020B0604020202020204" pitchFamily="34" charset="0"/>
              </a:rPr>
              <a:t>εξωκυτταρική πέψη.</a:t>
            </a:r>
            <a:endParaRPr lang="el-GR" sz="2200" b="0" i="0" dirty="0">
              <a:solidFill>
                <a:srgbClr val="333333"/>
              </a:solidFill>
              <a:effectLst/>
              <a:latin typeface="Arial" panose="020B0604020202020204" pitchFamily="34" charset="0"/>
            </a:endParaRPr>
          </a:p>
          <a:p>
            <a:pPr algn="just">
              <a:buNone/>
            </a:pPr>
            <a:r>
              <a:rPr lang="el-GR" sz="2200" b="0" i="0" dirty="0">
                <a:solidFill>
                  <a:srgbClr val="333333"/>
                </a:solidFill>
                <a:effectLst/>
                <a:latin typeface="Arial" panose="020B0604020202020204" pitchFamily="34" charset="0"/>
              </a:rPr>
              <a:t>Τα μικρότερα μόρια που απορροφώνται από το κύτταρο διασπώνται στη συνέχεια μέσα στο κύτταρο (ενδοκυτταρική πέψη). </a:t>
            </a:r>
          </a:p>
          <a:p>
            <a:pPr algn="just">
              <a:buNone/>
            </a:pPr>
            <a:r>
              <a:rPr lang="el-GR" sz="2200" b="0" i="0" dirty="0">
                <a:solidFill>
                  <a:srgbClr val="333333"/>
                </a:solidFill>
                <a:effectLst/>
                <a:latin typeface="Arial" panose="020B0604020202020204" pitchFamily="34" charset="0"/>
              </a:rPr>
              <a:t> </a:t>
            </a:r>
          </a:p>
          <a:p>
            <a:pPr algn="just">
              <a:buNone/>
            </a:pPr>
            <a:r>
              <a:rPr lang="el-GR" sz="2200" b="0" i="0" dirty="0">
                <a:solidFill>
                  <a:srgbClr val="333333"/>
                </a:solidFill>
                <a:effectLst/>
                <a:latin typeface="Arial" panose="020B0604020202020204" pitchFamily="34" charset="0"/>
              </a:rPr>
              <a:t> </a:t>
            </a:r>
          </a:p>
        </p:txBody>
      </p:sp>
      <p:sp>
        <p:nvSpPr>
          <p:cNvPr id="7" name="TextBox 6">
            <a:extLst>
              <a:ext uri="{FF2B5EF4-FFF2-40B4-BE49-F238E27FC236}">
                <a16:creationId xmlns:a16="http://schemas.microsoft.com/office/drawing/2014/main" id="{D29DDFB9-CA76-2920-31B2-58132A011C81}"/>
              </a:ext>
            </a:extLst>
          </p:cNvPr>
          <p:cNvSpPr txBox="1"/>
          <p:nvPr/>
        </p:nvSpPr>
        <p:spPr>
          <a:xfrm>
            <a:off x="383608" y="265721"/>
            <a:ext cx="11290650" cy="1323439"/>
          </a:xfrm>
          <a:prstGeom prst="rect">
            <a:avLst/>
          </a:prstGeom>
          <a:noFill/>
        </p:spPr>
        <p:txBody>
          <a:bodyPr wrap="square">
            <a:spAutoFit/>
          </a:bodyPr>
          <a:lstStyle/>
          <a:p>
            <a:pPr algn="just">
              <a:buNone/>
            </a:pPr>
            <a:r>
              <a:rPr lang="el-GR" sz="4000" i="0" dirty="0">
                <a:solidFill>
                  <a:srgbClr val="A63D5B"/>
                </a:solidFill>
                <a:effectLst/>
              </a:rPr>
              <a:t>Η πρόσληψη ουσιών και η πέψη στους ζωικούς οργανισμούς</a:t>
            </a:r>
          </a:p>
        </p:txBody>
      </p:sp>
      <p:pic>
        <p:nvPicPr>
          <p:cNvPr id="1026" name="Picture 2" descr="εικόνα">
            <a:extLst>
              <a:ext uri="{FF2B5EF4-FFF2-40B4-BE49-F238E27FC236}">
                <a16:creationId xmlns:a16="http://schemas.microsoft.com/office/drawing/2014/main" id="{8FA5B315-3BC6-7CD1-9C8B-D36106539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489" y="1081846"/>
            <a:ext cx="4194867" cy="23848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43B0E6-F91C-938E-EC18-2E495EBF70FC}"/>
              </a:ext>
            </a:extLst>
          </p:cNvPr>
          <p:cNvSpPr txBox="1"/>
          <p:nvPr/>
        </p:nvSpPr>
        <p:spPr>
          <a:xfrm>
            <a:off x="5254827" y="1158359"/>
            <a:ext cx="2591166" cy="2308324"/>
          </a:xfrm>
          <a:prstGeom prst="rect">
            <a:avLst/>
          </a:prstGeom>
          <a:noFill/>
        </p:spPr>
        <p:txBody>
          <a:bodyPr wrap="square">
            <a:spAutoFit/>
          </a:bodyPr>
          <a:lstStyle/>
          <a:p>
            <a:r>
              <a:rPr lang="el-GR" i="1" dirty="0">
                <a:solidFill>
                  <a:srgbClr val="000000"/>
                </a:solidFill>
                <a:latin typeface="Tahoma" panose="020B0604030504040204" pitchFamily="34" charset="0"/>
              </a:rPr>
              <a:t>Στ</a:t>
            </a:r>
            <a:r>
              <a:rPr lang="el-GR" b="0" i="1" dirty="0">
                <a:solidFill>
                  <a:srgbClr val="000000"/>
                </a:solidFill>
                <a:effectLst/>
                <a:latin typeface="Tahoma" panose="020B0604030504040204" pitchFamily="34" charset="0"/>
              </a:rPr>
              <a:t>α μύδια και </a:t>
            </a:r>
            <a:r>
              <a:rPr lang="el-GR" i="1" dirty="0">
                <a:solidFill>
                  <a:srgbClr val="000000"/>
                </a:solidFill>
                <a:latin typeface="Tahoma" panose="020B0604030504040204" pitchFamily="34" charset="0"/>
              </a:rPr>
              <a:t>στις</a:t>
            </a:r>
            <a:r>
              <a:rPr lang="el-GR" b="0" i="1" dirty="0">
                <a:solidFill>
                  <a:srgbClr val="000000"/>
                </a:solidFill>
                <a:effectLst/>
                <a:latin typeface="Tahoma" panose="020B0604030504040204" pitchFamily="34" charset="0"/>
              </a:rPr>
              <a:t> αχηβάδες η τροφή τους εισέρχεται μαζί με</a:t>
            </a:r>
            <a:br>
              <a:rPr lang="el-GR" dirty="0"/>
            </a:br>
            <a:r>
              <a:rPr lang="el-GR" b="0" i="1" dirty="0">
                <a:solidFill>
                  <a:srgbClr val="000000"/>
                </a:solidFill>
                <a:effectLst/>
                <a:latin typeface="Tahoma" panose="020B0604030504040204" pitchFamily="34" charset="0"/>
              </a:rPr>
              <a:t>το νερό. Συγκρατείται από ειδικά όργανα, τα βράγχια, και στη</a:t>
            </a:r>
            <a:br>
              <a:rPr lang="el-GR" dirty="0"/>
            </a:br>
            <a:r>
              <a:rPr lang="el-GR" b="0" i="1" dirty="0">
                <a:solidFill>
                  <a:srgbClr val="000000"/>
                </a:solidFill>
                <a:effectLst/>
                <a:latin typeface="Tahoma" panose="020B0604030504040204" pitchFamily="34" charset="0"/>
              </a:rPr>
              <a:t>συνέχεια περνά στον πεπτικό σωλήνα.</a:t>
            </a:r>
            <a:endParaRPr lang="en-US" dirty="0"/>
          </a:p>
        </p:txBody>
      </p:sp>
      <p:pic>
        <p:nvPicPr>
          <p:cNvPr id="1028" name="Picture 4" descr="εικόνα">
            <a:extLst>
              <a:ext uri="{FF2B5EF4-FFF2-40B4-BE49-F238E27FC236}">
                <a16:creationId xmlns:a16="http://schemas.microsoft.com/office/drawing/2014/main" id="{0B7079A2-C8EE-B508-9F2C-9B9D943F4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a:fillRect/>
          </a:stretch>
        </p:blipFill>
        <p:spPr bwMode="auto">
          <a:xfrm>
            <a:off x="8199736" y="3573988"/>
            <a:ext cx="3992264" cy="23848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6445156-2234-88B2-BD23-1CEB9F370B79}"/>
              </a:ext>
            </a:extLst>
          </p:cNvPr>
          <p:cNvSpPr txBox="1"/>
          <p:nvPr/>
        </p:nvSpPr>
        <p:spPr>
          <a:xfrm>
            <a:off x="5254827" y="3831537"/>
            <a:ext cx="3865598" cy="2585323"/>
          </a:xfrm>
          <a:prstGeom prst="rect">
            <a:avLst/>
          </a:prstGeom>
          <a:noFill/>
        </p:spPr>
        <p:txBody>
          <a:bodyPr wrap="square">
            <a:spAutoFit/>
          </a:bodyPr>
          <a:lstStyle/>
          <a:p>
            <a:r>
              <a:rPr lang="el-GR" b="0" i="1" dirty="0">
                <a:solidFill>
                  <a:srgbClr val="000000"/>
                </a:solidFill>
                <a:effectLst/>
                <a:latin typeface="Tahoma" panose="020B0604030504040204" pitchFamily="34" charset="0"/>
              </a:rPr>
              <a:t>Τα έντομα διαθέτουν κεραίες </a:t>
            </a:r>
          </a:p>
          <a:p>
            <a:r>
              <a:rPr lang="el-GR" b="0" i="1" dirty="0">
                <a:solidFill>
                  <a:srgbClr val="000000"/>
                </a:solidFill>
                <a:effectLst/>
                <a:latin typeface="Tahoma" panose="020B0604030504040204" pitchFamily="34" charset="0"/>
              </a:rPr>
              <a:t>και μάτια, με τη βοήθεια των</a:t>
            </a:r>
            <a:br>
              <a:rPr lang="el-GR" dirty="0"/>
            </a:br>
            <a:r>
              <a:rPr lang="el-GR" b="0" i="1" dirty="0">
                <a:solidFill>
                  <a:srgbClr val="000000"/>
                </a:solidFill>
                <a:effectLst/>
                <a:latin typeface="Tahoma" panose="020B0604030504040204" pitchFamily="34" charset="0"/>
              </a:rPr>
              <a:t>οποίων εντοπίζουν την τροφή </a:t>
            </a:r>
          </a:p>
          <a:p>
            <a:r>
              <a:rPr lang="el-GR" b="0" i="1" dirty="0">
                <a:solidFill>
                  <a:srgbClr val="000000"/>
                </a:solidFill>
                <a:effectLst/>
                <a:latin typeface="Tahoma" panose="020B0604030504040204" pitchFamily="34" charset="0"/>
              </a:rPr>
              <a:t>τους. Η πρόσληψη της</a:t>
            </a:r>
            <a:br>
              <a:rPr lang="el-GR" dirty="0"/>
            </a:br>
            <a:r>
              <a:rPr lang="el-GR" b="0" i="1" dirty="0">
                <a:solidFill>
                  <a:srgbClr val="000000"/>
                </a:solidFill>
                <a:effectLst/>
                <a:latin typeface="Tahoma" panose="020B0604030504040204" pitchFamily="34" charset="0"/>
              </a:rPr>
              <a:t>τροφής γίνεται με τις δαγκάνες, </a:t>
            </a:r>
          </a:p>
          <a:p>
            <a:r>
              <a:rPr lang="el-GR" b="0" i="1" dirty="0">
                <a:solidFill>
                  <a:srgbClr val="000000"/>
                </a:solidFill>
                <a:effectLst/>
                <a:latin typeface="Tahoma" panose="020B0604030504040204" pitchFamily="34" charset="0"/>
              </a:rPr>
              <a:t>τα σαγόνια ή την</a:t>
            </a:r>
            <a:br>
              <a:rPr lang="el-GR" dirty="0"/>
            </a:br>
            <a:r>
              <a:rPr lang="el-GR" b="0" i="1" dirty="0">
                <a:solidFill>
                  <a:srgbClr val="000000"/>
                </a:solidFill>
                <a:effectLst/>
                <a:latin typeface="Tahoma" panose="020B0604030504040204" pitchFamily="34" charset="0"/>
              </a:rPr>
              <a:t>προβοσκίδα που διαθέτουν. Μετά τη διάσπαση, οι ουσίες</a:t>
            </a:r>
            <a:br>
              <a:rPr lang="el-GR" dirty="0"/>
            </a:br>
            <a:r>
              <a:rPr lang="el-GR" b="0" i="1" dirty="0">
                <a:solidFill>
                  <a:srgbClr val="000000"/>
                </a:solidFill>
                <a:effectLst/>
                <a:latin typeface="Tahoma" panose="020B0604030504040204" pitchFamily="34" charset="0"/>
              </a:rPr>
              <a:t>απορροφώνται από το έντερο.</a:t>
            </a:r>
            <a:endParaRPr lang="en-US" dirty="0"/>
          </a:p>
        </p:txBody>
      </p:sp>
    </p:spTree>
    <p:extLst>
      <p:ext uri="{BB962C8B-B14F-4D97-AF65-F5344CB8AC3E}">
        <p14:creationId xmlns:p14="http://schemas.microsoft.com/office/powerpoint/2010/main" val="3532486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0C971-FFFF-8865-7C34-9BE7561DC7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618DD7-D195-BE71-E1A3-C9BDC38D17DE}"/>
              </a:ext>
            </a:extLst>
          </p:cNvPr>
          <p:cNvSpPr txBox="1"/>
          <p:nvPr/>
        </p:nvSpPr>
        <p:spPr>
          <a:xfrm>
            <a:off x="383608" y="1169946"/>
            <a:ext cx="3699877" cy="5847755"/>
          </a:xfrm>
          <a:prstGeom prst="rect">
            <a:avLst/>
          </a:prstGeom>
          <a:noFill/>
        </p:spPr>
        <p:txBody>
          <a:bodyPr wrap="square">
            <a:spAutoFit/>
          </a:bodyPr>
          <a:lstStyle/>
          <a:p>
            <a:pPr algn="just">
              <a:buNone/>
            </a:pPr>
            <a:r>
              <a:rPr lang="el-GR" sz="2200" b="0" i="0" dirty="0">
                <a:solidFill>
                  <a:srgbClr val="333333"/>
                </a:solidFill>
                <a:effectLst/>
                <a:latin typeface="Arial" panose="020B0604020202020204" pitchFamily="34" charset="0"/>
              </a:rPr>
              <a:t> </a:t>
            </a:r>
          </a:p>
          <a:p>
            <a:pPr algn="just">
              <a:buNone/>
            </a:pPr>
            <a:r>
              <a:rPr lang="el-GR" sz="2200" b="1" i="0" u="sng" dirty="0">
                <a:solidFill>
                  <a:srgbClr val="800000"/>
                </a:solidFill>
                <a:effectLst/>
                <a:latin typeface="Arial" panose="020B0604020202020204" pitchFamily="34" charset="0"/>
              </a:rPr>
              <a:t>Σπονδυλωτά</a:t>
            </a:r>
            <a:endParaRPr lang="el-GR" sz="2200" b="0" i="0" dirty="0">
              <a:solidFill>
                <a:srgbClr val="333333"/>
              </a:solidFill>
              <a:effectLst/>
              <a:latin typeface="Arial" panose="020B0604020202020204" pitchFamily="34" charset="0"/>
            </a:endParaRPr>
          </a:p>
          <a:p>
            <a:pPr>
              <a:buNone/>
            </a:pPr>
            <a:r>
              <a:rPr lang="el-GR" sz="2200" b="0" i="0" dirty="0">
                <a:solidFill>
                  <a:srgbClr val="333333"/>
                </a:solidFill>
                <a:effectLst/>
                <a:latin typeface="Arial" panose="020B0604020202020204" pitchFamily="34" charset="0"/>
              </a:rPr>
              <a:t>Τα </a:t>
            </a:r>
            <a:r>
              <a:rPr lang="el-GR" sz="2200" b="1" i="0" dirty="0">
                <a:solidFill>
                  <a:srgbClr val="333333"/>
                </a:solidFill>
                <a:effectLst/>
                <a:latin typeface="Arial" panose="020B0604020202020204" pitchFamily="34" charset="0"/>
              </a:rPr>
              <a:t>αμφίβια</a:t>
            </a:r>
            <a:r>
              <a:rPr lang="el-GR" sz="2200" b="0" i="0" dirty="0">
                <a:solidFill>
                  <a:srgbClr val="333333"/>
                </a:solidFill>
                <a:effectLst/>
                <a:latin typeface="Arial" panose="020B0604020202020204" pitchFamily="34" charset="0"/>
              </a:rPr>
              <a:t>, τα </a:t>
            </a:r>
            <a:r>
              <a:rPr lang="el-GR" sz="2200" b="1" i="0" dirty="0">
                <a:solidFill>
                  <a:srgbClr val="333333"/>
                </a:solidFill>
                <a:effectLst/>
                <a:latin typeface="Arial" panose="020B0604020202020204" pitchFamily="34" charset="0"/>
              </a:rPr>
              <a:t>ερπετά</a:t>
            </a:r>
            <a:r>
              <a:rPr lang="el-GR" sz="2200" b="0" i="0" dirty="0">
                <a:solidFill>
                  <a:srgbClr val="333333"/>
                </a:solidFill>
                <a:effectLst/>
                <a:latin typeface="Arial" panose="020B0604020202020204" pitchFamily="34" charset="0"/>
              </a:rPr>
              <a:t> και τα </a:t>
            </a:r>
            <a:r>
              <a:rPr lang="el-GR" sz="2200" b="1" i="0" dirty="0">
                <a:solidFill>
                  <a:srgbClr val="333333"/>
                </a:solidFill>
                <a:effectLst/>
                <a:latin typeface="Arial" panose="020B0604020202020204" pitchFamily="34" charset="0"/>
              </a:rPr>
              <a:t>πτηνά</a:t>
            </a:r>
            <a:r>
              <a:rPr lang="el-GR" sz="2200" b="0" i="0" dirty="0">
                <a:solidFill>
                  <a:srgbClr val="333333"/>
                </a:solidFill>
                <a:effectLst/>
                <a:latin typeface="Arial" panose="020B0604020202020204" pitchFamily="34" charset="0"/>
              </a:rPr>
              <a:t> έχουν κοινή έξοδο για το πεπτικό, το ουροποιητικό και το αναπαραγωγικό σύστημα που λέγεται </a:t>
            </a:r>
            <a:r>
              <a:rPr lang="el-GR" sz="2200" b="1" i="0" dirty="0">
                <a:solidFill>
                  <a:srgbClr val="333333"/>
                </a:solidFill>
                <a:effectLst/>
                <a:latin typeface="Arial" panose="020B0604020202020204" pitchFamily="34" charset="0"/>
              </a:rPr>
              <a:t>αμάρα</a:t>
            </a:r>
            <a:r>
              <a:rPr lang="el-GR" sz="2200" b="0" i="0" dirty="0">
                <a:solidFill>
                  <a:srgbClr val="333333"/>
                </a:solidFill>
                <a:effectLst/>
                <a:latin typeface="Arial" panose="020B0604020202020204" pitchFamily="34" charset="0"/>
              </a:rPr>
              <a:t>.</a:t>
            </a:r>
          </a:p>
          <a:p>
            <a:pPr>
              <a:buNone/>
            </a:pPr>
            <a:r>
              <a:rPr lang="el-GR" sz="2200" b="0" i="0" dirty="0">
                <a:solidFill>
                  <a:srgbClr val="333333"/>
                </a:solidFill>
                <a:effectLst/>
                <a:latin typeface="Arial" panose="020B0604020202020204" pitchFamily="34" charset="0"/>
              </a:rPr>
              <a:t>Στα περισσότερα σπονδυλωτά το πετπικό σύστημα περιλαμβάνει και τους προσαρτημένους αδένες (σιελογόνοι, πάγκρεας, συκώτι) που εκκρίνουν ουσίες που βοηθούν την πέψη.</a:t>
            </a:r>
          </a:p>
          <a:p>
            <a:pPr algn="just">
              <a:buNone/>
            </a:pPr>
            <a:r>
              <a:rPr lang="el-GR" sz="2200" b="0" i="0" dirty="0">
                <a:solidFill>
                  <a:srgbClr val="333333"/>
                </a:solidFill>
                <a:effectLst/>
                <a:latin typeface="Arial" panose="020B0604020202020204" pitchFamily="34" charset="0"/>
              </a:rPr>
              <a:t> </a:t>
            </a:r>
          </a:p>
        </p:txBody>
      </p:sp>
      <p:sp>
        <p:nvSpPr>
          <p:cNvPr id="2" name="TextBox 1">
            <a:extLst>
              <a:ext uri="{FF2B5EF4-FFF2-40B4-BE49-F238E27FC236}">
                <a16:creationId xmlns:a16="http://schemas.microsoft.com/office/drawing/2014/main" id="{0A2D7E07-F217-2C37-F6F0-95A46F0932D9}"/>
              </a:ext>
            </a:extLst>
          </p:cNvPr>
          <p:cNvSpPr txBox="1"/>
          <p:nvPr/>
        </p:nvSpPr>
        <p:spPr>
          <a:xfrm>
            <a:off x="383608" y="152987"/>
            <a:ext cx="11290650" cy="1323439"/>
          </a:xfrm>
          <a:prstGeom prst="rect">
            <a:avLst/>
          </a:prstGeom>
          <a:noFill/>
        </p:spPr>
        <p:txBody>
          <a:bodyPr wrap="square">
            <a:spAutoFit/>
          </a:bodyPr>
          <a:lstStyle/>
          <a:p>
            <a:pPr algn="just">
              <a:buNone/>
            </a:pPr>
            <a:r>
              <a:rPr lang="el-GR" sz="4000" i="0" dirty="0">
                <a:solidFill>
                  <a:srgbClr val="A63D5B"/>
                </a:solidFill>
                <a:effectLst/>
              </a:rPr>
              <a:t>Η πρόσληψη ουσιών και η πέψη στους ζωικούς οργανισμούς</a:t>
            </a:r>
          </a:p>
        </p:txBody>
      </p:sp>
      <p:pic>
        <p:nvPicPr>
          <p:cNvPr id="2050" name="Picture 2" descr="εικόνα">
            <a:extLst>
              <a:ext uri="{FF2B5EF4-FFF2-40B4-BE49-F238E27FC236}">
                <a16:creationId xmlns:a16="http://schemas.microsoft.com/office/drawing/2014/main" id="{4BF2049C-5973-6850-9D57-79A5587DC2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a:fillRect/>
          </a:stretch>
        </p:blipFill>
        <p:spPr bwMode="auto">
          <a:xfrm>
            <a:off x="6948096" y="1435198"/>
            <a:ext cx="4726163" cy="2714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82278E-AA38-71CC-63FB-6E7F7070D613}"/>
              </a:ext>
            </a:extLst>
          </p:cNvPr>
          <p:cNvSpPr txBox="1"/>
          <p:nvPr/>
        </p:nvSpPr>
        <p:spPr>
          <a:xfrm>
            <a:off x="7706638" y="4149783"/>
            <a:ext cx="4320873" cy="2308324"/>
          </a:xfrm>
          <a:prstGeom prst="rect">
            <a:avLst/>
          </a:prstGeom>
          <a:noFill/>
        </p:spPr>
        <p:txBody>
          <a:bodyPr wrap="square">
            <a:spAutoFit/>
          </a:bodyPr>
          <a:lstStyle/>
          <a:p>
            <a:r>
              <a:rPr lang="el-GR" b="0" i="1" dirty="0">
                <a:solidFill>
                  <a:srgbClr val="000000"/>
                </a:solidFill>
                <a:effectLst/>
                <a:latin typeface="Tahoma" panose="020B0604030504040204" pitchFamily="34" charset="0"/>
              </a:rPr>
              <a:t>Τα πτηνά συλλαμβάνουν την τροφή τους με το ράμφος τους. Δεν έχουν δόντια και η τροφή αμάσητη προωθείται</a:t>
            </a:r>
            <a:br>
              <a:rPr lang="el-GR" dirty="0"/>
            </a:br>
            <a:r>
              <a:rPr lang="el-GR" b="0" i="1" dirty="0">
                <a:solidFill>
                  <a:srgbClr val="000000"/>
                </a:solidFill>
                <a:effectLst/>
                <a:latin typeface="Tahoma" panose="020B0604030504040204" pitchFamily="34" charset="0"/>
              </a:rPr>
              <a:t>στον φάρυγγα και στον οισοφάγο. Μαζί με την τροφή καταπίνουν και πετραδάκια, που αλέθουν την τροφή.</a:t>
            </a:r>
            <a:br>
              <a:rPr lang="el-GR" dirty="0"/>
            </a:br>
            <a:r>
              <a:rPr lang="el-GR" b="0" i="1" dirty="0">
                <a:solidFill>
                  <a:srgbClr val="000000"/>
                </a:solidFill>
                <a:effectLst/>
                <a:latin typeface="Tahoma" panose="020B0604030504040204" pitchFamily="34" charset="0"/>
              </a:rPr>
              <a:t>Τα περιττώματα αποβάλλονται από την αμάρα.</a:t>
            </a:r>
            <a:endParaRPr lang="en-US" dirty="0"/>
          </a:p>
        </p:txBody>
      </p:sp>
      <p:pic>
        <p:nvPicPr>
          <p:cNvPr id="3076" name="Picture 4" descr="εικόνα">
            <a:extLst>
              <a:ext uri="{FF2B5EF4-FFF2-40B4-BE49-F238E27FC236}">
                <a16:creationId xmlns:a16="http://schemas.microsoft.com/office/drawing/2014/main" id="{66774A54-F52F-50B2-327F-7EC4327D5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207" y="680345"/>
            <a:ext cx="2941335" cy="3289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CE84A7-2551-1EC3-A82B-1A22FB60C2B9}"/>
              </a:ext>
            </a:extLst>
          </p:cNvPr>
          <p:cNvSpPr txBox="1"/>
          <p:nvPr/>
        </p:nvSpPr>
        <p:spPr>
          <a:xfrm>
            <a:off x="3942207" y="3878380"/>
            <a:ext cx="3699877" cy="2862322"/>
          </a:xfrm>
          <a:prstGeom prst="rect">
            <a:avLst/>
          </a:prstGeom>
          <a:noFill/>
        </p:spPr>
        <p:txBody>
          <a:bodyPr wrap="square">
            <a:spAutoFit/>
          </a:bodyPr>
          <a:lstStyle/>
          <a:p>
            <a:r>
              <a:rPr lang="el-GR" b="0" i="1" dirty="0">
                <a:solidFill>
                  <a:srgbClr val="000000"/>
                </a:solidFill>
                <a:effectLst/>
                <a:latin typeface="Tahoma" panose="020B0604030504040204" pitchFamily="34" charset="0"/>
              </a:rPr>
              <a:t>Σε μερικά φίδια τα σαγόνια συνδέονται χαλαρά, με αποτέλεσμα το στόμα τους να ανοίγει αρκετά ώστε να καταπίνουν ολόκληρο ζώο, π.χ. ποντίκι. Στην επάνω σιαγόνα φέρουν δύο κοίλα δόντια, οι κοιλότητες των οποίων συνδέονται με αδένες που εκκρίνουν δηλητήριο.</a:t>
            </a:r>
            <a:endParaRPr lang="en-US" dirty="0"/>
          </a:p>
        </p:txBody>
      </p:sp>
    </p:spTree>
    <p:extLst>
      <p:ext uri="{BB962C8B-B14F-4D97-AF65-F5344CB8AC3E}">
        <p14:creationId xmlns:p14="http://schemas.microsoft.com/office/powerpoint/2010/main" val="1754183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045885-DE70-57BD-3AC8-DB1EDE51A23B}"/>
              </a:ext>
            </a:extLst>
          </p:cNvPr>
          <p:cNvGraphicFramePr>
            <a:graphicFrameLocks noGrp="1"/>
          </p:cNvGraphicFramePr>
          <p:nvPr>
            <p:extLst>
              <p:ext uri="{D42A27DB-BD31-4B8C-83A1-F6EECF244321}">
                <p14:modId xmlns:p14="http://schemas.microsoft.com/office/powerpoint/2010/main" val="3481396983"/>
              </p:ext>
            </p:extLst>
          </p:nvPr>
        </p:nvGraphicFramePr>
        <p:xfrm>
          <a:off x="408921" y="959717"/>
          <a:ext cx="11509335" cy="7577432"/>
        </p:xfrm>
        <a:graphic>
          <a:graphicData uri="http://schemas.openxmlformats.org/drawingml/2006/table">
            <a:tbl>
              <a:tblPr/>
              <a:tblGrid>
                <a:gridCol w="11509335">
                  <a:extLst>
                    <a:ext uri="{9D8B030D-6E8A-4147-A177-3AD203B41FA5}">
                      <a16:colId xmlns:a16="http://schemas.microsoft.com/office/drawing/2014/main" val="3688580387"/>
                    </a:ext>
                  </a:extLst>
                </a:gridCol>
              </a:tblGrid>
              <a:tr h="1275280">
                <a:tc>
                  <a:txBody>
                    <a:bodyPr/>
                    <a:lstStyle/>
                    <a:p>
                      <a:pPr algn="l" fontAlgn="t">
                        <a:spcAft>
                          <a:spcPts val="750"/>
                        </a:spcAft>
                        <a:buNone/>
                      </a:pPr>
                      <a:r>
                        <a:rPr lang="el-GR" sz="2400" dirty="0">
                          <a:solidFill>
                            <a:srgbClr val="2A2A2A"/>
                          </a:solidFill>
                          <a:effectLst/>
                          <a:latin typeface="Trebuchet MS" panose="020B0603020202020204" pitchFamily="34" charset="0"/>
                        </a:rPr>
                        <a:t>• Το κύτταρο είναι </a:t>
                      </a:r>
                      <a:r>
                        <a:rPr lang="el-GR" sz="2400" b="1" dirty="0">
                          <a:solidFill>
                            <a:srgbClr val="2A2A2A"/>
                          </a:solidFill>
                          <a:effectLst/>
                          <a:latin typeface="Trebuchet MS" panose="020B0603020202020204" pitchFamily="34" charset="0"/>
                        </a:rPr>
                        <a:t>μικροσκοπικό</a:t>
                      </a:r>
                      <a:r>
                        <a:rPr lang="el-GR" sz="2400" dirty="0">
                          <a:solidFill>
                            <a:srgbClr val="2A2A2A"/>
                          </a:solidFill>
                          <a:effectLst/>
                          <a:latin typeface="Trebuchet MS" panose="020B0603020202020204" pitchFamily="34" charset="0"/>
                        </a:rPr>
                        <a:t>, δηλαδή μπορούμε να το δούμε μόνο σε μικροσκόπιο. Αν </a:t>
                      </a:r>
                      <a:r>
                        <a:rPr lang="el-GR" sz="2400" b="1" dirty="0">
                          <a:solidFill>
                            <a:srgbClr val="2A2A2A"/>
                          </a:solidFill>
                          <a:effectLst/>
                          <a:latin typeface="Trebuchet MS" panose="020B0603020202020204" pitchFamily="34" charset="0"/>
                        </a:rPr>
                        <a:t>τρίψετε</a:t>
                      </a:r>
                      <a:r>
                        <a:rPr lang="el-GR" sz="2400" dirty="0">
                          <a:solidFill>
                            <a:srgbClr val="2A2A2A"/>
                          </a:solidFill>
                          <a:effectLst/>
                          <a:latin typeface="Trebuchet MS" panose="020B0603020202020204" pitchFamily="34" charset="0"/>
                        </a:rPr>
                        <a:t> το χέρι σας θα απελευθερωθούν χιλιάδες νεκρά κύτταρα από το δέρμα σας.</a:t>
                      </a:r>
                    </a:p>
                    <a:p>
                      <a:pPr algn="l" fontAlgn="t">
                        <a:spcAft>
                          <a:spcPts val="750"/>
                        </a:spcAft>
                        <a:buNone/>
                      </a:pPr>
                      <a:r>
                        <a:rPr lang="el-GR" sz="2400" dirty="0">
                          <a:solidFill>
                            <a:srgbClr val="2A2A2A"/>
                          </a:solidFill>
                          <a:effectLst/>
                          <a:latin typeface="Trebuchet MS" panose="020B0603020202020204" pitchFamily="34" charset="0"/>
                        </a:rPr>
                        <a:t>• Υπάρχουν δύο ειδών κύτταρα: </a:t>
                      </a:r>
                      <a:endParaRPr lang="en-US" sz="2400" dirty="0">
                        <a:solidFill>
                          <a:srgbClr val="2A2A2A"/>
                        </a:solidFill>
                        <a:effectLst/>
                        <a:latin typeface="Trebuchet MS" panose="020B0603020202020204" pitchFamily="34" charset="0"/>
                      </a:endParaRPr>
                    </a:p>
                    <a:p>
                      <a:pPr algn="l" fontAlgn="t">
                        <a:spcAft>
                          <a:spcPts val="750"/>
                        </a:spcAft>
                        <a:buNone/>
                      </a:pPr>
                      <a:r>
                        <a:rPr lang="el-GR" sz="2400" dirty="0">
                          <a:solidFill>
                            <a:srgbClr val="2A2A2A"/>
                          </a:solidFill>
                          <a:effectLst/>
                          <a:latin typeface="Trebuchet MS" panose="020B0603020202020204" pitchFamily="34" charset="0"/>
                        </a:rPr>
                        <a:t>α) προκαρυωτικά (π.χ. βακτήρια)</a:t>
                      </a:r>
                      <a:r>
                        <a:rPr lang="en-US" sz="2400" dirty="0">
                          <a:solidFill>
                            <a:srgbClr val="2A2A2A"/>
                          </a:solidFill>
                          <a:effectLst/>
                          <a:latin typeface="Trebuchet MS" panose="020B0603020202020204" pitchFamily="34" charset="0"/>
                        </a:rPr>
                        <a:t> </a:t>
                      </a:r>
                    </a:p>
                    <a:p>
                      <a:pPr algn="l" fontAlgn="t">
                        <a:spcAft>
                          <a:spcPts val="750"/>
                        </a:spcAft>
                        <a:buNone/>
                      </a:pPr>
                      <a:r>
                        <a:rPr lang="el-GR" sz="2400" dirty="0">
                          <a:solidFill>
                            <a:srgbClr val="2A2A2A"/>
                          </a:solidFill>
                          <a:effectLst/>
                          <a:latin typeface="Trebuchet MS" panose="020B0603020202020204" pitchFamily="34" charset="0"/>
                        </a:rPr>
                        <a:t>β) ευκαρυωτικά (π.χ. ζώα, φυτά, μύκητες)</a:t>
                      </a:r>
                      <a:endParaRPr lang="en-US" sz="2400" dirty="0">
                        <a:solidFill>
                          <a:srgbClr val="2A2A2A"/>
                        </a:solidFill>
                        <a:effectLst/>
                        <a:latin typeface="Trebuchet MS" panose="020B0603020202020204" pitchFamily="34" charset="0"/>
                      </a:endParaRPr>
                    </a:p>
                    <a:p>
                      <a:pPr rtl="0"/>
                      <a:endParaRPr lang="el-GR" sz="1800" b="0" i="0" kern="1200" dirty="0">
                        <a:solidFill>
                          <a:schemeClr val="tx1"/>
                        </a:solidFill>
                        <a:effectLst/>
                        <a:latin typeface="+mn-lt"/>
                        <a:ea typeface="+mn-ea"/>
                        <a:cs typeface="+mn-cs"/>
                      </a:endParaRPr>
                    </a:p>
                    <a:p>
                      <a:pPr algn="l" fontAlgn="t">
                        <a:spcAft>
                          <a:spcPts val="750"/>
                        </a:spcAft>
                        <a:buNone/>
                      </a:pPr>
                      <a:endParaRPr lang="el-GR" sz="2400" dirty="0">
                        <a:solidFill>
                          <a:srgbClr val="2A2A2A"/>
                        </a:solidFill>
                        <a:effectLst/>
                        <a:latin typeface="Trebuchet MS" panose="020B0603020202020204" pitchFamily="34" charset="0"/>
                      </a:endParaRPr>
                    </a:p>
                    <a:p>
                      <a:pPr algn="l" fontAlgn="t">
                        <a:spcAft>
                          <a:spcPts val="750"/>
                        </a:spcAft>
                        <a:buNone/>
                      </a:pPr>
                      <a:endParaRPr lang="el-GR" sz="2400" dirty="0">
                        <a:solidFill>
                          <a:srgbClr val="2A2A2A"/>
                        </a:solidFill>
                        <a:effectLst/>
                        <a:latin typeface="Trebuchet MS" panose="020B0603020202020204" pitchFamily="34" charset="0"/>
                      </a:endParaRPr>
                    </a:p>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965835842"/>
                  </a:ext>
                </a:extLst>
              </a:tr>
              <a:tr h="827558">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583998206"/>
                  </a:ext>
                </a:extLst>
              </a:tr>
              <a:tr h="827558">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4073193877"/>
                  </a:ext>
                </a:extLst>
              </a:tr>
              <a:tr h="827558">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3922070152"/>
                  </a:ext>
                </a:extLst>
              </a:tr>
              <a:tr h="827558">
                <a:tc>
                  <a:txBody>
                    <a:bodyPr/>
                    <a:lstStyle/>
                    <a:p>
                      <a:pPr algn="l" fontAlgn="t">
                        <a:spcAft>
                          <a:spcPts val="750"/>
                        </a:spcAft>
                        <a:buNone/>
                      </a:pPr>
                      <a:endParaRPr lang="el-GR" sz="2400" dirty="0">
                        <a:solidFill>
                          <a:srgbClr val="2A2A2A"/>
                        </a:solidFill>
                        <a:effectLst/>
                        <a:latin typeface="Trebuchet MS" panose="020B0603020202020204" pitchFamily="34" charset="0"/>
                      </a:endParaRPr>
                    </a:p>
                  </a:txBody>
                  <a:tcPr marL="95250" marR="95250">
                    <a:lnL>
                      <a:noFill/>
                    </a:lnL>
                    <a:lnR>
                      <a:noFill/>
                    </a:lnR>
                    <a:lnT>
                      <a:noFill/>
                    </a:lnT>
                    <a:lnB>
                      <a:noFill/>
                    </a:lnB>
                    <a:noFill/>
                  </a:tcPr>
                </a:tc>
                <a:extLst>
                  <a:ext uri="{0D108BD9-81ED-4DB2-BD59-A6C34878D82A}">
                    <a16:rowId xmlns:a16="http://schemas.microsoft.com/office/drawing/2014/main" val="1145223567"/>
                  </a:ext>
                </a:extLst>
              </a:tr>
            </a:tbl>
          </a:graphicData>
        </a:graphic>
      </p:graphicFrame>
      <p:sp>
        <p:nvSpPr>
          <p:cNvPr id="5" name="TextBox 4">
            <a:extLst>
              <a:ext uri="{FF2B5EF4-FFF2-40B4-BE49-F238E27FC236}">
                <a16:creationId xmlns:a16="http://schemas.microsoft.com/office/drawing/2014/main" id="{1F45E04C-34C0-A3AC-6964-A05DE96288BC}"/>
              </a:ext>
            </a:extLst>
          </p:cNvPr>
          <p:cNvSpPr txBox="1"/>
          <p:nvPr/>
        </p:nvSpPr>
        <p:spPr>
          <a:xfrm>
            <a:off x="408921" y="246817"/>
            <a:ext cx="6093912" cy="584775"/>
          </a:xfrm>
          <a:prstGeom prst="rect">
            <a:avLst/>
          </a:prstGeom>
          <a:noFill/>
        </p:spPr>
        <p:txBody>
          <a:bodyPr wrap="square">
            <a:spAutoFit/>
          </a:bodyPr>
          <a:lstStyle/>
          <a:p>
            <a:pPr algn="l" fontAlgn="t">
              <a:spcAft>
                <a:spcPts val="750"/>
              </a:spcAft>
              <a:buNone/>
            </a:pPr>
            <a:r>
              <a:rPr lang="en-US" sz="3200" dirty="0">
                <a:solidFill>
                  <a:srgbClr val="2A2A2A"/>
                </a:solidFill>
                <a:effectLst/>
                <a:latin typeface="Trebuchet MS" panose="020B0603020202020204" pitchFamily="34" charset="0"/>
              </a:rPr>
              <a:t>1.2 </a:t>
            </a:r>
            <a:r>
              <a:rPr lang="el-GR" sz="3200" dirty="0">
                <a:solidFill>
                  <a:srgbClr val="2A2A2A"/>
                </a:solidFill>
                <a:effectLst/>
                <a:latin typeface="Trebuchet MS" panose="020B0603020202020204" pitchFamily="34" charset="0"/>
              </a:rPr>
              <a:t>Κύτταρο, η μονάδα της ζωής</a:t>
            </a:r>
          </a:p>
        </p:txBody>
      </p:sp>
      <p:sp>
        <p:nvSpPr>
          <p:cNvPr id="7" name="TextBox 6">
            <a:extLst>
              <a:ext uri="{FF2B5EF4-FFF2-40B4-BE49-F238E27FC236}">
                <a16:creationId xmlns:a16="http://schemas.microsoft.com/office/drawing/2014/main" id="{9902062B-A234-CF18-355A-C6020DA53AED}"/>
              </a:ext>
            </a:extLst>
          </p:cNvPr>
          <p:cNvSpPr txBox="1"/>
          <p:nvPr/>
        </p:nvSpPr>
        <p:spPr>
          <a:xfrm>
            <a:off x="6955339" y="1982450"/>
            <a:ext cx="4468398" cy="1446550"/>
          </a:xfrm>
          <a:prstGeom prst="rect">
            <a:avLst/>
          </a:prstGeom>
          <a:noFill/>
        </p:spPr>
        <p:txBody>
          <a:bodyPr wrap="square">
            <a:spAutoFit/>
          </a:bodyPr>
          <a:lstStyle/>
          <a:p>
            <a:pPr rtl="0"/>
            <a:r>
              <a:rPr lang="el-GR" sz="2200" b="0" i="1" kern="1200" dirty="0">
                <a:solidFill>
                  <a:schemeClr val="tx1"/>
                </a:solidFill>
                <a:effectLst/>
                <a:latin typeface="Trebuchet MS" panose="020B0603020202020204" pitchFamily="34" charset="0"/>
              </a:rPr>
              <a:t>Η κυτταρική δομή</a:t>
            </a:r>
            <a:r>
              <a:rPr lang="en-US" sz="2200" b="0" i="1" kern="1200" dirty="0">
                <a:solidFill>
                  <a:schemeClr val="tx1"/>
                </a:solidFill>
                <a:effectLst/>
                <a:latin typeface="Trebuchet MS" panose="020B0603020202020204" pitchFamily="34" charset="0"/>
              </a:rPr>
              <a:t> </a:t>
            </a:r>
            <a:r>
              <a:rPr lang="el-GR" sz="2200" b="0" i="1" kern="1200" dirty="0">
                <a:solidFill>
                  <a:schemeClr val="tx1"/>
                </a:solidFill>
                <a:effectLst/>
                <a:latin typeface="Trebuchet MS" panose="020B0603020202020204" pitchFamily="34" charset="0"/>
              </a:rPr>
              <a:t>των βακτηρίων είναι απλούστερη από αυτή των κυττάρων των ζώων, των φυτών και των μυκήτων.</a:t>
            </a:r>
          </a:p>
        </p:txBody>
      </p:sp>
      <p:pic>
        <p:nvPicPr>
          <p:cNvPr id="2056" name="Picture 8" descr="Left: Human nasal sinus cells as viewed by light microscopy have an irregular round shape and a well-defined nucleus that takes up about one-half of the cell. Middle: Onion skin cells, also viewed by light microscopy, are long and thin with a rectangular shape defined by a cell wall. They are about as wide as a nasal sinus cell, but at least five times as long. The cell wall and nucleus are well defined in the micrograph. The onion skin nucleus is about the same size as the nasal sinus cell nucleus. Right: In this scanning electron micrograph of bacterial cells, the cell surface has a three-dimensional shape. Three of the bacteria are oval in shape. The fourth is round and has protrusions called pili. One pilus connects this bacterium to another.">
            <a:extLst>
              <a:ext uri="{FF2B5EF4-FFF2-40B4-BE49-F238E27FC236}">
                <a16:creationId xmlns:a16="http://schemas.microsoft.com/office/drawing/2014/main" id="{53F68716-6BA3-FE83-DA68-6CFCEAC46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0781" y="3704250"/>
            <a:ext cx="7630438" cy="25558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36DA25-7D68-E55B-831F-77DD19C0345C}"/>
              </a:ext>
            </a:extLst>
          </p:cNvPr>
          <p:cNvSpPr txBox="1"/>
          <p:nvPr/>
        </p:nvSpPr>
        <p:spPr>
          <a:xfrm>
            <a:off x="2369243" y="6288103"/>
            <a:ext cx="8267179" cy="369332"/>
          </a:xfrm>
          <a:prstGeom prst="rect">
            <a:avLst/>
          </a:prstGeom>
          <a:noFill/>
        </p:spPr>
        <p:txBody>
          <a:bodyPr wrap="square" rtlCol="0">
            <a:spAutoFit/>
          </a:bodyPr>
          <a:lstStyle/>
          <a:p>
            <a:r>
              <a:rPr lang="el-GR" dirty="0"/>
              <a:t>ανθρωπινα κυτταρα             κυτταρα κρεμμυδιου               βακτηριακα κυτταρα</a:t>
            </a:r>
            <a:endParaRPr lang="en-US" dirty="0"/>
          </a:p>
        </p:txBody>
      </p:sp>
    </p:spTree>
    <p:extLst>
      <p:ext uri="{BB962C8B-B14F-4D97-AF65-F5344CB8AC3E}">
        <p14:creationId xmlns:p14="http://schemas.microsoft.com/office/powerpoint/2010/main" val="3758278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E4379-57A7-11B3-A276-A47FC924447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62C54C-80F1-5196-57E2-EF422802677D}"/>
              </a:ext>
            </a:extLst>
          </p:cNvPr>
          <p:cNvSpPr txBox="1"/>
          <p:nvPr/>
        </p:nvSpPr>
        <p:spPr>
          <a:xfrm>
            <a:off x="383608" y="1225906"/>
            <a:ext cx="3825137" cy="5170646"/>
          </a:xfrm>
          <a:prstGeom prst="rect">
            <a:avLst/>
          </a:prstGeom>
          <a:noFill/>
        </p:spPr>
        <p:txBody>
          <a:bodyPr wrap="square">
            <a:spAutoFit/>
          </a:bodyPr>
          <a:lstStyle/>
          <a:p>
            <a:pPr algn="just">
              <a:buNone/>
            </a:pPr>
            <a:r>
              <a:rPr lang="el-GR" sz="2200" b="0" i="0" dirty="0">
                <a:solidFill>
                  <a:srgbClr val="333333"/>
                </a:solidFill>
                <a:effectLst/>
                <a:latin typeface="Arial" panose="020B0604020202020204" pitchFamily="34" charset="0"/>
              </a:rPr>
              <a:t> </a:t>
            </a:r>
          </a:p>
          <a:p>
            <a:pPr algn="just">
              <a:buNone/>
            </a:pPr>
            <a:r>
              <a:rPr lang="el-GR" sz="2200" b="1" i="0" u="sng" dirty="0">
                <a:solidFill>
                  <a:srgbClr val="800000"/>
                </a:solidFill>
                <a:effectLst/>
                <a:latin typeface="Arial" panose="020B0604020202020204" pitchFamily="34" charset="0"/>
              </a:rPr>
              <a:t>Σπονδυλωτά</a:t>
            </a:r>
            <a:endParaRPr lang="el-GR" sz="2200" b="0" i="0" dirty="0">
              <a:solidFill>
                <a:srgbClr val="333333"/>
              </a:solidFill>
              <a:effectLst/>
              <a:latin typeface="Arial" panose="020B0604020202020204" pitchFamily="34" charset="0"/>
            </a:endParaRPr>
          </a:p>
          <a:p>
            <a:pPr>
              <a:buNone/>
            </a:pPr>
            <a:r>
              <a:rPr lang="el-GR" sz="2200" b="0" i="0" dirty="0">
                <a:solidFill>
                  <a:srgbClr val="333333"/>
                </a:solidFill>
                <a:effectLst/>
                <a:latin typeface="Arial" panose="020B0604020202020204" pitchFamily="34" charset="0"/>
              </a:rPr>
              <a:t>Στα σπονδυλωτά η πέψη γίνεται στον </a:t>
            </a:r>
            <a:r>
              <a:rPr lang="el-GR" sz="2200" b="1" i="0" u="sng" dirty="0">
                <a:solidFill>
                  <a:srgbClr val="333333"/>
                </a:solidFill>
                <a:effectLst/>
                <a:latin typeface="Arial" panose="020B0604020202020204" pitchFamily="34" charset="0"/>
              </a:rPr>
              <a:t>πεπτικό σωλήνα</a:t>
            </a:r>
            <a:r>
              <a:rPr lang="el-GR" sz="2200" b="0" i="0" dirty="0">
                <a:solidFill>
                  <a:srgbClr val="333333"/>
                </a:solidFill>
                <a:effectLst/>
                <a:latin typeface="Arial" panose="020B0604020202020204" pitchFamily="34" charset="0"/>
              </a:rPr>
              <a:t> ο οποίος αρχίζει από το </a:t>
            </a:r>
            <a:r>
              <a:rPr lang="el-GR" sz="2200" b="1" i="0" dirty="0">
                <a:solidFill>
                  <a:srgbClr val="333333"/>
                </a:solidFill>
                <a:effectLst/>
                <a:latin typeface="Arial" panose="020B0604020202020204" pitchFamily="34" charset="0"/>
              </a:rPr>
              <a:t>στόμα</a:t>
            </a:r>
            <a:r>
              <a:rPr lang="el-GR" sz="2200" b="0" i="0" dirty="0">
                <a:solidFill>
                  <a:srgbClr val="333333"/>
                </a:solidFill>
                <a:effectLst/>
                <a:latin typeface="Arial" panose="020B0604020202020204" pitchFamily="34" charset="0"/>
              </a:rPr>
              <a:t>, συνεχίζεται με τον </a:t>
            </a:r>
            <a:r>
              <a:rPr lang="el-GR" sz="2200" b="1" i="0" dirty="0">
                <a:solidFill>
                  <a:srgbClr val="333333"/>
                </a:solidFill>
                <a:effectLst/>
                <a:latin typeface="Arial" panose="020B0604020202020204" pitchFamily="34" charset="0"/>
              </a:rPr>
              <a:t>φάρυγγα</a:t>
            </a:r>
            <a:r>
              <a:rPr lang="el-GR" sz="2200" b="0" i="0" dirty="0">
                <a:solidFill>
                  <a:srgbClr val="333333"/>
                </a:solidFill>
                <a:effectLst/>
                <a:latin typeface="Arial" panose="020B0604020202020204" pitchFamily="34" charset="0"/>
              </a:rPr>
              <a:t>, τον </a:t>
            </a:r>
            <a:r>
              <a:rPr lang="el-GR" sz="2200" b="1" i="0" dirty="0">
                <a:solidFill>
                  <a:srgbClr val="333333"/>
                </a:solidFill>
                <a:effectLst/>
                <a:latin typeface="Arial" panose="020B0604020202020204" pitchFamily="34" charset="0"/>
              </a:rPr>
              <a:t>οισοφάγο</a:t>
            </a:r>
            <a:r>
              <a:rPr lang="el-GR" sz="2200" b="0" i="0" dirty="0">
                <a:solidFill>
                  <a:srgbClr val="333333"/>
                </a:solidFill>
                <a:effectLst/>
                <a:latin typeface="Arial" panose="020B0604020202020204" pitchFamily="34" charset="0"/>
              </a:rPr>
              <a:t>, το </a:t>
            </a:r>
            <a:r>
              <a:rPr lang="el-GR" sz="2200" b="1" i="0" dirty="0">
                <a:solidFill>
                  <a:srgbClr val="333333"/>
                </a:solidFill>
                <a:effectLst/>
                <a:latin typeface="Arial" panose="020B0604020202020204" pitchFamily="34" charset="0"/>
              </a:rPr>
              <a:t>στομάχι</a:t>
            </a:r>
            <a:r>
              <a:rPr lang="el-GR" sz="2200" b="0" i="0" dirty="0">
                <a:solidFill>
                  <a:srgbClr val="333333"/>
                </a:solidFill>
                <a:effectLst/>
                <a:latin typeface="Arial" panose="020B0604020202020204" pitchFamily="34" charset="0"/>
              </a:rPr>
              <a:t> και το </a:t>
            </a:r>
            <a:r>
              <a:rPr lang="el-GR" sz="2200" b="1" i="0" dirty="0">
                <a:solidFill>
                  <a:srgbClr val="333333"/>
                </a:solidFill>
                <a:effectLst/>
                <a:latin typeface="Arial" panose="020B0604020202020204" pitchFamily="34" charset="0"/>
              </a:rPr>
              <a:t>έντερο.</a:t>
            </a:r>
            <a:endParaRPr lang="el-GR" sz="2200" b="0" i="0" dirty="0">
              <a:solidFill>
                <a:srgbClr val="333333"/>
              </a:solidFill>
              <a:effectLst/>
              <a:latin typeface="Arial" panose="020B0604020202020204" pitchFamily="34" charset="0"/>
            </a:endParaRPr>
          </a:p>
          <a:p>
            <a:pPr>
              <a:buNone/>
            </a:pPr>
            <a:r>
              <a:rPr lang="el-GR" sz="2200" b="0" i="0" dirty="0">
                <a:solidFill>
                  <a:srgbClr val="333333"/>
                </a:solidFill>
                <a:effectLst/>
                <a:latin typeface="Arial" panose="020B0604020202020204" pitchFamily="34" charset="0"/>
              </a:rPr>
              <a:t>Στα </a:t>
            </a:r>
            <a:r>
              <a:rPr lang="el-GR" sz="2200" b="1" i="0" dirty="0">
                <a:solidFill>
                  <a:srgbClr val="333333"/>
                </a:solidFill>
                <a:effectLst/>
                <a:latin typeface="Arial" panose="020B0604020202020204" pitchFamily="34" charset="0"/>
              </a:rPr>
              <a:t>ψάρια και στα θηλαστικά</a:t>
            </a:r>
            <a:r>
              <a:rPr lang="el-GR" sz="2200" b="0" i="0" dirty="0">
                <a:solidFill>
                  <a:srgbClr val="333333"/>
                </a:solidFill>
                <a:effectLst/>
                <a:latin typeface="Arial" panose="020B0604020202020204" pitchFamily="34" charset="0"/>
              </a:rPr>
              <a:t> τα περιττώματα εξέρχονται από τον </a:t>
            </a:r>
            <a:r>
              <a:rPr lang="el-GR" sz="2200" b="1" i="0" dirty="0">
                <a:solidFill>
                  <a:srgbClr val="333333"/>
                </a:solidFill>
                <a:effectLst/>
                <a:latin typeface="Arial" panose="020B0604020202020204" pitchFamily="34" charset="0"/>
              </a:rPr>
              <a:t>πρωκτό</a:t>
            </a:r>
            <a:r>
              <a:rPr lang="el-GR" sz="2200" b="0" i="0" dirty="0">
                <a:solidFill>
                  <a:srgbClr val="333333"/>
                </a:solidFill>
                <a:effectLst/>
                <a:latin typeface="Arial" panose="020B0604020202020204" pitchFamily="34" charset="0"/>
              </a:rPr>
              <a:t> που βρίσκεται στο τέλος του εντέρου.</a:t>
            </a:r>
          </a:p>
          <a:p>
            <a:pPr algn="just">
              <a:buNone/>
            </a:pPr>
            <a:r>
              <a:rPr lang="el-GR" sz="2200" b="0" i="0" dirty="0">
                <a:solidFill>
                  <a:srgbClr val="333333"/>
                </a:solidFill>
                <a:effectLst/>
                <a:latin typeface="Arial" panose="020B0604020202020204" pitchFamily="34" charset="0"/>
              </a:rPr>
              <a:t> </a:t>
            </a:r>
          </a:p>
        </p:txBody>
      </p:sp>
      <p:sp>
        <p:nvSpPr>
          <p:cNvPr id="2" name="TextBox 1">
            <a:extLst>
              <a:ext uri="{FF2B5EF4-FFF2-40B4-BE49-F238E27FC236}">
                <a16:creationId xmlns:a16="http://schemas.microsoft.com/office/drawing/2014/main" id="{C1AF3FA6-C3CC-32BF-C3C8-0152890F72BA}"/>
              </a:ext>
            </a:extLst>
          </p:cNvPr>
          <p:cNvSpPr txBox="1"/>
          <p:nvPr/>
        </p:nvSpPr>
        <p:spPr>
          <a:xfrm>
            <a:off x="383608" y="152987"/>
            <a:ext cx="11290650" cy="1323439"/>
          </a:xfrm>
          <a:prstGeom prst="rect">
            <a:avLst/>
          </a:prstGeom>
          <a:noFill/>
        </p:spPr>
        <p:txBody>
          <a:bodyPr wrap="square">
            <a:spAutoFit/>
          </a:bodyPr>
          <a:lstStyle/>
          <a:p>
            <a:pPr algn="just">
              <a:buNone/>
            </a:pPr>
            <a:r>
              <a:rPr lang="el-GR" sz="4000" i="0" dirty="0">
                <a:solidFill>
                  <a:srgbClr val="A63D5B"/>
                </a:solidFill>
                <a:effectLst/>
              </a:rPr>
              <a:t>Η πρόσληψη ουσιών και η πέψη στους ζωικούς οργανισμούς</a:t>
            </a:r>
          </a:p>
        </p:txBody>
      </p:sp>
      <p:pic>
        <p:nvPicPr>
          <p:cNvPr id="6" name="Picture 2" descr="εικόνα">
            <a:extLst>
              <a:ext uri="{FF2B5EF4-FFF2-40B4-BE49-F238E27FC236}">
                <a16:creationId xmlns:a16="http://schemas.microsoft.com/office/drawing/2014/main" id="{612383B0-C690-775E-5829-A91A68D196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024"/>
          <a:stretch>
            <a:fillRect/>
          </a:stretch>
        </p:blipFill>
        <p:spPr bwMode="auto">
          <a:xfrm>
            <a:off x="3996542" y="1504944"/>
            <a:ext cx="3533470" cy="25888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3AA810-EC84-1B3A-4269-E9A50D4E604B}"/>
              </a:ext>
            </a:extLst>
          </p:cNvPr>
          <p:cNvSpPr txBox="1"/>
          <p:nvPr/>
        </p:nvSpPr>
        <p:spPr>
          <a:xfrm>
            <a:off x="3996541" y="3632206"/>
            <a:ext cx="3699851" cy="2585323"/>
          </a:xfrm>
          <a:prstGeom prst="rect">
            <a:avLst/>
          </a:prstGeom>
          <a:noFill/>
        </p:spPr>
        <p:txBody>
          <a:bodyPr wrap="square">
            <a:spAutoFit/>
          </a:bodyPr>
          <a:lstStyle/>
          <a:p>
            <a:r>
              <a:rPr lang="el-GR" b="0" i="1" dirty="0">
                <a:solidFill>
                  <a:srgbClr val="000000"/>
                </a:solidFill>
                <a:effectLst/>
                <a:latin typeface="Tahoma" panose="020B0604030504040204" pitchFamily="34" charset="0"/>
              </a:rPr>
              <a:t>Τα ψάρια εντοπίζουν την τροφή τους με τη βοήθεια της όρασης, της όσφρησης και της αφής. Το πεπτικό τους σύστημα αρχίζει από το στόμα και συνεχίζεται με τον φάρυγγα, τον οισοφάγο, το στομάχι και το έντερο, το οποίο τελειώνει στον πρωκτό. Τα ψάρια δεν έχουνσιελογόνους αδένες</a:t>
            </a:r>
            <a:endParaRPr lang="en-US" dirty="0"/>
          </a:p>
        </p:txBody>
      </p:sp>
      <p:pic>
        <p:nvPicPr>
          <p:cNvPr id="2052" name="Picture 4" descr="εικόνα">
            <a:extLst>
              <a:ext uri="{FF2B5EF4-FFF2-40B4-BE49-F238E27FC236}">
                <a16:creationId xmlns:a16="http://schemas.microsoft.com/office/drawing/2014/main" id="{C39D965C-06E7-BA57-F0BD-C65CBF43F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012" y="1225906"/>
            <a:ext cx="4446152" cy="24285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0A5F5C-EF99-5874-A678-CB1A7494A1D7}"/>
              </a:ext>
            </a:extLst>
          </p:cNvPr>
          <p:cNvSpPr txBox="1"/>
          <p:nvPr/>
        </p:nvSpPr>
        <p:spPr>
          <a:xfrm>
            <a:off x="7955812" y="3654476"/>
            <a:ext cx="3852580" cy="2031325"/>
          </a:xfrm>
          <a:prstGeom prst="rect">
            <a:avLst/>
          </a:prstGeom>
          <a:noFill/>
        </p:spPr>
        <p:txBody>
          <a:bodyPr wrap="square">
            <a:spAutoFit/>
          </a:bodyPr>
          <a:lstStyle/>
          <a:p>
            <a:r>
              <a:rPr lang="el-GR" b="0" i="1" dirty="0">
                <a:solidFill>
                  <a:srgbClr val="000000"/>
                </a:solidFill>
                <a:effectLst/>
                <a:latin typeface="Tahoma" panose="020B0604030504040204" pitchFamily="34" charset="0"/>
              </a:rPr>
              <a:t>Τα σαρκοφάγα ζώα έχουν δόντια κατάλληλα για τη σύλληψη και τη μάσηση της λείας τους. Ο πεπτικός σωλήνας περιλαμβάνει το στόμα, τον φάρυγγα, τον οισοφάγο, το στομάχι και το έντερο, το οποίο καταλήγει στον πρωκτό.</a:t>
            </a:r>
            <a:endParaRPr lang="en-US" dirty="0"/>
          </a:p>
        </p:txBody>
      </p:sp>
    </p:spTree>
    <p:extLst>
      <p:ext uri="{BB962C8B-B14F-4D97-AF65-F5344CB8AC3E}">
        <p14:creationId xmlns:p14="http://schemas.microsoft.com/office/powerpoint/2010/main" val="1894521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BCB224-D1D8-F835-0613-259A86735425}"/>
              </a:ext>
            </a:extLst>
          </p:cNvPr>
          <p:cNvSpPr txBox="1"/>
          <p:nvPr/>
        </p:nvSpPr>
        <p:spPr>
          <a:xfrm>
            <a:off x="383606" y="961081"/>
            <a:ext cx="5253105" cy="3477875"/>
          </a:xfrm>
          <a:prstGeom prst="rect">
            <a:avLst/>
          </a:prstGeom>
          <a:noFill/>
        </p:spPr>
        <p:txBody>
          <a:bodyPr wrap="square">
            <a:spAutoFit/>
          </a:bodyPr>
          <a:lstStyle/>
          <a:p>
            <a:pPr>
              <a:buNone/>
            </a:pPr>
            <a:r>
              <a:rPr lang="el-GR" sz="2200" b="0" i="0" dirty="0">
                <a:solidFill>
                  <a:srgbClr val="333333"/>
                </a:solidFill>
                <a:effectLst/>
                <a:latin typeface="Arial" panose="020B0604020202020204" pitchFamily="34" charset="0"/>
              </a:rPr>
              <a:t>Τα θηλαστικά χωρίζονται</a:t>
            </a:r>
            <a:r>
              <a:rPr lang="el-GR" sz="2200" dirty="0">
                <a:solidFill>
                  <a:srgbClr val="333333"/>
                </a:solidFill>
                <a:latin typeface="Arial" panose="020B0604020202020204" pitchFamily="34" charset="0"/>
              </a:rPr>
              <a:t> σε </a:t>
            </a:r>
            <a:r>
              <a:rPr lang="el-GR" sz="2200" u="sng" dirty="0">
                <a:solidFill>
                  <a:srgbClr val="333333"/>
                </a:solidFill>
                <a:latin typeface="Arial" panose="020B0604020202020204" pitchFamily="34" charset="0"/>
              </a:rPr>
              <a:t>σαρκοφάγα</a:t>
            </a:r>
            <a:r>
              <a:rPr lang="el-GR" sz="2200" b="0" i="0" dirty="0">
                <a:solidFill>
                  <a:srgbClr val="333333"/>
                </a:solidFill>
                <a:effectLst/>
                <a:latin typeface="Arial" panose="020B0604020202020204" pitchFamily="34" charset="0"/>
              </a:rPr>
              <a:t> και </a:t>
            </a:r>
            <a:r>
              <a:rPr lang="el-GR" sz="2200" i="0" u="sng" dirty="0">
                <a:solidFill>
                  <a:srgbClr val="333333"/>
                </a:solidFill>
                <a:effectLst/>
                <a:latin typeface="Arial" panose="020B0604020202020204" pitchFamily="34" charset="0"/>
              </a:rPr>
              <a:t>φυτοφάγα</a:t>
            </a:r>
            <a:r>
              <a:rPr lang="el-GR" sz="2200" b="0" i="0" dirty="0">
                <a:solidFill>
                  <a:srgbClr val="333333"/>
                </a:solidFill>
                <a:effectLst/>
                <a:latin typeface="Arial" panose="020B0604020202020204" pitchFamily="34" charset="0"/>
              </a:rPr>
              <a:t>. Στα φυτοφάγα ο πεπτικός σωλήνας είναι μακρύτερος για να μπορούν να χωνεύουν την κυτταρίνη που είναι ιδιαίτερα δύσπεπτη.</a:t>
            </a:r>
          </a:p>
          <a:p>
            <a:pPr>
              <a:buNone/>
            </a:pPr>
            <a:r>
              <a:rPr lang="en-US" sz="2200" dirty="0">
                <a:solidFill>
                  <a:srgbClr val="333333"/>
                </a:solidFill>
                <a:latin typeface="Arial" panose="020B0604020202020204" pitchFamily="34" charset="0"/>
              </a:rPr>
              <a:t>K</a:t>
            </a:r>
            <a:r>
              <a:rPr lang="el-GR" sz="2200" b="0" i="0" dirty="0">
                <a:solidFill>
                  <a:srgbClr val="333333"/>
                </a:solidFill>
                <a:effectLst/>
                <a:latin typeface="Arial" panose="020B0604020202020204" pitchFamily="34" charset="0"/>
              </a:rPr>
              <a:t>άποια φυτοφάγα ζώα</a:t>
            </a:r>
            <a:r>
              <a:rPr lang="el-GR" sz="2200" dirty="0">
                <a:solidFill>
                  <a:srgbClr val="333333"/>
                </a:solidFill>
                <a:latin typeface="Arial" panose="020B0604020202020204" pitchFamily="34" charset="0"/>
              </a:rPr>
              <a:t> (βοοειδή και αιγοπρόβατα) ονομάζονται </a:t>
            </a:r>
            <a:r>
              <a:rPr lang="el-GR" sz="2200" b="1" i="0" dirty="0">
                <a:solidFill>
                  <a:srgbClr val="333333"/>
                </a:solidFill>
                <a:effectLst/>
                <a:latin typeface="Arial" panose="020B0604020202020204" pitchFamily="34" charset="0"/>
              </a:rPr>
              <a:t>μηρυκαστικά</a:t>
            </a:r>
            <a:r>
              <a:rPr lang="el-GR" sz="2200" b="0" i="0" dirty="0">
                <a:solidFill>
                  <a:srgbClr val="333333"/>
                </a:solidFill>
                <a:effectLst/>
                <a:latin typeface="Arial" panose="020B0604020202020204" pitchFamily="34" charset="0"/>
              </a:rPr>
              <a:t> επειδή αναμασούν την τροφή τους. Έτσι μπορούν να πέπτουν χονδροειδείς τροφές. </a:t>
            </a:r>
          </a:p>
        </p:txBody>
      </p:sp>
      <p:sp>
        <p:nvSpPr>
          <p:cNvPr id="4" name="TextBox 3">
            <a:extLst>
              <a:ext uri="{FF2B5EF4-FFF2-40B4-BE49-F238E27FC236}">
                <a16:creationId xmlns:a16="http://schemas.microsoft.com/office/drawing/2014/main" id="{54CC30C6-324C-DBF6-A1A4-2495C7CF28F8}"/>
              </a:ext>
            </a:extLst>
          </p:cNvPr>
          <p:cNvSpPr txBox="1"/>
          <p:nvPr/>
        </p:nvSpPr>
        <p:spPr>
          <a:xfrm>
            <a:off x="383608" y="253195"/>
            <a:ext cx="11290650" cy="707886"/>
          </a:xfrm>
          <a:prstGeom prst="rect">
            <a:avLst/>
          </a:prstGeom>
          <a:noFill/>
        </p:spPr>
        <p:txBody>
          <a:bodyPr wrap="square">
            <a:spAutoFit/>
          </a:bodyPr>
          <a:lstStyle/>
          <a:p>
            <a:pPr algn="just">
              <a:buNone/>
            </a:pPr>
            <a:r>
              <a:rPr lang="el-GR" sz="4000" i="0" dirty="0">
                <a:solidFill>
                  <a:srgbClr val="A63D5B"/>
                </a:solidFill>
                <a:effectLst/>
              </a:rPr>
              <a:t>Η πρόσληψη ουσιών και η πέψη στ</a:t>
            </a:r>
            <a:r>
              <a:rPr lang="el-GR" sz="4000" dirty="0">
                <a:solidFill>
                  <a:srgbClr val="A63D5B"/>
                </a:solidFill>
              </a:rPr>
              <a:t>α φυτοφάγα</a:t>
            </a:r>
            <a:endParaRPr lang="el-GR" sz="4000" i="0" dirty="0">
              <a:solidFill>
                <a:srgbClr val="A63D5B"/>
              </a:solidFill>
              <a:effectLst/>
            </a:endParaRPr>
          </a:p>
        </p:txBody>
      </p:sp>
      <p:pic>
        <p:nvPicPr>
          <p:cNvPr id="6" name="Picture 5">
            <a:extLst>
              <a:ext uri="{FF2B5EF4-FFF2-40B4-BE49-F238E27FC236}">
                <a16:creationId xmlns:a16="http://schemas.microsoft.com/office/drawing/2014/main" id="{F21B02C0-E613-D7D6-33B8-C3FD55464F85}"/>
              </a:ext>
            </a:extLst>
          </p:cNvPr>
          <p:cNvPicPr>
            <a:picLocks noChangeAspect="1"/>
          </p:cNvPicPr>
          <p:nvPr/>
        </p:nvPicPr>
        <p:blipFill>
          <a:blip r:embed="rId3"/>
          <a:srcRect l="3129"/>
          <a:stretch>
            <a:fillRect/>
          </a:stretch>
        </p:blipFill>
        <p:spPr>
          <a:xfrm>
            <a:off x="5486401" y="1259889"/>
            <a:ext cx="6497357" cy="5085567"/>
          </a:xfrm>
          <a:prstGeom prst="rect">
            <a:avLst/>
          </a:prstGeom>
        </p:spPr>
      </p:pic>
      <p:pic>
        <p:nvPicPr>
          <p:cNvPr id="1026" name="Picture 2" descr="Εικόνα 5-15 Το πεπτικό σύστημα των μηρυκαστικών έχει την ικανότητα να πέπτει μεγάλες ποσότητες χονδροειδών τροφών 1. οισοφάγος 2. μεγάλη κοιλιά 3. κεκρύφαλος  4. εχίνος ή βίβλος 5. ήνυστρο 6. λεπτό έντερο">
            <a:extLst>
              <a:ext uri="{FF2B5EF4-FFF2-40B4-BE49-F238E27FC236}">
                <a16:creationId xmlns:a16="http://schemas.microsoft.com/office/drawing/2014/main" id="{E8693F62-B6ED-2C70-F69D-21CA5A4DB4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8" t="10069" r="5760" b="9094"/>
          <a:stretch>
            <a:fillRect/>
          </a:stretch>
        </p:blipFill>
        <p:spPr bwMode="auto">
          <a:xfrm>
            <a:off x="383606" y="4438956"/>
            <a:ext cx="3144033" cy="21168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A633AB-A7C2-452C-7CFB-EB139D7A9906}"/>
              </a:ext>
            </a:extLst>
          </p:cNvPr>
          <p:cNvSpPr txBox="1"/>
          <p:nvPr/>
        </p:nvSpPr>
        <p:spPr>
          <a:xfrm>
            <a:off x="3439567" y="4564185"/>
            <a:ext cx="1749698" cy="2031325"/>
          </a:xfrm>
          <a:prstGeom prst="rect">
            <a:avLst/>
          </a:prstGeom>
          <a:noFill/>
        </p:spPr>
        <p:txBody>
          <a:bodyPr wrap="square">
            <a:spAutoFit/>
          </a:bodyPr>
          <a:lstStyle/>
          <a:p>
            <a:r>
              <a:rPr lang="el-GR" i="1" dirty="0">
                <a:solidFill>
                  <a:srgbClr val="000000"/>
                </a:solidFill>
                <a:effectLst/>
              </a:rPr>
              <a:t>1. οισοφάγος 2. μεγάλη κοιλιά 3. κεκρύφαλος 4. εχίνος ή βίβλος</a:t>
            </a:r>
            <a:br>
              <a:rPr lang="el-GR" i="1" dirty="0"/>
            </a:br>
            <a:r>
              <a:rPr lang="el-GR" i="1" dirty="0">
                <a:solidFill>
                  <a:srgbClr val="000000"/>
                </a:solidFill>
                <a:effectLst/>
              </a:rPr>
              <a:t>5. ήνυστρο 6. λεπτό έντερο</a:t>
            </a:r>
            <a:endParaRPr lang="en-US" i="1" dirty="0"/>
          </a:p>
        </p:txBody>
      </p:sp>
    </p:spTree>
    <p:extLst>
      <p:ext uri="{BB962C8B-B14F-4D97-AF65-F5344CB8AC3E}">
        <p14:creationId xmlns:p14="http://schemas.microsoft.com/office/powerpoint/2010/main" val="68518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1C2F3-63A9-4CF5-B3E0-28FB8FFCEDBC}"/>
              </a:ext>
            </a:extLst>
          </p:cNvPr>
          <p:cNvPicPr>
            <a:picLocks noChangeAspect="1"/>
          </p:cNvPicPr>
          <p:nvPr/>
        </p:nvPicPr>
        <p:blipFill>
          <a:blip r:embed="rId2"/>
          <a:srcRect l="2568"/>
          <a:stretch>
            <a:fillRect/>
          </a:stretch>
        </p:blipFill>
        <p:spPr>
          <a:xfrm>
            <a:off x="156575" y="229187"/>
            <a:ext cx="11878849" cy="4119890"/>
          </a:xfrm>
          <a:prstGeom prst="rect">
            <a:avLst/>
          </a:prstGeom>
        </p:spPr>
      </p:pic>
      <p:pic>
        <p:nvPicPr>
          <p:cNvPr id="5" name="Picture 4">
            <a:extLst>
              <a:ext uri="{FF2B5EF4-FFF2-40B4-BE49-F238E27FC236}">
                <a16:creationId xmlns:a16="http://schemas.microsoft.com/office/drawing/2014/main" id="{7ECACFCC-93FC-97BE-7C6D-044B12208958}"/>
              </a:ext>
            </a:extLst>
          </p:cNvPr>
          <p:cNvPicPr>
            <a:picLocks noChangeAspect="1"/>
          </p:cNvPicPr>
          <p:nvPr/>
        </p:nvPicPr>
        <p:blipFill>
          <a:blip r:embed="rId3"/>
          <a:srcRect l="1284" t="7167"/>
          <a:stretch>
            <a:fillRect/>
          </a:stretch>
        </p:blipFill>
        <p:spPr>
          <a:xfrm>
            <a:off x="156575" y="4521895"/>
            <a:ext cx="12035425" cy="1956605"/>
          </a:xfrm>
          <a:prstGeom prst="rect">
            <a:avLst/>
          </a:prstGeom>
        </p:spPr>
      </p:pic>
    </p:spTree>
    <p:extLst>
      <p:ext uri="{BB962C8B-B14F-4D97-AF65-F5344CB8AC3E}">
        <p14:creationId xmlns:p14="http://schemas.microsoft.com/office/powerpoint/2010/main" val="2163980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F8AE6F-0DC7-819A-EA91-9569A1014EF6}"/>
              </a:ext>
            </a:extLst>
          </p:cNvPr>
          <p:cNvSpPr txBox="1"/>
          <p:nvPr/>
        </p:nvSpPr>
        <p:spPr>
          <a:xfrm>
            <a:off x="373171" y="224414"/>
            <a:ext cx="11445658" cy="6463308"/>
          </a:xfrm>
          <a:prstGeom prst="rect">
            <a:avLst/>
          </a:prstGeom>
          <a:noFill/>
        </p:spPr>
        <p:txBody>
          <a:bodyPr wrap="square">
            <a:spAutoFit/>
          </a:bodyPr>
          <a:lstStyle/>
          <a:p>
            <a:pPr algn="l" fontAlgn="base">
              <a:buNone/>
            </a:pPr>
            <a:r>
              <a:rPr lang="el-GR" sz="2200" b="0" i="0" u="none" strike="noStrike" dirty="0">
                <a:effectLst/>
                <a:latin typeface="Droid Serif"/>
              </a:rPr>
              <a:t>Στις παρακάτω ερωτήσεις να βάλετε σε κύκλο το γράμμα που αντιστοιχεί στην σωστή απάντηση</a:t>
            </a:r>
          </a:p>
          <a:p>
            <a:pPr algn="l" fontAlgn="base">
              <a:buNone/>
            </a:pPr>
            <a:endParaRPr lang="el-GR" sz="2200" b="0" i="0" u="none" strike="noStrike" dirty="0">
              <a:effectLst/>
              <a:latin typeface="Droid Serif"/>
            </a:endParaRPr>
          </a:p>
          <a:p>
            <a:pPr algn="l" fontAlgn="base">
              <a:buNone/>
            </a:pPr>
            <a:r>
              <a:rPr lang="el-GR" sz="2200" b="0" i="0" u="none" strike="noStrike" dirty="0">
                <a:effectLst/>
                <a:latin typeface="Droid Serif"/>
              </a:rPr>
              <a:t>1. Η πέψη στους μονοκύτταρους οργανισμούς γίνεται</a:t>
            </a:r>
          </a:p>
          <a:p>
            <a:pPr algn="l" fontAlgn="base">
              <a:buNone/>
            </a:pPr>
            <a:r>
              <a:rPr lang="el-GR" sz="2200" b="0" i="0" u="none" strike="noStrike" dirty="0">
                <a:effectLst/>
                <a:latin typeface="Droid Serif"/>
              </a:rPr>
              <a:t>α. στην πεπτική κοιλότητα ή στον πεπτικό σωλήνα                         β. στην εξωτερική επιφάνεια τους</a:t>
            </a:r>
          </a:p>
          <a:p>
            <a:pPr algn="l" fontAlgn="base">
              <a:buNone/>
            </a:pPr>
            <a:r>
              <a:rPr lang="el-GR" sz="2200" b="0" i="0" u="none" strike="noStrike" dirty="0">
                <a:effectLst/>
                <a:latin typeface="Droid Serif"/>
              </a:rPr>
              <a:t>γ.  μέσα στο κύτταρο                                                                             δ. όλα τα προηγούμενα</a:t>
            </a:r>
          </a:p>
          <a:p>
            <a:pPr fontAlgn="base"/>
            <a:endParaRPr lang="el-GR" sz="2200" dirty="0"/>
          </a:p>
          <a:p>
            <a:pPr fontAlgn="base"/>
            <a:r>
              <a:rPr lang="el-GR" sz="2200" dirty="0"/>
              <a:t>2. τα ψευδοπόδια βοηθούν την αμοιβάδα</a:t>
            </a:r>
          </a:p>
          <a:p>
            <a:pPr fontAlgn="base"/>
            <a:r>
              <a:rPr lang="el-GR" sz="2200" dirty="0"/>
              <a:t>α. να συλλαμβάνει την τροφή της                                                           β. να πέπτει την τροφή της</a:t>
            </a:r>
          </a:p>
          <a:p>
            <a:pPr fontAlgn="base"/>
            <a:r>
              <a:rPr lang="el-GR" sz="2200" dirty="0"/>
              <a:t>γ. να κάνει απέκκριση                                                                                   δ. όλα τα προηγούμενα</a:t>
            </a:r>
          </a:p>
          <a:p>
            <a:pPr fontAlgn="base"/>
            <a:r>
              <a:rPr lang="el-GR" sz="2200" dirty="0"/>
              <a:t> </a:t>
            </a:r>
          </a:p>
          <a:p>
            <a:pPr fontAlgn="base"/>
            <a:r>
              <a:rPr lang="el-GR" sz="2200" dirty="0"/>
              <a:t>3. στα ασπόνδυλα η πέψη</a:t>
            </a:r>
          </a:p>
          <a:p>
            <a:pPr fontAlgn="base"/>
            <a:r>
              <a:rPr lang="el-GR" sz="2200" dirty="0"/>
              <a:t>α. μπορεί να γίνεται στην πεπτική κοιλότητα</a:t>
            </a:r>
          </a:p>
          <a:p>
            <a:pPr fontAlgn="base"/>
            <a:r>
              <a:rPr lang="el-GR" sz="2200" dirty="0"/>
              <a:t>β. μπορεί να γίνεται στον πεπτικό σωλήνα</a:t>
            </a:r>
          </a:p>
          <a:p>
            <a:pPr fontAlgn="base"/>
            <a:r>
              <a:rPr lang="el-GR" sz="2200" dirty="0"/>
              <a:t>γ. ολοκληρώνεται με ενδοκυτταρική πέψη</a:t>
            </a:r>
          </a:p>
          <a:p>
            <a:pPr fontAlgn="base"/>
            <a:r>
              <a:rPr lang="el-GR" sz="2200" dirty="0"/>
              <a:t>δ. όλα τα προηγούμενα</a:t>
            </a:r>
          </a:p>
          <a:p>
            <a:pPr fontAlgn="base"/>
            <a:endParaRPr lang="el-GR" sz="2200" b="0" i="0" u="none" strike="noStrike" dirty="0">
              <a:solidFill>
                <a:srgbClr val="656565"/>
              </a:solidFill>
              <a:effectLst/>
              <a:latin typeface="Droid Serif"/>
            </a:endParaRPr>
          </a:p>
          <a:p>
            <a:pPr fontAlgn="base"/>
            <a:r>
              <a:rPr lang="el-GR" sz="2200" dirty="0"/>
              <a:t>4. ποιο από τα επόμενα μπορεί να μη διαθέτει ένα σπονδυλωτό</a:t>
            </a:r>
          </a:p>
          <a:p>
            <a:pPr fontAlgn="base"/>
            <a:r>
              <a:rPr lang="el-GR" sz="2200" dirty="0"/>
              <a:t>α. φάρυγγα    β. οισοφάγο   γ. προσαρτημένους αδένες  δ. πρωκτό ή αμάρα</a:t>
            </a:r>
          </a:p>
          <a:p>
            <a:pPr fontAlgn="base"/>
            <a:endParaRPr lang="el-GR" b="0" i="0" u="none" strike="noStrike" dirty="0">
              <a:solidFill>
                <a:srgbClr val="656565"/>
              </a:solidFill>
              <a:effectLst/>
              <a:latin typeface="Droid Serif"/>
            </a:endParaRPr>
          </a:p>
        </p:txBody>
      </p:sp>
    </p:spTree>
    <p:extLst>
      <p:ext uri="{BB962C8B-B14F-4D97-AF65-F5344CB8AC3E}">
        <p14:creationId xmlns:p14="http://schemas.microsoft.com/office/powerpoint/2010/main" val="4167656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E4142-B30F-0999-953D-B6142062AAC8}"/>
              </a:ext>
            </a:extLst>
          </p:cNvPr>
          <p:cNvSpPr txBox="1"/>
          <p:nvPr/>
        </p:nvSpPr>
        <p:spPr>
          <a:xfrm>
            <a:off x="329329" y="197346"/>
            <a:ext cx="11533342" cy="6740307"/>
          </a:xfrm>
          <a:prstGeom prst="rect">
            <a:avLst/>
          </a:prstGeom>
          <a:noFill/>
        </p:spPr>
        <p:txBody>
          <a:bodyPr wrap="square">
            <a:spAutoFit/>
          </a:bodyPr>
          <a:lstStyle/>
          <a:p>
            <a:pPr algn="l" fontAlgn="base">
              <a:buNone/>
            </a:pPr>
            <a:r>
              <a:rPr lang="el-GR" sz="2200" b="0" i="0" u="none" strike="noStrike" dirty="0">
                <a:effectLst/>
                <a:latin typeface="Droid Serif"/>
              </a:rPr>
              <a:t>5. η κατάληξη του εντέρου είναι ίδια</a:t>
            </a:r>
          </a:p>
          <a:p>
            <a:pPr algn="l" fontAlgn="base">
              <a:buNone/>
            </a:pPr>
            <a:r>
              <a:rPr lang="el-GR" sz="2200" b="0" i="0" u="none" strike="noStrike" dirty="0">
                <a:effectLst/>
                <a:latin typeface="Droid Serif"/>
              </a:rPr>
              <a:t>α. στα θηλαστικά και τα ψάρια             β. στα ψάρια και τα αμφίβια        γ. στα ερπετά και τα ψάρια</a:t>
            </a:r>
          </a:p>
          <a:p>
            <a:pPr algn="l" fontAlgn="base">
              <a:buNone/>
            </a:pPr>
            <a:r>
              <a:rPr lang="el-GR" sz="2200" b="0" i="0" u="none" strike="noStrike" dirty="0">
                <a:effectLst/>
                <a:latin typeface="Droid Serif"/>
              </a:rPr>
              <a:t>δ. όλα τα προηγούμενα</a:t>
            </a:r>
          </a:p>
          <a:p>
            <a:pPr algn="l" fontAlgn="base">
              <a:buNone/>
            </a:pPr>
            <a:r>
              <a:rPr lang="el-GR" sz="2200" b="0" i="0" u="none" strike="noStrike" dirty="0">
                <a:effectLst/>
                <a:latin typeface="Droid Serif"/>
              </a:rPr>
              <a:t> </a:t>
            </a:r>
          </a:p>
          <a:p>
            <a:pPr algn="l" fontAlgn="base">
              <a:buNone/>
            </a:pPr>
            <a:r>
              <a:rPr lang="el-GR" sz="2200" b="0" i="0" u="none" strike="noStrike" dirty="0">
                <a:effectLst/>
                <a:latin typeface="Droid Serif"/>
              </a:rPr>
              <a:t>6. ποιο από τα επόμενα συστήματα δεν καταλήγει στην αμάρα</a:t>
            </a:r>
          </a:p>
          <a:p>
            <a:pPr algn="l" fontAlgn="base">
              <a:buNone/>
            </a:pPr>
            <a:r>
              <a:rPr lang="el-GR" sz="2200" b="0" i="0" u="none" strike="noStrike" dirty="0">
                <a:effectLst/>
                <a:latin typeface="Droid Serif"/>
              </a:rPr>
              <a:t>α. το αναπαραγωγικό    β. το κυκλοφορικό   γ. το ουροποιητικό δ. το πεπτικό</a:t>
            </a:r>
          </a:p>
          <a:p>
            <a:pPr algn="l" fontAlgn="base">
              <a:buNone/>
            </a:pPr>
            <a:r>
              <a:rPr lang="el-GR" sz="2200" b="0" i="0" u="none" strike="noStrike" dirty="0">
                <a:effectLst/>
                <a:latin typeface="Droid Serif"/>
              </a:rPr>
              <a:t> </a:t>
            </a:r>
          </a:p>
          <a:p>
            <a:pPr algn="l" fontAlgn="base">
              <a:buNone/>
            </a:pPr>
            <a:r>
              <a:rPr lang="el-GR" sz="2200" b="0" i="0" u="none" strike="noStrike" dirty="0">
                <a:effectLst/>
                <a:latin typeface="Droid Serif"/>
              </a:rPr>
              <a:t>7. ποιο από τα επόμενα δεν είναι προσαρμοσμένο στο πεπτικό</a:t>
            </a:r>
          </a:p>
          <a:p>
            <a:pPr algn="l" fontAlgn="base">
              <a:buNone/>
            </a:pPr>
            <a:r>
              <a:rPr lang="el-GR" sz="2200" b="0" i="0" u="none" strike="noStrike" dirty="0">
                <a:effectLst/>
                <a:latin typeface="Droid Serif"/>
              </a:rPr>
              <a:t>α. το ήπαρ   β. το πάγκρεας   γ. ο πρωκτός  δ. οι σιελογόνοι αδένες</a:t>
            </a:r>
          </a:p>
          <a:p>
            <a:pPr algn="l" fontAlgn="base">
              <a:buNone/>
            </a:pPr>
            <a:endParaRPr lang="el-GR" sz="2200" b="0" i="0" u="none" strike="noStrike" dirty="0">
              <a:effectLst/>
              <a:latin typeface="Droid Serif"/>
            </a:endParaRPr>
          </a:p>
          <a:p>
            <a:pPr fontAlgn="base"/>
            <a:r>
              <a:rPr lang="el-GR" sz="2200" dirty="0">
                <a:latin typeface="Droid Serif"/>
              </a:rPr>
              <a:t>8. οι προσαρτημένοι αδένες</a:t>
            </a:r>
          </a:p>
          <a:p>
            <a:pPr fontAlgn="base"/>
            <a:r>
              <a:rPr lang="el-GR" sz="2200" dirty="0">
                <a:latin typeface="Droid Serif"/>
              </a:rPr>
              <a:t>α. εκκρίνουν ουσίες που βοηθούν την πέψη                 β. βοηθούν στην πρόσληψη της τροφής</a:t>
            </a:r>
          </a:p>
          <a:p>
            <a:pPr fontAlgn="base"/>
            <a:r>
              <a:rPr lang="el-GR" sz="2200" dirty="0">
                <a:latin typeface="Droid Serif"/>
              </a:rPr>
              <a:t>γ. είναι όργανα όπου γίνεται πέψη                                 δ. όλα τα προηγούμενα</a:t>
            </a:r>
          </a:p>
          <a:p>
            <a:pPr algn="l" fontAlgn="base">
              <a:buNone/>
            </a:pPr>
            <a:endParaRPr lang="el-GR" b="0" i="0" u="none" strike="noStrike" dirty="0">
              <a:solidFill>
                <a:srgbClr val="656565"/>
              </a:solidFill>
              <a:effectLst/>
              <a:latin typeface="Droid Serif"/>
            </a:endParaRPr>
          </a:p>
          <a:p>
            <a:pPr fontAlgn="base"/>
            <a:r>
              <a:rPr lang="el-GR" sz="2200" dirty="0">
                <a:latin typeface="Droid Serif"/>
              </a:rPr>
              <a:t>9. στα θηλαστικά το έντερο των</a:t>
            </a:r>
          </a:p>
          <a:p>
            <a:pPr fontAlgn="base"/>
            <a:r>
              <a:rPr lang="el-GR" sz="2200" dirty="0">
                <a:latin typeface="Droid Serif"/>
              </a:rPr>
              <a:t>α. φυτοφάγων είναι πιο μακρύ διότι τρώνε πιο πολύ</a:t>
            </a:r>
          </a:p>
          <a:p>
            <a:pPr fontAlgn="base"/>
            <a:r>
              <a:rPr lang="el-GR" sz="2200" dirty="0">
                <a:latin typeface="Droid Serif"/>
              </a:rPr>
              <a:t>β. σαρκοφάγων είναι πιο μακρύ διότι τρώνε πιο πολύ</a:t>
            </a:r>
          </a:p>
          <a:p>
            <a:pPr fontAlgn="base"/>
            <a:r>
              <a:rPr lang="el-GR" sz="2200" dirty="0">
                <a:latin typeface="Droid Serif"/>
              </a:rPr>
              <a:t>γ. φυτοφάγων είναι πιο μακρύ διότι η τροφή τους είναι πιο δύσπεπτη</a:t>
            </a:r>
          </a:p>
          <a:p>
            <a:pPr fontAlgn="base"/>
            <a:r>
              <a:rPr lang="el-GR" sz="2200" dirty="0">
                <a:latin typeface="Droid Serif"/>
              </a:rPr>
              <a:t>δ. σαρκοφάγων είναι πιο μακρύ διότι η τροφή τους είναι πιο δύσπεπτη</a:t>
            </a:r>
          </a:p>
          <a:p>
            <a:pPr algn="l" fontAlgn="base">
              <a:buNone/>
            </a:pPr>
            <a:endParaRPr lang="el-GR" b="0" i="0" u="none" strike="noStrike" dirty="0">
              <a:solidFill>
                <a:srgbClr val="656565"/>
              </a:solidFill>
              <a:effectLst/>
              <a:latin typeface="Droid Serif"/>
            </a:endParaRPr>
          </a:p>
        </p:txBody>
      </p:sp>
    </p:spTree>
    <p:extLst>
      <p:ext uri="{BB962C8B-B14F-4D97-AF65-F5344CB8AC3E}">
        <p14:creationId xmlns:p14="http://schemas.microsoft.com/office/powerpoint/2010/main" val="2936804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3FE7F-D887-2FF2-E101-C4107AB372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7E4218-DBFE-66D5-1C73-1A3D245725B9}"/>
              </a:ext>
            </a:extLst>
          </p:cNvPr>
          <p:cNvSpPr txBox="1"/>
          <p:nvPr/>
        </p:nvSpPr>
        <p:spPr>
          <a:xfrm>
            <a:off x="383608" y="253195"/>
            <a:ext cx="11290650" cy="707886"/>
          </a:xfrm>
          <a:prstGeom prst="rect">
            <a:avLst/>
          </a:prstGeom>
          <a:noFill/>
        </p:spPr>
        <p:txBody>
          <a:bodyPr wrap="square">
            <a:spAutoFit/>
          </a:bodyPr>
          <a:lstStyle/>
          <a:p>
            <a:pPr algn="just">
              <a:buNone/>
            </a:pPr>
            <a:r>
              <a:rPr lang="el-GR" sz="4000" i="0" dirty="0">
                <a:solidFill>
                  <a:srgbClr val="A63D5B"/>
                </a:solidFill>
                <a:effectLst/>
              </a:rPr>
              <a:t>Η πρόσληψη ουσιών και η πέψη στον άνθρωπο</a:t>
            </a:r>
          </a:p>
        </p:txBody>
      </p:sp>
      <p:sp>
        <p:nvSpPr>
          <p:cNvPr id="5" name="TextBox 4">
            <a:extLst>
              <a:ext uri="{FF2B5EF4-FFF2-40B4-BE49-F238E27FC236}">
                <a16:creationId xmlns:a16="http://schemas.microsoft.com/office/drawing/2014/main" id="{4A90BEBE-D0B2-68FD-9332-136BE9738639}"/>
              </a:ext>
            </a:extLst>
          </p:cNvPr>
          <p:cNvSpPr txBox="1"/>
          <p:nvPr/>
        </p:nvSpPr>
        <p:spPr>
          <a:xfrm>
            <a:off x="383609" y="964525"/>
            <a:ext cx="11290649" cy="3534301"/>
          </a:xfrm>
          <a:prstGeom prst="rect">
            <a:avLst/>
          </a:prstGeom>
          <a:noFill/>
        </p:spPr>
        <p:txBody>
          <a:bodyPr wrap="square">
            <a:spAutoFit/>
          </a:bodyPr>
          <a:lstStyle/>
          <a:p>
            <a:pPr algn="just">
              <a:buNone/>
            </a:pPr>
            <a:r>
              <a:rPr lang="el-GR" sz="2300" b="0" i="0" dirty="0">
                <a:solidFill>
                  <a:srgbClr val="333333"/>
                </a:solidFill>
                <a:effectLst/>
                <a:latin typeface="Arial" panose="020B0604020202020204" pitchFamily="34" charset="0"/>
              </a:rPr>
              <a:t>Ο άνθρωπος για να μπορεί να εξασφαλίσει την ενέργεια που χρειάζεται, για να αναπτυχθεί, και να εκτελέσει τις λειτουργίες του χρειάζεται κάποιες ουσίες που τις προσλαμβάνει από την τροφή του. Αυτές είναι:</a:t>
            </a:r>
          </a:p>
          <a:p>
            <a:pPr algn="just">
              <a:spcBef>
                <a:spcPts val="225"/>
              </a:spcBef>
              <a:spcAft>
                <a:spcPts val="300"/>
              </a:spcAft>
              <a:buFont typeface="+mj-lt"/>
              <a:buAutoNum type="arabicPeriod"/>
            </a:pPr>
            <a:r>
              <a:rPr lang="el-GR" sz="2300" b="0" i="0" dirty="0">
                <a:solidFill>
                  <a:srgbClr val="333333"/>
                </a:solidFill>
                <a:effectLst/>
                <a:latin typeface="Arial" panose="020B0604020202020204" pitchFamily="34" charset="0"/>
              </a:rPr>
              <a:t>Οι </a:t>
            </a:r>
            <a:r>
              <a:rPr lang="el-GR" sz="2300" b="1" i="0" dirty="0">
                <a:solidFill>
                  <a:srgbClr val="333333"/>
                </a:solidFill>
                <a:effectLst/>
                <a:latin typeface="Arial" panose="020B0604020202020204" pitchFamily="34" charset="0"/>
              </a:rPr>
              <a:t>πρωτείνες</a:t>
            </a:r>
            <a:r>
              <a:rPr lang="el-GR" sz="2300" b="0" i="0" dirty="0">
                <a:solidFill>
                  <a:srgbClr val="333333"/>
                </a:solidFill>
                <a:effectLst/>
                <a:latin typeface="Arial" panose="020B0604020202020204" pitchFamily="34" charset="0"/>
              </a:rPr>
              <a:t>.</a:t>
            </a:r>
          </a:p>
          <a:p>
            <a:pPr algn="just">
              <a:spcBef>
                <a:spcPts val="225"/>
              </a:spcBef>
              <a:spcAft>
                <a:spcPts val="300"/>
              </a:spcAft>
              <a:buFont typeface="+mj-lt"/>
              <a:buAutoNum type="arabicPeriod"/>
            </a:pPr>
            <a:r>
              <a:rPr lang="el-GR" sz="2300" b="0" i="0" dirty="0">
                <a:solidFill>
                  <a:srgbClr val="333333"/>
                </a:solidFill>
                <a:effectLst/>
                <a:latin typeface="Arial" panose="020B0604020202020204" pitchFamily="34" charset="0"/>
              </a:rPr>
              <a:t>Οι </a:t>
            </a:r>
            <a:r>
              <a:rPr lang="el-GR" sz="2300" b="1" i="0" dirty="0">
                <a:solidFill>
                  <a:srgbClr val="333333"/>
                </a:solidFill>
                <a:effectLst/>
                <a:latin typeface="Arial" panose="020B0604020202020204" pitchFamily="34" charset="0"/>
              </a:rPr>
              <a:t>υδατάνθρακες</a:t>
            </a:r>
            <a:endParaRPr lang="el-GR" sz="2300" b="0" i="0" dirty="0">
              <a:solidFill>
                <a:srgbClr val="333333"/>
              </a:solidFill>
              <a:effectLst/>
              <a:latin typeface="Arial" panose="020B0604020202020204" pitchFamily="34" charset="0"/>
            </a:endParaRPr>
          </a:p>
          <a:p>
            <a:pPr algn="just">
              <a:spcBef>
                <a:spcPts val="225"/>
              </a:spcBef>
              <a:spcAft>
                <a:spcPts val="300"/>
              </a:spcAft>
              <a:buFont typeface="+mj-lt"/>
              <a:buAutoNum type="arabicPeriod"/>
            </a:pPr>
            <a:r>
              <a:rPr lang="el-GR" sz="2300" b="0" i="0" dirty="0">
                <a:solidFill>
                  <a:srgbClr val="333333"/>
                </a:solidFill>
                <a:effectLst/>
                <a:latin typeface="Arial" panose="020B0604020202020204" pitchFamily="34" charset="0"/>
              </a:rPr>
              <a:t>Τα </a:t>
            </a:r>
            <a:r>
              <a:rPr lang="el-GR" sz="2300" b="1" i="0" dirty="0">
                <a:solidFill>
                  <a:srgbClr val="333333"/>
                </a:solidFill>
                <a:effectLst/>
                <a:latin typeface="Arial" panose="020B0604020202020204" pitchFamily="34" charset="0"/>
              </a:rPr>
              <a:t>λίπη</a:t>
            </a:r>
            <a:endParaRPr lang="el-GR" sz="2300" b="0" i="0" dirty="0">
              <a:solidFill>
                <a:srgbClr val="333333"/>
              </a:solidFill>
              <a:effectLst/>
              <a:latin typeface="Arial" panose="020B0604020202020204" pitchFamily="34" charset="0"/>
            </a:endParaRPr>
          </a:p>
          <a:p>
            <a:pPr algn="just">
              <a:spcBef>
                <a:spcPts val="225"/>
              </a:spcBef>
              <a:spcAft>
                <a:spcPts val="300"/>
              </a:spcAft>
              <a:buFont typeface="+mj-lt"/>
              <a:buAutoNum type="arabicPeriod"/>
            </a:pPr>
            <a:r>
              <a:rPr lang="el-GR" sz="2300" b="0" i="0" dirty="0">
                <a:solidFill>
                  <a:srgbClr val="333333"/>
                </a:solidFill>
                <a:effectLst/>
                <a:latin typeface="Arial" panose="020B0604020202020204" pitchFamily="34" charset="0"/>
              </a:rPr>
              <a:t>Τα </a:t>
            </a:r>
            <a:r>
              <a:rPr lang="el-GR" sz="2300" b="1" i="0" dirty="0">
                <a:solidFill>
                  <a:srgbClr val="333333"/>
                </a:solidFill>
                <a:effectLst/>
                <a:latin typeface="Arial" panose="020B0604020202020204" pitchFamily="34" charset="0"/>
              </a:rPr>
              <a:t>άλατα</a:t>
            </a:r>
            <a:r>
              <a:rPr lang="el-GR" sz="2300" b="0" i="0" dirty="0">
                <a:solidFill>
                  <a:srgbClr val="333333"/>
                </a:solidFill>
                <a:effectLst/>
                <a:latin typeface="Arial" panose="020B0604020202020204" pitchFamily="34" charset="0"/>
              </a:rPr>
              <a:t> </a:t>
            </a:r>
            <a:r>
              <a:rPr lang="el-GR" sz="2300" b="1" i="0" dirty="0">
                <a:solidFill>
                  <a:srgbClr val="333333"/>
                </a:solidFill>
                <a:effectLst/>
                <a:latin typeface="Arial" panose="020B0604020202020204" pitchFamily="34" charset="0"/>
              </a:rPr>
              <a:t>μετάλλων</a:t>
            </a:r>
            <a:endParaRPr lang="el-GR" sz="2300" b="0" i="0" dirty="0">
              <a:solidFill>
                <a:srgbClr val="333333"/>
              </a:solidFill>
              <a:effectLst/>
              <a:latin typeface="Arial" panose="020B0604020202020204" pitchFamily="34" charset="0"/>
            </a:endParaRPr>
          </a:p>
          <a:p>
            <a:pPr algn="just">
              <a:buNone/>
            </a:pPr>
            <a:r>
              <a:rPr lang="el-GR" sz="2300" b="0" i="0" dirty="0">
                <a:solidFill>
                  <a:srgbClr val="333333"/>
                </a:solidFill>
                <a:effectLst/>
                <a:latin typeface="Arial" panose="020B0604020202020204" pitchFamily="34" charset="0"/>
              </a:rPr>
              <a:t>Για να προσλαμβάνει κάποιος τις απαραίτητες ποσότητες από όλες αυτές τις ουσίες, πρέπει να έχει μία ισορροπημένη διατροφή.</a:t>
            </a:r>
          </a:p>
        </p:txBody>
      </p:sp>
      <p:sp>
        <p:nvSpPr>
          <p:cNvPr id="10" name="TextBox 9">
            <a:extLst>
              <a:ext uri="{FF2B5EF4-FFF2-40B4-BE49-F238E27FC236}">
                <a16:creationId xmlns:a16="http://schemas.microsoft.com/office/drawing/2014/main" id="{880F53B7-CDBB-B302-78F7-4D91D4ADD24D}"/>
              </a:ext>
            </a:extLst>
          </p:cNvPr>
          <p:cNvSpPr txBox="1"/>
          <p:nvPr/>
        </p:nvSpPr>
        <p:spPr>
          <a:xfrm>
            <a:off x="417404" y="4624086"/>
            <a:ext cx="11357192" cy="1785104"/>
          </a:xfrm>
          <a:prstGeom prst="rect">
            <a:avLst/>
          </a:prstGeom>
          <a:noFill/>
        </p:spPr>
        <p:txBody>
          <a:bodyPr wrap="square">
            <a:spAutoFit/>
          </a:bodyPr>
          <a:lstStyle/>
          <a:p>
            <a:pPr algn="l" fontAlgn="base">
              <a:buNone/>
            </a:pPr>
            <a:r>
              <a:rPr lang="el-GR" sz="2200" b="0" i="0" u="none" strike="noStrike" dirty="0">
                <a:solidFill>
                  <a:srgbClr val="656565"/>
                </a:solidFill>
                <a:effectLst/>
                <a:latin typeface="Droid Serif"/>
              </a:rPr>
              <a:t>Τα θρεπτικά συστατικά διακρίνονται σε</a:t>
            </a:r>
          </a:p>
          <a:p>
            <a:pPr algn="l" fontAlgn="base">
              <a:buNone/>
            </a:pPr>
            <a:r>
              <a:rPr lang="el-GR" sz="2200" b="0" i="0" u="none" strike="noStrike" dirty="0">
                <a:solidFill>
                  <a:srgbClr val="656565"/>
                </a:solidFill>
                <a:effectLst/>
                <a:latin typeface="Droid Serif"/>
              </a:rPr>
              <a:t>Α) </a:t>
            </a:r>
            <a:r>
              <a:rPr lang="el-GR" sz="2200" b="1" i="0" u="none" strike="noStrike" dirty="0">
                <a:solidFill>
                  <a:srgbClr val="656565"/>
                </a:solidFill>
                <a:effectLst/>
                <a:latin typeface="Droid Serif"/>
              </a:rPr>
              <a:t>μακροθρεπτικά</a:t>
            </a:r>
            <a:r>
              <a:rPr lang="el-GR" sz="2200" b="0" i="0" u="none" strike="noStrike" dirty="0">
                <a:solidFill>
                  <a:srgbClr val="656565"/>
                </a:solidFill>
                <a:effectLst/>
                <a:latin typeface="Droid Serif"/>
              </a:rPr>
              <a:t> είναι τα θρεπτικά συστατικά που προσφέρουν ενέργεια στον οργανισμό (υδατάνθρακες, πρωτείνες, λίπη και έλαια)</a:t>
            </a:r>
          </a:p>
          <a:p>
            <a:pPr algn="l" fontAlgn="base">
              <a:buNone/>
            </a:pPr>
            <a:r>
              <a:rPr lang="el-GR" sz="2200" b="0" i="0" u="none" strike="noStrike" dirty="0">
                <a:solidFill>
                  <a:srgbClr val="656565"/>
                </a:solidFill>
                <a:effectLst/>
                <a:latin typeface="Droid Serif"/>
              </a:rPr>
              <a:t>Β) </a:t>
            </a:r>
            <a:r>
              <a:rPr lang="el-GR" sz="2200" b="1" i="0" u="none" strike="noStrike" dirty="0">
                <a:solidFill>
                  <a:srgbClr val="656565"/>
                </a:solidFill>
                <a:effectLst/>
                <a:latin typeface="Droid Serif"/>
              </a:rPr>
              <a:t>μικροθρεπτικά</a:t>
            </a:r>
            <a:r>
              <a:rPr lang="el-GR" sz="2200" b="0" i="0" u="none" strike="noStrike" dirty="0">
                <a:solidFill>
                  <a:srgbClr val="656565"/>
                </a:solidFill>
                <a:effectLst/>
                <a:latin typeface="Droid Serif"/>
              </a:rPr>
              <a:t> είναι τα θρεπτικά συστατικά που δεν προσφέρουν ενέργεια στον οργανισμό, βοηθούν όμως στην λειτουργία του (βιταμίνες, μέταλλα και ιχνοστοιχεία)</a:t>
            </a:r>
          </a:p>
        </p:txBody>
      </p:sp>
    </p:spTree>
    <p:extLst>
      <p:ext uri="{BB962C8B-B14F-4D97-AF65-F5344CB8AC3E}">
        <p14:creationId xmlns:p14="http://schemas.microsoft.com/office/powerpoint/2010/main" val="2262892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No photo description available.">
            <a:extLst>
              <a:ext uri="{FF2B5EF4-FFF2-40B4-BE49-F238E27FC236}">
                <a16:creationId xmlns:a16="http://schemas.microsoft.com/office/drawing/2014/main" id="{21CC9504-F01D-9ACE-AA3C-03704DF20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041" y="315645"/>
            <a:ext cx="9628338" cy="622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200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ue text&#10;&#10;AI-generated content may be incorrect.">
            <a:extLst>
              <a:ext uri="{FF2B5EF4-FFF2-40B4-BE49-F238E27FC236}">
                <a16:creationId xmlns:a16="http://schemas.microsoft.com/office/drawing/2014/main" id="{2A153E9D-AD0F-591A-99E3-D26781BCB37C}"/>
              </a:ext>
            </a:extLst>
          </p:cNvPr>
          <p:cNvPicPr>
            <a:picLocks noChangeAspect="1"/>
          </p:cNvPicPr>
          <p:nvPr/>
        </p:nvPicPr>
        <p:blipFill>
          <a:blip r:embed="rId2"/>
          <a:srcRect b="84657"/>
          <a:stretch>
            <a:fillRect/>
          </a:stretch>
        </p:blipFill>
        <p:spPr>
          <a:xfrm>
            <a:off x="0" y="917230"/>
            <a:ext cx="7063332" cy="535789"/>
          </a:xfrm>
          <a:prstGeom prst="rect">
            <a:avLst/>
          </a:prstGeom>
        </p:spPr>
      </p:pic>
      <p:sp>
        <p:nvSpPr>
          <p:cNvPr id="4" name="TextBox 3">
            <a:extLst>
              <a:ext uri="{FF2B5EF4-FFF2-40B4-BE49-F238E27FC236}">
                <a16:creationId xmlns:a16="http://schemas.microsoft.com/office/drawing/2014/main" id="{CDF4012C-7BE5-D433-C5E3-88386EFFA568}"/>
              </a:ext>
            </a:extLst>
          </p:cNvPr>
          <p:cNvSpPr txBox="1"/>
          <p:nvPr/>
        </p:nvSpPr>
        <p:spPr>
          <a:xfrm>
            <a:off x="316541" y="179425"/>
            <a:ext cx="11290650" cy="707886"/>
          </a:xfrm>
          <a:prstGeom prst="rect">
            <a:avLst/>
          </a:prstGeom>
          <a:noFill/>
        </p:spPr>
        <p:txBody>
          <a:bodyPr wrap="square">
            <a:spAutoFit/>
          </a:bodyPr>
          <a:lstStyle/>
          <a:p>
            <a:pPr algn="just">
              <a:buNone/>
            </a:pPr>
            <a:r>
              <a:rPr lang="el-GR" sz="4000" i="0" dirty="0">
                <a:effectLst/>
              </a:rPr>
              <a:t>Μικροθρεπτικές ουσίες</a:t>
            </a:r>
          </a:p>
        </p:txBody>
      </p:sp>
      <p:sp>
        <p:nvSpPr>
          <p:cNvPr id="11" name="TextBox 10">
            <a:extLst>
              <a:ext uri="{FF2B5EF4-FFF2-40B4-BE49-F238E27FC236}">
                <a16:creationId xmlns:a16="http://schemas.microsoft.com/office/drawing/2014/main" id="{9B15004B-6EB8-1D96-C3B1-C0ECEFB662F7}"/>
              </a:ext>
            </a:extLst>
          </p:cNvPr>
          <p:cNvSpPr txBox="1"/>
          <p:nvPr/>
        </p:nvSpPr>
        <p:spPr>
          <a:xfrm>
            <a:off x="316541" y="1482938"/>
            <a:ext cx="11647949" cy="2954655"/>
          </a:xfrm>
          <a:prstGeom prst="rect">
            <a:avLst/>
          </a:prstGeom>
          <a:noFill/>
        </p:spPr>
        <p:txBody>
          <a:bodyPr wrap="square" rtlCol="0">
            <a:spAutoFit/>
          </a:bodyPr>
          <a:lstStyle/>
          <a:p>
            <a:r>
              <a:rPr lang="el-GR" sz="2400" dirty="0"/>
              <a:t>Ουσίες που βρίσκονται σε μικρές ποσότητες αλλά είναι απαραίτητες για τον οργανισμό</a:t>
            </a:r>
          </a:p>
          <a:p>
            <a:r>
              <a:rPr lang="el-GR" b="1" dirty="0"/>
              <a:t>Σίδηρος: </a:t>
            </a:r>
            <a:r>
              <a:rPr lang="el-GR" dirty="0"/>
              <a:t>Κρέατα, πουλερικά, ψάρια, αυγά, συκώτι. </a:t>
            </a:r>
            <a:r>
              <a:rPr lang="el-GR" u="sng" dirty="0"/>
              <a:t>Βοηθά στη λειτουργία της μνήμης και της μάθησης. </a:t>
            </a:r>
          </a:p>
          <a:p>
            <a:r>
              <a:rPr lang="el-GR" b="1" dirty="0"/>
              <a:t>Ασβέστιο: </a:t>
            </a:r>
            <a:r>
              <a:rPr lang="el-GR" dirty="0"/>
              <a:t>πράσινα λαχανικά, ρεβύθια, θαλασσινά, τυρί, γάλα, γιαούρτι. </a:t>
            </a:r>
            <a:r>
              <a:rPr lang="el-GR" u="sng" dirty="0"/>
              <a:t>Απαραίτητο για τη σωστή λειτουργία των μυών (συμπεριλαμβανομένης της καρδιάς), τη μεταφορά νευρικών σημάτων, την πήξη του αίματος κ.α.</a:t>
            </a:r>
          </a:p>
          <a:p>
            <a:r>
              <a:rPr lang="el-GR" b="1" dirty="0"/>
              <a:t>Ψευδάργυρος: </a:t>
            </a:r>
            <a:r>
              <a:rPr lang="el-GR" dirty="0"/>
              <a:t>ψάρια, αυγά, στρείδια, λιόσποροι</a:t>
            </a:r>
            <a:r>
              <a:rPr lang="el-GR" u="sng" dirty="0"/>
              <a:t>. Υποστηρίζει το ανοσοποιητικό σύστημα, βοηθά στον μεταβολισμό, την επούλωση πληγών, την υγεία δέρματος, μαλλιών, νυχιών, στη γονιμότητα, στην παραγωγή ορμονών (τεστοστερόνη), και στη λειτουργία του εγκεφάλου,</a:t>
            </a:r>
          </a:p>
          <a:p>
            <a:r>
              <a:rPr lang="el-GR" b="1" dirty="0"/>
              <a:t>Σελήνιο: </a:t>
            </a:r>
            <a:r>
              <a:rPr lang="el-GR" dirty="0"/>
              <a:t>δημητριακά, λάχανο, κρεμμύδια, καρύδα. </a:t>
            </a:r>
            <a:r>
              <a:rPr lang="el-GR" u="sng" dirty="0"/>
              <a:t>Ρυθμίζει τη λειτουργία του θυρεοειδούς, συμβάλλει στην καρδιαγγειακή υγεία</a:t>
            </a:r>
          </a:p>
          <a:p>
            <a:r>
              <a:rPr lang="el-GR" b="1" dirty="0"/>
              <a:t>Χαλκός: </a:t>
            </a:r>
            <a:r>
              <a:rPr lang="el-GR" dirty="0"/>
              <a:t>ξηροί καρποί, μανιτάρια, κρέατα, καραβίδες. </a:t>
            </a:r>
            <a:r>
              <a:rPr lang="el-GR" u="sng" dirty="0"/>
              <a:t>Συμβάλλει στην ανάπτυξη του σκελετού</a:t>
            </a:r>
            <a:endParaRPr lang="en-US" u="sng" dirty="0"/>
          </a:p>
        </p:txBody>
      </p:sp>
      <p:pic>
        <p:nvPicPr>
          <p:cNvPr id="15" name="Picture 14" descr="A close-up of a text&#10;&#10;AI-generated content may be incorrect.">
            <a:extLst>
              <a:ext uri="{FF2B5EF4-FFF2-40B4-BE49-F238E27FC236}">
                <a16:creationId xmlns:a16="http://schemas.microsoft.com/office/drawing/2014/main" id="{438F93A6-F922-7263-F4C5-9ACE7457D9C8}"/>
              </a:ext>
            </a:extLst>
          </p:cNvPr>
          <p:cNvPicPr>
            <a:picLocks noChangeAspect="1"/>
          </p:cNvPicPr>
          <p:nvPr/>
        </p:nvPicPr>
        <p:blipFill>
          <a:blip r:embed="rId3"/>
          <a:stretch>
            <a:fillRect/>
          </a:stretch>
        </p:blipFill>
        <p:spPr>
          <a:xfrm>
            <a:off x="316541" y="4467512"/>
            <a:ext cx="9144000" cy="2038635"/>
          </a:xfrm>
          <a:prstGeom prst="rect">
            <a:avLst/>
          </a:prstGeom>
        </p:spPr>
      </p:pic>
    </p:spTree>
    <p:extLst>
      <p:ext uri="{BB962C8B-B14F-4D97-AF65-F5344CB8AC3E}">
        <p14:creationId xmlns:p14="http://schemas.microsoft.com/office/powerpoint/2010/main" val="1417020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96BAF9-CFC5-F8EF-FA1C-2A9048DFB135}"/>
              </a:ext>
            </a:extLst>
          </p:cNvPr>
          <p:cNvGraphicFramePr>
            <a:graphicFrameLocks noGrp="1"/>
          </p:cNvGraphicFramePr>
          <p:nvPr>
            <p:extLst>
              <p:ext uri="{D42A27DB-BD31-4B8C-83A1-F6EECF244321}">
                <p14:modId xmlns:p14="http://schemas.microsoft.com/office/powerpoint/2010/main" val="3972793819"/>
              </p:ext>
            </p:extLst>
          </p:nvPr>
        </p:nvGraphicFramePr>
        <p:xfrm>
          <a:off x="206679" y="143530"/>
          <a:ext cx="11778641" cy="6714470"/>
        </p:xfrm>
        <a:graphic>
          <a:graphicData uri="http://schemas.openxmlformats.org/drawingml/2006/table">
            <a:tbl>
              <a:tblPr/>
              <a:tblGrid>
                <a:gridCol w="1649010">
                  <a:extLst>
                    <a:ext uri="{9D8B030D-6E8A-4147-A177-3AD203B41FA5}">
                      <a16:colId xmlns:a16="http://schemas.microsoft.com/office/drawing/2014/main" val="1803487946"/>
                    </a:ext>
                  </a:extLst>
                </a:gridCol>
                <a:gridCol w="1884581">
                  <a:extLst>
                    <a:ext uri="{9D8B030D-6E8A-4147-A177-3AD203B41FA5}">
                      <a16:colId xmlns:a16="http://schemas.microsoft.com/office/drawing/2014/main" val="2914068650"/>
                    </a:ext>
                  </a:extLst>
                </a:gridCol>
                <a:gridCol w="4593670">
                  <a:extLst>
                    <a:ext uri="{9D8B030D-6E8A-4147-A177-3AD203B41FA5}">
                      <a16:colId xmlns:a16="http://schemas.microsoft.com/office/drawing/2014/main" val="444357044"/>
                    </a:ext>
                  </a:extLst>
                </a:gridCol>
                <a:gridCol w="3651380">
                  <a:extLst>
                    <a:ext uri="{9D8B030D-6E8A-4147-A177-3AD203B41FA5}">
                      <a16:colId xmlns:a16="http://schemas.microsoft.com/office/drawing/2014/main" val="2539603631"/>
                    </a:ext>
                  </a:extLst>
                </a:gridCol>
              </a:tblGrid>
              <a:tr h="233312">
                <a:tc gridSpan="4">
                  <a:txBody>
                    <a:bodyPr/>
                    <a:lstStyle/>
                    <a:p>
                      <a:pPr algn="ctr" fontAlgn="t">
                        <a:buNone/>
                      </a:pPr>
                      <a:r>
                        <a:rPr lang="el-GR" sz="1800">
                          <a:solidFill>
                            <a:srgbClr val="FFFFFF"/>
                          </a:solidFill>
                          <a:effectLst/>
                        </a:rPr>
                        <a:t>ΠΙΝΑΚΑΣ 2.1. Βιταμίνες και άλλες ουσίες που περιέχονται στην τροφή μας</a:t>
                      </a:r>
                    </a:p>
                  </a:txBody>
                  <a:tcPr marL="17317" marR="17317" marT="17317" marB="17317">
                    <a:lnL>
                      <a:noFill/>
                    </a:lnL>
                    <a:lnR>
                      <a:noFill/>
                    </a:lnR>
                    <a:lnT>
                      <a:noFill/>
                    </a:lnT>
                    <a:lnB>
                      <a:noFill/>
                    </a:lnB>
                    <a:solidFill>
                      <a:srgbClr val="A63D5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5432084"/>
                  </a:ext>
                </a:extLst>
              </a:tr>
              <a:tr h="423420">
                <a:tc>
                  <a:txBody>
                    <a:bodyPr/>
                    <a:lstStyle/>
                    <a:p>
                      <a:pPr>
                        <a:buNone/>
                      </a:pPr>
                      <a:r>
                        <a:rPr lang="en-US" sz="1800"/>
                        <a:t> </a:t>
                      </a:r>
                    </a:p>
                  </a:txBody>
                  <a:tcPr marL="17317" marR="17317" marT="17317" marB="17317">
                    <a:lnL>
                      <a:noFill/>
                    </a:lnL>
                    <a:lnR>
                      <a:noFill/>
                    </a:lnR>
                    <a:lnT>
                      <a:noFill/>
                    </a:lnT>
                    <a:lnB>
                      <a:noFill/>
                    </a:lnB>
                    <a:solidFill>
                      <a:srgbClr val="FFFFFF"/>
                    </a:solidFill>
                  </a:tcPr>
                </a:tc>
                <a:tc>
                  <a:txBody>
                    <a:bodyPr/>
                    <a:lstStyle/>
                    <a:p>
                      <a:pPr algn="ctr">
                        <a:buNone/>
                      </a:pPr>
                      <a:r>
                        <a:rPr lang="el-GR" sz="1800" b="1"/>
                        <a:t>ΤΡΟΦΕΣ</a:t>
                      </a:r>
                      <a:endParaRPr lang="el-GR" sz="1800"/>
                    </a:p>
                  </a:txBody>
                  <a:tcPr marL="17317" marR="17317" marT="17317" marB="17317">
                    <a:lnL>
                      <a:noFill/>
                    </a:lnL>
                    <a:lnR>
                      <a:noFill/>
                    </a:lnR>
                    <a:lnT>
                      <a:noFill/>
                    </a:lnT>
                    <a:lnB>
                      <a:noFill/>
                    </a:lnB>
                    <a:solidFill>
                      <a:srgbClr val="FFFFFF"/>
                    </a:solidFill>
                  </a:tcPr>
                </a:tc>
                <a:tc>
                  <a:txBody>
                    <a:bodyPr/>
                    <a:lstStyle/>
                    <a:p>
                      <a:pPr algn="ctr">
                        <a:buNone/>
                      </a:pPr>
                      <a:r>
                        <a:rPr lang="el-GR" sz="1800" b="1"/>
                        <a:t>ΠΟ</a:t>
                      </a:r>
                      <a:r>
                        <a:rPr lang="en-US" sz="1800" b="1"/>
                        <a:t>Y </a:t>
                      </a:r>
                      <a:r>
                        <a:rPr lang="el-GR" sz="1800" b="1"/>
                        <a:t>ΤΙΣ ΧΡΕΙΑΖΟΜΑΣΤΕ</a:t>
                      </a:r>
                      <a:endParaRPr lang="el-GR" sz="1800"/>
                    </a:p>
                  </a:txBody>
                  <a:tcPr marL="17317" marR="17317" marT="17317" marB="17317">
                    <a:lnL>
                      <a:noFill/>
                    </a:lnL>
                    <a:lnR>
                      <a:noFill/>
                    </a:lnR>
                    <a:lnT>
                      <a:noFill/>
                    </a:lnT>
                    <a:lnB>
                      <a:noFill/>
                    </a:lnB>
                    <a:solidFill>
                      <a:srgbClr val="FFFFFF"/>
                    </a:solidFill>
                  </a:tcPr>
                </a:tc>
                <a:tc>
                  <a:txBody>
                    <a:bodyPr/>
                    <a:lstStyle/>
                    <a:p>
                      <a:pPr algn="ctr">
                        <a:buNone/>
                      </a:pPr>
                      <a:r>
                        <a:rPr lang="el-GR" sz="1800" b="1"/>
                        <a:t>ΤΙ ΠΡΟΚΑΛΕΙ Η ΕΛΛΕΙΨΗ ΤΟYΣ</a:t>
                      </a:r>
                      <a:endParaRPr lang="el-GR" sz="1800"/>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592899227"/>
                  </a:ext>
                </a:extLst>
              </a:tr>
              <a:tr h="423420">
                <a:tc>
                  <a:txBody>
                    <a:bodyPr/>
                    <a:lstStyle/>
                    <a:p>
                      <a:pPr>
                        <a:buNone/>
                      </a:pPr>
                      <a:r>
                        <a:rPr lang="el-GR" sz="1800" i="0" u="none" strike="noStrike" dirty="0">
                          <a:solidFill>
                            <a:srgbClr val="4685C3"/>
                          </a:solidFill>
                          <a:effectLst/>
                          <a:hlinkClick r:id="rId2" tooltip="ΒΙΤΑΜΙΝΗ Α"/>
                        </a:rPr>
                        <a:t>Βιταμίνη Α</a:t>
                      </a:r>
                      <a:endParaRPr lang="el-GR" sz="1800" dirty="0"/>
                    </a:p>
                  </a:txBody>
                  <a:tcPr marL="17317" marR="17317" marT="17317" marB="17317">
                    <a:lnL>
                      <a:noFill/>
                    </a:lnL>
                    <a:lnR>
                      <a:noFill/>
                    </a:lnR>
                    <a:lnT>
                      <a:noFill/>
                    </a:lnT>
                    <a:lnB>
                      <a:noFill/>
                    </a:lnB>
                    <a:solidFill>
                      <a:srgbClr val="FFFFFF"/>
                    </a:solidFill>
                  </a:tcPr>
                </a:tc>
                <a:tc>
                  <a:txBody>
                    <a:bodyPr/>
                    <a:lstStyle/>
                    <a:p>
                      <a:pPr>
                        <a:buNone/>
                      </a:pPr>
                      <a:r>
                        <a:rPr lang="el-GR" sz="1800" dirty="0"/>
                        <a:t>Καρότα, γάλα αυγά, συκώτι</a:t>
                      </a:r>
                    </a:p>
                  </a:txBody>
                  <a:tcPr marL="17317" marR="17317" marT="17317" marB="17317">
                    <a:lnL>
                      <a:noFill/>
                    </a:lnL>
                    <a:lnR>
                      <a:noFill/>
                    </a:lnR>
                    <a:lnT>
                      <a:noFill/>
                    </a:lnT>
                    <a:lnB>
                      <a:noFill/>
                    </a:lnB>
                    <a:solidFill>
                      <a:srgbClr val="FFFFFF"/>
                    </a:solidFill>
                  </a:tcPr>
                </a:tc>
                <a:tc>
                  <a:txBody>
                    <a:bodyPr/>
                    <a:lstStyle/>
                    <a:p>
                      <a:pPr>
                        <a:buNone/>
                      </a:pPr>
                      <a:r>
                        <a:rPr lang="el-GR" sz="1800" dirty="0"/>
                        <a:t>Ενισχύει την όραση και συντελεί στην καλή λειτουργία του δέρματος.</a:t>
                      </a:r>
                    </a:p>
                  </a:txBody>
                  <a:tcPr marL="17317" marR="17317" marT="17317" marB="17317">
                    <a:lnL>
                      <a:noFill/>
                    </a:lnL>
                    <a:lnR>
                      <a:noFill/>
                    </a:lnR>
                    <a:lnT>
                      <a:noFill/>
                    </a:lnT>
                    <a:lnB>
                      <a:noFill/>
                    </a:lnB>
                    <a:solidFill>
                      <a:srgbClr val="FFFFFF"/>
                    </a:solidFill>
                  </a:tcPr>
                </a:tc>
                <a:tc>
                  <a:txBody>
                    <a:bodyPr/>
                    <a:lstStyle/>
                    <a:p>
                      <a:pPr>
                        <a:buNone/>
                      </a:pPr>
                      <a:r>
                        <a:rPr lang="el-GR" sz="1800" dirty="0"/>
                        <a:t>Ξηροδερμία, προβλήματα στην όραση στο σκοτάδι</a:t>
                      </a:r>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695754808"/>
                  </a:ext>
                </a:extLst>
              </a:tr>
              <a:tr h="993747">
                <a:tc>
                  <a:txBody>
                    <a:bodyPr/>
                    <a:lstStyle/>
                    <a:p>
                      <a:pPr algn="l">
                        <a:buNone/>
                      </a:pPr>
                      <a:r>
                        <a:rPr lang="el-GR" sz="1800" i="0" u="none" strike="noStrike" dirty="0">
                          <a:solidFill>
                            <a:srgbClr val="4685C3"/>
                          </a:solidFill>
                          <a:effectLst/>
                          <a:hlinkClick r:id="rId3" tooltip="ΒΙΤΑΜΙΝΗ Β1"/>
                        </a:rPr>
                        <a:t>Βιταμίνη Β1</a:t>
                      </a:r>
                      <a:r>
                        <a:rPr lang="el-GR" sz="1800" dirty="0"/>
                        <a:t> (θειαμίνη)</a:t>
                      </a:r>
                    </a:p>
                  </a:txBody>
                  <a:tcPr marL="17317" marR="17317" marT="17317" marB="17317">
                    <a:lnL>
                      <a:noFill/>
                    </a:lnL>
                    <a:lnR>
                      <a:noFill/>
                    </a:lnR>
                    <a:lnT>
                      <a:noFill/>
                    </a:lnT>
                    <a:lnB>
                      <a:noFill/>
                    </a:lnB>
                    <a:solidFill>
                      <a:srgbClr val="FFFFFF"/>
                    </a:solidFill>
                  </a:tcPr>
                </a:tc>
                <a:tc>
                  <a:txBody>
                    <a:bodyPr/>
                    <a:lstStyle/>
                    <a:p>
                      <a:pPr>
                        <a:buNone/>
                      </a:pPr>
                      <a:r>
                        <a:rPr lang="el-GR" sz="1800" dirty="0"/>
                        <a:t>Κρέας, αυγά, αναποφλοίωτα δημητριακά, όσπρια</a:t>
                      </a:r>
                    </a:p>
                  </a:txBody>
                  <a:tcPr marL="17317" marR="17317" marT="17317" marB="17317">
                    <a:lnL>
                      <a:noFill/>
                    </a:lnL>
                    <a:lnR>
                      <a:noFill/>
                    </a:lnR>
                    <a:lnT>
                      <a:noFill/>
                    </a:lnT>
                    <a:lnB>
                      <a:noFill/>
                    </a:lnB>
                    <a:solidFill>
                      <a:srgbClr val="FFFFFF"/>
                    </a:solidFill>
                  </a:tcPr>
                </a:tc>
                <a:tc>
                  <a:txBody>
                    <a:bodyPr/>
                    <a:lstStyle/>
                    <a:p>
                      <a:pPr>
                        <a:buNone/>
                      </a:pPr>
                      <a:r>
                        <a:rPr lang="el-GR" sz="1800"/>
                        <a:t>Συντελεί στην καλή λειτουργία του νευρικού συστήματος και βοηθάει στην ανάπτυξη του οργανισμού.</a:t>
                      </a:r>
                    </a:p>
                  </a:txBody>
                  <a:tcPr marL="17317" marR="17317" marT="17317" marB="17317">
                    <a:lnL>
                      <a:noFill/>
                    </a:lnL>
                    <a:lnR>
                      <a:noFill/>
                    </a:lnR>
                    <a:lnT>
                      <a:noFill/>
                    </a:lnT>
                    <a:lnB>
                      <a:noFill/>
                    </a:lnB>
                    <a:solidFill>
                      <a:srgbClr val="FFFFFF"/>
                    </a:solidFill>
                  </a:tcPr>
                </a:tc>
                <a:tc>
                  <a:txBody>
                    <a:bodyPr/>
                    <a:lstStyle/>
                    <a:p>
                      <a:pPr>
                        <a:buNone/>
                      </a:pPr>
                      <a:r>
                        <a:rPr lang="el-GR" sz="1800"/>
                        <a:t>Επιβράδυνση της ανάπτυξης, διαταραχές στη λειτουργία του νευρικού συστήματος (ασθένεια μπέρι μπέρι)</a:t>
                      </a:r>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244110359"/>
                  </a:ext>
                </a:extLst>
              </a:tr>
              <a:tr h="803637">
                <a:tc>
                  <a:txBody>
                    <a:bodyPr/>
                    <a:lstStyle/>
                    <a:p>
                      <a:pPr algn="l">
                        <a:buNone/>
                      </a:pPr>
                      <a:r>
                        <a:rPr lang="el-GR" sz="1800" i="0" u="none" strike="noStrike" dirty="0">
                          <a:solidFill>
                            <a:srgbClr val="4685C3"/>
                          </a:solidFill>
                          <a:effectLst/>
                          <a:hlinkClick r:id="rId4" tooltip="ΒΙΤΑΜΙΝΗ C"/>
                        </a:rPr>
                        <a:t>Βιταμίνη </a:t>
                      </a:r>
                      <a:r>
                        <a:rPr lang="en-US" sz="1800" i="0" u="none" strike="noStrike" dirty="0">
                          <a:solidFill>
                            <a:srgbClr val="4685C3"/>
                          </a:solidFill>
                          <a:effectLst/>
                          <a:hlinkClick r:id="rId4" tooltip="ΒΙΤΑΜΙΝΗ C"/>
                        </a:rPr>
                        <a:t>C </a:t>
                      </a:r>
                      <a:r>
                        <a:rPr lang="en-US" sz="1800" dirty="0"/>
                        <a:t>(</a:t>
                      </a:r>
                      <a:r>
                        <a:rPr lang="el-GR" sz="1800" dirty="0"/>
                        <a:t>ασκορβικό οξύ)</a:t>
                      </a:r>
                    </a:p>
                  </a:txBody>
                  <a:tcPr marL="17317" marR="17317" marT="17317" marB="17317">
                    <a:lnL>
                      <a:noFill/>
                    </a:lnL>
                    <a:lnR>
                      <a:noFill/>
                    </a:lnR>
                    <a:lnT>
                      <a:noFill/>
                    </a:lnT>
                    <a:lnB>
                      <a:noFill/>
                    </a:lnB>
                    <a:solidFill>
                      <a:srgbClr val="FFFFFF"/>
                    </a:solidFill>
                  </a:tcPr>
                </a:tc>
                <a:tc>
                  <a:txBody>
                    <a:bodyPr/>
                    <a:lstStyle/>
                    <a:p>
                      <a:pPr>
                        <a:buNone/>
                      </a:pPr>
                      <a:r>
                        <a:rPr lang="el-GR" sz="1800"/>
                        <a:t>Εσπεριδοειδή, πράσινα λαχανικά, ντομάτες .</a:t>
                      </a:r>
                    </a:p>
                  </a:txBody>
                  <a:tcPr marL="17317" marR="17317" marT="17317" marB="17317">
                    <a:lnL>
                      <a:noFill/>
                    </a:lnL>
                    <a:lnR>
                      <a:noFill/>
                    </a:lnR>
                    <a:lnT>
                      <a:noFill/>
                    </a:lnT>
                    <a:lnB>
                      <a:noFill/>
                    </a:lnB>
                    <a:solidFill>
                      <a:srgbClr val="FFFFFF"/>
                    </a:solidFill>
                  </a:tcPr>
                </a:tc>
                <a:tc>
                  <a:txBody>
                    <a:bodyPr/>
                    <a:lstStyle/>
                    <a:p>
                      <a:pPr>
                        <a:buNone/>
                      </a:pPr>
                      <a:r>
                        <a:rPr lang="el-GR" sz="1800" dirty="0"/>
                        <a:t>Ενισχύει την άμυνα του οργανισμού και βοηθάει στην απορρόφηση σιδήρου και ασβεστίου.</a:t>
                      </a:r>
                    </a:p>
                  </a:txBody>
                  <a:tcPr marL="17317" marR="17317" marT="17317" marB="17317">
                    <a:lnL>
                      <a:noFill/>
                    </a:lnL>
                    <a:lnR>
                      <a:noFill/>
                    </a:lnR>
                    <a:lnT>
                      <a:noFill/>
                    </a:lnT>
                    <a:lnB>
                      <a:noFill/>
                    </a:lnB>
                    <a:solidFill>
                      <a:srgbClr val="FFFFFF"/>
                    </a:solidFill>
                  </a:tcPr>
                </a:tc>
                <a:tc>
                  <a:txBody>
                    <a:bodyPr/>
                    <a:lstStyle/>
                    <a:p>
                      <a:pPr>
                        <a:buNone/>
                      </a:pPr>
                      <a:r>
                        <a:rPr lang="el-GR" sz="1800"/>
                        <a:t>Αδυναμία επούλωσης των τραυμάτων, αιμορραγία στα ούλα (σκορβούτο)</a:t>
                      </a:r>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2527307455"/>
                  </a:ext>
                </a:extLst>
              </a:tr>
              <a:tr h="803637">
                <a:tc>
                  <a:txBody>
                    <a:bodyPr/>
                    <a:lstStyle/>
                    <a:p>
                      <a:pPr>
                        <a:buNone/>
                      </a:pPr>
                      <a:r>
                        <a:rPr lang="el-GR" sz="1800" i="0" u="none" strike="noStrike" dirty="0">
                          <a:solidFill>
                            <a:srgbClr val="4685C3"/>
                          </a:solidFill>
                          <a:effectLst/>
                          <a:hlinkClick r:id="rId5" tooltip="ΒΙΤΑΜΙΝΗ D"/>
                        </a:rPr>
                        <a:t>Βιταμίνη </a:t>
                      </a:r>
                      <a:r>
                        <a:rPr lang="en-US" sz="1800" i="0" u="none" strike="noStrike" dirty="0">
                          <a:solidFill>
                            <a:srgbClr val="4685C3"/>
                          </a:solidFill>
                          <a:effectLst/>
                          <a:hlinkClick r:id="rId5" tooltip="ΒΙΤΑΜΙΝΗ D"/>
                        </a:rPr>
                        <a:t>D</a:t>
                      </a:r>
                      <a:endParaRPr lang="en-US" sz="1800" dirty="0"/>
                    </a:p>
                  </a:txBody>
                  <a:tcPr marL="17317" marR="17317" marT="17317" marB="17317">
                    <a:lnL>
                      <a:noFill/>
                    </a:lnL>
                    <a:lnR>
                      <a:noFill/>
                    </a:lnR>
                    <a:lnT>
                      <a:noFill/>
                    </a:lnT>
                    <a:lnB>
                      <a:noFill/>
                    </a:lnB>
                    <a:solidFill>
                      <a:srgbClr val="FFFFFF"/>
                    </a:solidFill>
                  </a:tcPr>
                </a:tc>
                <a:tc>
                  <a:txBody>
                    <a:bodyPr/>
                    <a:lstStyle/>
                    <a:p>
                      <a:pPr>
                        <a:buNone/>
                      </a:pPr>
                      <a:r>
                        <a:rPr lang="el-GR" sz="1800"/>
                        <a:t>Συκώτι ψαριού, ιχθυέλαια, γάλα, αυγά</a:t>
                      </a:r>
                    </a:p>
                  </a:txBody>
                  <a:tcPr marL="17317" marR="17317" marT="17317" marB="17317">
                    <a:lnL>
                      <a:noFill/>
                    </a:lnL>
                    <a:lnR>
                      <a:noFill/>
                    </a:lnR>
                    <a:lnT>
                      <a:noFill/>
                    </a:lnT>
                    <a:lnB>
                      <a:noFill/>
                    </a:lnB>
                    <a:solidFill>
                      <a:srgbClr val="FFFFFF"/>
                    </a:solidFill>
                  </a:tcPr>
                </a:tc>
                <a:tc>
                  <a:txBody>
                    <a:bodyPr/>
                    <a:lstStyle/>
                    <a:p>
                      <a:pPr>
                        <a:buNone/>
                      </a:pPr>
                      <a:r>
                        <a:rPr lang="el-GR" sz="1800" dirty="0"/>
                        <a:t>Βοηθάει στην απορρόφηση του ασβεστίου.</a:t>
                      </a:r>
                    </a:p>
                  </a:txBody>
                  <a:tcPr marL="17317" marR="17317" marT="17317" marB="17317">
                    <a:lnL>
                      <a:noFill/>
                    </a:lnL>
                    <a:lnR>
                      <a:noFill/>
                    </a:lnR>
                    <a:lnT>
                      <a:noFill/>
                    </a:lnT>
                    <a:lnB>
                      <a:noFill/>
                    </a:lnB>
                    <a:solidFill>
                      <a:srgbClr val="FFFFFF"/>
                    </a:solidFill>
                  </a:tcPr>
                </a:tc>
                <a:tc>
                  <a:txBody>
                    <a:bodyPr/>
                    <a:lstStyle/>
                    <a:p>
                      <a:pPr>
                        <a:buNone/>
                      </a:pPr>
                      <a:r>
                        <a:rPr lang="el-GR" sz="1800"/>
                        <a:t>Ραχίτιδα, παραμόρφωση της σπονδυλικής στήλης και των κάτω άκρων</a:t>
                      </a:r>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64573856"/>
                  </a:ext>
                </a:extLst>
              </a:tr>
              <a:tr h="993747">
                <a:tc>
                  <a:txBody>
                    <a:bodyPr/>
                    <a:lstStyle/>
                    <a:p>
                      <a:pPr>
                        <a:buNone/>
                      </a:pPr>
                      <a:r>
                        <a:rPr lang="el-GR" sz="1800" i="0" u="none" strike="noStrike" dirty="0">
                          <a:solidFill>
                            <a:srgbClr val="4685C3"/>
                          </a:solidFill>
                          <a:effectLst/>
                          <a:hlinkClick r:id="rId6" tooltip="ΑΣΒΕΣΤΙΟ"/>
                        </a:rPr>
                        <a:t>Ασβέστιο</a:t>
                      </a:r>
                      <a:r>
                        <a:rPr lang="el-GR" sz="1800" dirty="0"/>
                        <a:t> (</a:t>
                      </a:r>
                      <a:r>
                        <a:rPr lang="en-US" sz="1800" dirty="0"/>
                        <a:t>Ca)</a:t>
                      </a:r>
                    </a:p>
                  </a:txBody>
                  <a:tcPr marL="17317" marR="17317" marT="17317" marB="17317">
                    <a:lnL>
                      <a:noFill/>
                    </a:lnL>
                    <a:lnR>
                      <a:noFill/>
                    </a:lnR>
                    <a:lnT>
                      <a:noFill/>
                    </a:lnT>
                    <a:lnB>
                      <a:noFill/>
                    </a:lnB>
                    <a:solidFill>
                      <a:srgbClr val="FFFFFF"/>
                    </a:solidFill>
                  </a:tcPr>
                </a:tc>
                <a:tc>
                  <a:txBody>
                    <a:bodyPr/>
                    <a:lstStyle/>
                    <a:p>
                      <a:pPr>
                        <a:buNone/>
                      </a:pPr>
                      <a:r>
                        <a:rPr lang="el-GR" sz="1800"/>
                        <a:t>Γαλακτοκομικά, κρόκος αυγού, πράσινα λαχανικά</a:t>
                      </a:r>
                    </a:p>
                  </a:txBody>
                  <a:tcPr marL="17317" marR="17317" marT="17317" marB="17317">
                    <a:lnL>
                      <a:noFill/>
                    </a:lnL>
                    <a:lnR>
                      <a:noFill/>
                    </a:lnR>
                    <a:lnT>
                      <a:noFill/>
                    </a:lnT>
                    <a:lnB>
                      <a:noFill/>
                    </a:lnB>
                    <a:solidFill>
                      <a:srgbClr val="FFFFFF"/>
                    </a:solidFill>
                  </a:tcPr>
                </a:tc>
                <a:tc>
                  <a:txBody>
                    <a:bodyPr/>
                    <a:lstStyle/>
                    <a:p>
                      <a:pPr>
                        <a:buNone/>
                      </a:pPr>
                      <a:r>
                        <a:rPr lang="el-GR" sz="1800" dirty="0"/>
                        <a:t>Συστατικό των οστών και των δοντιών. Απαραίτητο για την πήξη του αίματος και την καλή λειτουργία του νευρικού και του μυϊκού συστήματος.</a:t>
                      </a:r>
                    </a:p>
                  </a:txBody>
                  <a:tcPr marL="17317" marR="17317" marT="17317" marB="17317">
                    <a:lnL>
                      <a:noFill/>
                    </a:lnL>
                    <a:lnR>
                      <a:noFill/>
                    </a:lnR>
                    <a:lnT>
                      <a:noFill/>
                    </a:lnT>
                    <a:lnB>
                      <a:noFill/>
                    </a:lnB>
                    <a:solidFill>
                      <a:srgbClr val="FFFFFF"/>
                    </a:solidFill>
                  </a:tcPr>
                </a:tc>
                <a:tc>
                  <a:txBody>
                    <a:bodyPr/>
                    <a:lstStyle/>
                    <a:p>
                      <a:pPr>
                        <a:buNone/>
                      </a:pPr>
                      <a:r>
                        <a:rPr lang="el-GR" sz="1800" dirty="0"/>
                        <a:t>Προβλήματα στα δόντια, στα οστά και στο νευρικό σύστημα.</a:t>
                      </a:r>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2944566903"/>
                  </a:ext>
                </a:extLst>
              </a:tr>
              <a:tr h="836532">
                <a:tc>
                  <a:txBody>
                    <a:bodyPr/>
                    <a:lstStyle/>
                    <a:p>
                      <a:pPr>
                        <a:buNone/>
                      </a:pPr>
                      <a:r>
                        <a:rPr lang="el-GR" sz="1800" dirty="0"/>
                        <a:t>Σίδηρος (</a:t>
                      </a:r>
                      <a:r>
                        <a:rPr lang="en-US" sz="1800" dirty="0"/>
                        <a:t>Fe)</a:t>
                      </a:r>
                    </a:p>
                  </a:txBody>
                  <a:tcPr marL="17317" marR="17317" marT="17317" marB="17317">
                    <a:lnL>
                      <a:noFill/>
                    </a:lnL>
                    <a:lnR>
                      <a:noFill/>
                    </a:lnR>
                    <a:lnT>
                      <a:noFill/>
                    </a:lnT>
                    <a:lnB>
                      <a:noFill/>
                    </a:lnB>
                    <a:solidFill>
                      <a:srgbClr val="FFFFFF"/>
                    </a:solidFill>
                  </a:tcPr>
                </a:tc>
                <a:tc>
                  <a:txBody>
                    <a:bodyPr/>
                    <a:lstStyle/>
                    <a:p>
                      <a:pPr>
                        <a:buNone/>
                      </a:pPr>
                      <a:r>
                        <a:rPr lang="el-GR" sz="1800"/>
                        <a:t>Συκώτι, κρέας, δημητριακά</a:t>
                      </a:r>
                    </a:p>
                  </a:txBody>
                  <a:tcPr marL="17317" marR="17317" marT="17317" marB="17317">
                    <a:lnL>
                      <a:noFill/>
                    </a:lnL>
                    <a:lnR>
                      <a:noFill/>
                    </a:lnR>
                    <a:lnT>
                      <a:noFill/>
                    </a:lnT>
                    <a:lnB>
                      <a:noFill/>
                    </a:lnB>
                    <a:solidFill>
                      <a:srgbClr val="FFFFFF"/>
                    </a:solidFill>
                  </a:tcPr>
                </a:tc>
                <a:tc>
                  <a:txBody>
                    <a:bodyPr/>
                    <a:lstStyle/>
                    <a:p>
                      <a:pPr>
                        <a:buNone/>
                      </a:pPr>
                      <a:r>
                        <a:rPr lang="el-GR" sz="1800" dirty="0"/>
                        <a:t>Συστατικό της αιμοσφαιρίνης, απαραίτητο για τη μεταφορά οξυγόνου</a:t>
                      </a:r>
                    </a:p>
                  </a:txBody>
                  <a:tcPr marL="17317" marR="17317" marT="17317" marB="17317">
                    <a:lnL>
                      <a:noFill/>
                    </a:lnL>
                    <a:lnR>
                      <a:noFill/>
                    </a:lnR>
                    <a:lnT>
                      <a:noFill/>
                    </a:lnT>
                    <a:lnB>
                      <a:noFill/>
                    </a:lnB>
                    <a:solidFill>
                      <a:srgbClr val="FFFFFF"/>
                    </a:solidFill>
                  </a:tcPr>
                </a:tc>
                <a:tc>
                  <a:txBody>
                    <a:bodyPr/>
                    <a:lstStyle/>
                    <a:p>
                      <a:pPr>
                        <a:buNone/>
                      </a:pPr>
                      <a:r>
                        <a:rPr lang="el-GR" sz="1800"/>
                        <a:t>Αναιμίες</a:t>
                      </a:r>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1768905495"/>
                  </a:ext>
                </a:extLst>
              </a:tr>
              <a:tr h="423420">
                <a:tc>
                  <a:txBody>
                    <a:bodyPr/>
                    <a:lstStyle/>
                    <a:p>
                      <a:pPr>
                        <a:buNone/>
                      </a:pPr>
                      <a:r>
                        <a:rPr lang="el-GR" sz="1800" i="0" u="none" strike="noStrike" dirty="0">
                          <a:solidFill>
                            <a:srgbClr val="4685C3"/>
                          </a:solidFill>
                          <a:effectLst/>
                          <a:hlinkClick r:id="rId7" tooltip="ΦΘΟΡΙΟ"/>
                        </a:rPr>
                        <a:t>Φθόριο</a:t>
                      </a:r>
                      <a:r>
                        <a:rPr lang="el-GR" sz="1800" dirty="0"/>
                        <a:t> (</a:t>
                      </a:r>
                      <a:r>
                        <a:rPr lang="en-US" sz="1800" dirty="0"/>
                        <a:t>F)</a:t>
                      </a:r>
                    </a:p>
                  </a:txBody>
                  <a:tcPr marL="17317" marR="17317" marT="17317" marB="17317">
                    <a:lnL>
                      <a:noFill/>
                    </a:lnL>
                    <a:lnR>
                      <a:noFill/>
                    </a:lnR>
                    <a:lnT>
                      <a:noFill/>
                    </a:lnT>
                    <a:lnB>
                      <a:noFill/>
                    </a:lnB>
                    <a:solidFill>
                      <a:srgbClr val="FFFFFF"/>
                    </a:solidFill>
                  </a:tcPr>
                </a:tc>
                <a:tc>
                  <a:txBody>
                    <a:bodyPr/>
                    <a:lstStyle/>
                    <a:p>
                      <a:pPr>
                        <a:buNone/>
                      </a:pPr>
                      <a:r>
                        <a:rPr lang="el-GR" sz="1800"/>
                        <a:t>Πόσιμο νερό, ψάρια, τσάι</a:t>
                      </a:r>
                    </a:p>
                  </a:txBody>
                  <a:tcPr marL="17317" marR="17317" marT="17317" marB="17317">
                    <a:lnL>
                      <a:noFill/>
                    </a:lnL>
                    <a:lnR>
                      <a:noFill/>
                    </a:lnR>
                    <a:lnT>
                      <a:noFill/>
                    </a:lnT>
                    <a:lnB>
                      <a:noFill/>
                    </a:lnB>
                    <a:solidFill>
                      <a:srgbClr val="FFFFFF"/>
                    </a:solidFill>
                  </a:tcPr>
                </a:tc>
                <a:tc>
                  <a:txBody>
                    <a:bodyPr/>
                    <a:lstStyle/>
                    <a:p>
                      <a:pPr>
                        <a:buNone/>
                      </a:pPr>
                      <a:r>
                        <a:rPr lang="el-GR" sz="1800"/>
                        <a:t>Αύξηση της σκληρότητας των οστών και των δοντιών.</a:t>
                      </a:r>
                    </a:p>
                  </a:txBody>
                  <a:tcPr marL="17317" marR="17317" marT="17317" marB="17317">
                    <a:lnL>
                      <a:noFill/>
                    </a:lnL>
                    <a:lnR>
                      <a:noFill/>
                    </a:lnR>
                    <a:lnT>
                      <a:noFill/>
                    </a:lnT>
                    <a:lnB>
                      <a:noFill/>
                    </a:lnB>
                    <a:solidFill>
                      <a:srgbClr val="FFFFFF"/>
                    </a:solidFill>
                  </a:tcPr>
                </a:tc>
                <a:tc>
                  <a:txBody>
                    <a:bodyPr/>
                    <a:lstStyle/>
                    <a:p>
                      <a:pPr>
                        <a:buNone/>
                      </a:pPr>
                      <a:r>
                        <a:rPr lang="el-GR" sz="1800" dirty="0"/>
                        <a:t>Τερηδόνα</a:t>
                      </a:r>
                    </a:p>
                  </a:txBody>
                  <a:tcPr marL="17317" marR="17317" marT="17317" marB="17317">
                    <a:lnL>
                      <a:noFill/>
                    </a:lnL>
                    <a:lnR>
                      <a:noFill/>
                    </a:lnR>
                    <a:lnT>
                      <a:noFill/>
                    </a:lnT>
                    <a:lnB>
                      <a:noFill/>
                    </a:lnB>
                    <a:solidFill>
                      <a:srgbClr val="FFFFFF"/>
                    </a:solidFill>
                  </a:tcPr>
                </a:tc>
                <a:extLst>
                  <a:ext uri="{0D108BD9-81ED-4DB2-BD59-A6C34878D82A}">
                    <a16:rowId xmlns:a16="http://schemas.microsoft.com/office/drawing/2014/main" val="695675552"/>
                  </a:ext>
                </a:extLst>
              </a:tr>
            </a:tbl>
          </a:graphicData>
        </a:graphic>
      </p:graphicFrame>
    </p:spTree>
    <p:extLst>
      <p:ext uri="{BB962C8B-B14F-4D97-AF65-F5344CB8AC3E}">
        <p14:creationId xmlns:p14="http://schemas.microsoft.com/office/powerpoint/2010/main" val="1253562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C26492-FF5F-A214-7DCF-3AABAD5D7FF4}"/>
              </a:ext>
            </a:extLst>
          </p:cNvPr>
          <p:cNvSpPr txBox="1"/>
          <p:nvPr/>
        </p:nvSpPr>
        <p:spPr>
          <a:xfrm>
            <a:off x="350728" y="138448"/>
            <a:ext cx="5745272" cy="3416320"/>
          </a:xfrm>
          <a:prstGeom prst="rect">
            <a:avLst/>
          </a:prstGeom>
          <a:noFill/>
        </p:spPr>
        <p:txBody>
          <a:bodyPr wrap="square">
            <a:spAutoFit/>
          </a:bodyPr>
          <a:lstStyle/>
          <a:p>
            <a:pPr algn="l">
              <a:spcBef>
                <a:spcPts val="375"/>
              </a:spcBef>
              <a:spcAft>
                <a:spcPts val="1125"/>
              </a:spcAft>
              <a:buNone/>
            </a:pPr>
            <a:r>
              <a:rPr lang="el-GR" sz="2400" b="1" i="0" dirty="0">
                <a:solidFill>
                  <a:srgbClr val="AB2200"/>
                </a:solidFill>
                <a:effectLst/>
                <a:latin typeface="Segoe UI" panose="020B0502040204020203" pitchFamily="34" charset="0"/>
              </a:rPr>
              <a:t>Τι πρέπει να περιλαμβάνει </a:t>
            </a:r>
            <a:r>
              <a:rPr lang="el-GR" sz="2400" b="1" dirty="0">
                <a:solidFill>
                  <a:srgbClr val="AB2200"/>
                </a:solidFill>
                <a:latin typeface="Segoe UI" panose="020B0502040204020203" pitchFamily="34" charset="0"/>
              </a:rPr>
              <a:t>ένα ισορροπημένο</a:t>
            </a:r>
            <a:r>
              <a:rPr lang="el-GR" sz="2400" b="1" i="0" dirty="0">
                <a:solidFill>
                  <a:srgbClr val="AB2200"/>
                </a:solidFill>
                <a:effectLst/>
                <a:latin typeface="Segoe UI" panose="020B0502040204020203" pitchFamily="34" charset="0"/>
              </a:rPr>
              <a:t> πρόγραμμα διατροφής;</a:t>
            </a:r>
            <a:br>
              <a:rPr lang="el-GR" sz="2400" b="1" i="0" dirty="0">
                <a:solidFill>
                  <a:srgbClr val="333333"/>
                </a:solidFill>
                <a:effectLst/>
                <a:latin typeface="Segoe UI" panose="020B0502040204020203" pitchFamily="34" charset="0"/>
              </a:rPr>
            </a:br>
            <a:r>
              <a:rPr lang="el-GR" sz="2400" b="0" i="0" dirty="0">
                <a:solidFill>
                  <a:srgbClr val="333333"/>
                </a:solidFill>
                <a:effectLst/>
                <a:latin typeface="Segoe UI" panose="020B0502040204020203" pitchFamily="34" charset="0"/>
              </a:rPr>
              <a:t>Το καθημερινό μας διαιτολόγιο είναι σημαντικό να περιλαμβάνει γεύματα σε τακτά χρονικά διαστήματα μέσα στην ημέρα (π.χ. 5 - 6 γεύματα όπως πρωινό, δεκατιανό, μεσημεριανό γεύμα, απογευματινό σνακ, βραδινό γεύμα). </a:t>
            </a:r>
          </a:p>
        </p:txBody>
      </p:sp>
      <p:pic>
        <p:nvPicPr>
          <p:cNvPr id="2052" name="Picture 4" descr="dekalogos diatrofis">
            <a:extLst>
              <a:ext uri="{FF2B5EF4-FFF2-40B4-BE49-F238E27FC236}">
                <a16:creationId xmlns:a16="http://schemas.microsoft.com/office/drawing/2014/main" id="{A619F620-8CAF-1FF7-F464-0B3DD1F6E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953" y="0"/>
            <a:ext cx="5991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utri-book.gr_isorropimeni-diatrofi-kai-eparkis-somatiki-drastiriotita_poster">
            <a:extLst>
              <a:ext uri="{FF2B5EF4-FFF2-40B4-BE49-F238E27FC236}">
                <a16:creationId xmlns:a16="http://schemas.microsoft.com/office/drawing/2014/main" id="{3862E9FF-DBC1-40B2-4AB1-7E6600E54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14" b="47703"/>
          <a:stretch>
            <a:fillRect/>
          </a:stretch>
        </p:blipFill>
        <p:spPr bwMode="auto">
          <a:xfrm>
            <a:off x="502731" y="3554768"/>
            <a:ext cx="4971143" cy="306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190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7A94F-BCF1-1538-A084-A5CFED749C57}"/>
              </a:ext>
            </a:extLst>
          </p:cNvPr>
          <p:cNvPicPr>
            <a:picLocks noChangeAspect="1"/>
          </p:cNvPicPr>
          <p:nvPr/>
        </p:nvPicPr>
        <p:blipFill>
          <a:blip r:embed="rId3"/>
          <a:stretch>
            <a:fillRect/>
          </a:stretch>
        </p:blipFill>
        <p:spPr>
          <a:xfrm>
            <a:off x="316288" y="2958186"/>
            <a:ext cx="9487855" cy="3408544"/>
          </a:xfrm>
          <a:prstGeom prst="rect">
            <a:avLst/>
          </a:prstGeom>
        </p:spPr>
      </p:pic>
      <p:pic>
        <p:nvPicPr>
          <p:cNvPr id="1026" name="Picture 2">
            <a:extLst>
              <a:ext uri="{FF2B5EF4-FFF2-40B4-BE49-F238E27FC236}">
                <a16:creationId xmlns:a16="http://schemas.microsoft.com/office/drawing/2014/main" id="{8D099A5A-859B-5559-E4AD-A8EB78A0B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86" y="491271"/>
            <a:ext cx="3328650" cy="1876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2FF863-47A5-1E24-F9F8-C1965B17D6A8}"/>
              </a:ext>
            </a:extLst>
          </p:cNvPr>
          <p:cNvSpPr txBox="1"/>
          <p:nvPr/>
        </p:nvSpPr>
        <p:spPr>
          <a:xfrm>
            <a:off x="604386" y="491271"/>
            <a:ext cx="1927312" cy="1477328"/>
          </a:xfrm>
          <a:prstGeom prst="rect">
            <a:avLst/>
          </a:prstGeom>
          <a:noFill/>
        </p:spPr>
        <p:txBody>
          <a:bodyPr wrap="square">
            <a:spAutoFit/>
          </a:bodyPr>
          <a:lstStyle/>
          <a:p>
            <a:r>
              <a:rPr lang="en-US" b="0" i="0" dirty="0">
                <a:solidFill>
                  <a:schemeClr val="bg1"/>
                </a:solidFill>
                <a:effectLst/>
                <a:latin typeface="Arial" panose="020B0604020202020204" pitchFamily="34" charset="0"/>
              </a:rPr>
              <a:t>A 6 </a:t>
            </a:r>
            <a:r>
              <a:rPr lang="en-US" b="0" i="0" dirty="0" err="1">
                <a:solidFill>
                  <a:schemeClr val="bg1"/>
                </a:solidFill>
                <a:effectLst/>
                <a:latin typeface="Arial" panose="020B0604020202020204" pitchFamily="34" charset="0"/>
              </a:rPr>
              <a:t>μm</a:t>
            </a:r>
            <a:r>
              <a:rPr lang="en-US" b="0" i="0" dirty="0">
                <a:solidFill>
                  <a:schemeClr val="bg1"/>
                </a:solidFill>
                <a:effectLst/>
                <a:latin typeface="Arial" panose="020B0604020202020204" pitchFamily="34" charset="0"/>
              </a:rPr>
              <a:t> diameter </a:t>
            </a:r>
            <a:r>
              <a:rPr lang="en-US" b="0" i="0" u="none" strike="noStrike" dirty="0">
                <a:solidFill>
                  <a:schemeClr val="bg1"/>
                </a:solidFill>
                <a:effectLst/>
                <a:latin typeface="Arial" panose="020B0604020202020204" pitchFamily="34" charset="0"/>
                <a:hlinkClick r:id="rId5" tooltip="Carbon fibers"/>
              </a:rPr>
              <a:t>carbon filament</a:t>
            </a:r>
            <a:r>
              <a:rPr lang="en-US" b="0" i="0" dirty="0">
                <a:solidFill>
                  <a:schemeClr val="bg1"/>
                </a:solidFill>
                <a:effectLst/>
                <a:latin typeface="Arial" panose="020B0604020202020204" pitchFamily="34" charset="0"/>
              </a:rPr>
              <a:t> above a 50 </a:t>
            </a:r>
            <a:r>
              <a:rPr lang="en-US" b="0" i="0" dirty="0" err="1">
                <a:solidFill>
                  <a:schemeClr val="bg1"/>
                </a:solidFill>
                <a:effectLst/>
                <a:latin typeface="Arial" panose="020B0604020202020204" pitchFamily="34" charset="0"/>
              </a:rPr>
              <a:t>μm</a:t>
            </a:r>
            <a:r>
              <a:rPr lang="en-US" b="0" i="0" dirty="0">
                <a:solidFill>
                  <a:schemeClr val="bg1"/>
                </a:solidFill>
                <a:effectLst/>
                <a:latin typeface="Arial" panose="020B0604020202020204" pitchFamily="34" charset="0"/>
              </a:rPr>
              <a:t> diameter human hair</a:t>
            </a:r>
            <a:endParaRPr lang="en-US" dirty="0">
              <a:solidFill>
                <a:schemeClr val="bg1"/>
              </a:solidFill>
            </a:endParaRPr>
          </a:p>
        </p:txBody>
      </p:sp>
      <p:pic>
        <p:nvPicPr>
          <p:cNvPr id="5" name="Picture 2" descr="Three different cells - a plant cell, a bacteria cell and an animal cell">
            <a:extLst>
              <a:ext uri="{FF2B5EF4-FFF2-40B4-BE49-F238E27FC236}">
                <a16:creationId xmlns:a16="http://schemas.microsoft.com/office/drawing/2014/main" id="{BFA0CC75-FB42-4339-F7AE-65EFBB90FF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9019"/>
          <a:stretch>
            <a:fillRect/>
          </a:stretch>
        </p:blipFill>
        <p:spPr bwMode="auto">
          <a:xfrm>
            <a:off x="9948400" y="273359"/>
            <a:ext cx="2071569" cy="6311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DEA94C-440F-874B-F703-F4E7443AC69C}"/>
              </a:ext>
            </a:extLst>
          </p:cNvPr>
          <p:cNvPicPr>
            <a:picLocks noChangeAspect="1"/>
          </p:cNvPicPr>
          <p:nvPr/>
        </p:nvPicPr>
        <p:blipFill>
          <a:blip r:embed="rId7"/>
          <a:srcRect r="47533" b="57227"/>
          <a:stretch>
            <a:fillRect/>
          </a:stretch>
        </p:blipFill>
        <p:spPr>
          <a:xfrm>
            <a:off x="5282248" y="207206"/>
            <a:ext cx="4521895" cy="2750980"/>
          </a:xfrm>
          <a:prstGeom prst="rect">
            <a:avLst/>
          </a:prstGeom>
        </p:spPr>
      </p:pic>
    </p:spTree>
    <p:extLst>
      <p:ext uri="{BB962C8B-B14F-4D97-AF65-F5344CB8AC3E}">
        <p14:creationId xmlns:p14="http://schemas.microsoft.com/office/powerpoint/2010/main" val="873092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C9298E-868A-B188-E4B3-651EB1252688}"/>
              </a:ext>
            </a:extLst>
          </p:cNvPr>
          <p:cNvSpPr txBox="1"/>
          <p:nvPr/>
        </p:nvSpPr>
        <p:spPr>
          <a:xfrm>
            <a:off x="-626304" y="905322"/>
            <a:ext cx="8304757" cy="6017032"/>
          </a:xfrm>
          <a:prstGeom prst="rect">
            <a:avLst/>
          </a:prstGeom>
          <a:noFill/>
        </p:spPr>
        <p:txBody>
          <a:bodyPr wrap="square">
            <a:spAutoFit/>
          </a:bodyPr>
          <a:lstStyle/>
          <a:p>
            <a:pPr marL="1143000" lvl="2" indent="-228600" algn="just">
              <a:spcBef>
                <a:spcPts val="225"/>
              </a:spcBef>
              <a:spcAft>
                <a:spcPts val="300"/>
              </a:spcAft>
              <a:buFont typeface="+mj-lt"/>
              <a:buAutoNum type="arabicPeriod"/>
            </a:pPr>
            <a:r>
              <a:rPr lang="el-GR" b="1" i="0" u="sng" dirty="0">
                <a:solidFill>
                  <a:srgbClr val="993366"/>
                </a:solidFill>
                <a:effectLst/>
                <a:latin typeface="Arial" panose="020B0604020202020204" pitchFamily="34" charset="0"/>
              </a:rPr>
              <a:t>Στοματική κοιλότητα</a:t>
            </a:r>
            <a:r>
              <a:rPr lang="el-GR" b="0" i="0" dirty="0">
                <a:solidFill>
                  <a:srgbClr val="333333"/>
                </a:solidFill>
                <a:effectLst/>
                <a:latin typeface="Arial" panose="020B0604020202020204" pitchFamily="34" charset="0"/>
              </a:rPr>
              <a:t>: Γίνεται ο τεμαχισμός της τροφής και με τη βοήθεια της </a:t>
            </a:r>
            <a:r>
              <a:rPr lang="el-GR" b="1" i="0" dirty="0">
                <a:solidFill>
                  <a:srgbClr val="333333"/>
                </a:solidFill>
                <a:effectLst/>
                <a:latin typeface="Arial" panose="020B0604020202020204" pitchFamily="34" charset="0"/>
              </a:rPr>
              <a:t>αμυλάσης</a:t>
            </a:r>
            <a:r>
              <a:rPr lang="el-GR" b="0" i="0" dirty="0">
                <a:solidFill>
                  <a:srgbClr val="333333"/>
                </a:solidFill>
                <a:effectLst/>
                <a:latin typeface="Arial" panose="020B0604020202020204" pitchFamily="34" charset="0"/>
              </a:rPr>
              <a:t> που περιέχει το σάλιο ξεκινάει η </a:t>
            </a:r>
            <a:r>
              <a:rPr lang="el-GR" b="1" i="0" dirty="0">
                <a:solidFill>
                  <a:srgbClr val="3366FF"/>
                </a:solidFill>
                <a:effectLst/>
                <a:latin typeface="Arial" panose="020B0604020202020204" pitchFamily="34" charset="0"/>
              </a:rPr>
              <a:t>πέψη του αμύλου</a:t>
            </a:r>
            <a:r>
              <a:rPr lang="el-GR" b="0" i="0" dirty="0">
                <a:solidFill>
                  <a:srgbClr val="333333"/>
                </a:solidFill>
                <a:effectLst/>
                <a:latin typeface="Arial" panose="020B0604020202020204" pitchFamily="34" charset="0"/>
              </a:rPr>
              <a:t>. Εδώ σχηματίζεται ο </a:t>
            </a:r>
            <a:r>
              <a:rPr lang="el-GR" b="1" i="0" dirty="0">
                <a:solidFill>
                  <a:srgbClr val="333333"/>
                </a:solidFill>
                <a:effectLst/>
                <a:latin typeface="Arial" panose="020B0604020202020204" pitchFamily="34" charset="0"/>
              </a:rPr>
              <a:t>βλωμός</a:t>
            </a:r>
            <a:r>
              <a:rPr lang="el-GR" b="0" i="0" dirty="0">
                <a:solidFill>
                  <a:srgbClr val="333333"/>
                </a:solidFill>
                <a:effectLst/>
                <a:latin typeface="Arial" panose="020B0604020202020204" pitchFamily="34" charset="0"/>
              </a:rPr>
              <a:t> (μπουκιά)</a:t>
            </a:r>
          </a:p>
          <a:p>
            <a:pPr marL="1143000" lvl="2" indent="-228600" algn="just">
              <a:spcBef>
                <a:spcPts val="225"/>
              </a:spcBef>
              <a:spcAft>
                <a:spcPts val="300"/>
              </a:spcAft>
              <a:buFont typeface="+mj-lt"/>
              <a:buAutoNum type="arabicPeriod"/>
            </a:pPr>
            <a:r>
              <a:rPr lang="el-GR" b="1" i="0" u="sng" dirty="0">
                <a:solidFill>
                  <a:srgbClr val="993366"/>
                </a:solidFill>
                <a:effectLst/>
                <a:latin typeface="Arial" panose="020B0604020202020204" pitchFamily="34" charset="0"/>
              </a:rPr>
              <a:t>Φάρυγγας</a:t>
            </a:r>
            <a:r>
              <a:rPr lang="el-GR" b="0" i="0" dirty="0">
                <a:solidFill>
                  <a:srgbClr val="333333"/>
                </a:solidFill>
                <a:effectLst/>
                <a:latin typeface="Arial" panose="020B0604020202020204" pitchFamily="34" charset="0"/>
              </a:rPr>
              <a:t>: προωθεί την τροφή προς τον οισοφάγο</a:t>
            </a:r>
          </a:p>
          <a:p>
            <a:pPr marL="1143000" lvl="2" indent="-228600" algn="just">
              <a:spcBef>
                <a:spcPts val="225"/>
              </a:spcBef>
              <a:spcAft>
                <a:spcPts val="300"/>
              </a:spcAft>
              <a:buFont typeface="+mj-lt"/>
              <a:buAutoNum type="arabicPeriod"/>
            </a:pPr>
            <a:r>
              <a:rPr lang="el-GR" b="1" i="0" u="sng" dirty="0">
                <a:solidFill>
                  <a:srgbClr val="993366"/>
                </a:solidFill>
                <a:effectLst/>
                <a:latin typeface="Arial" panose="020B0604020202020204" pitchFamily="34" charset="0"/>
              </a:rPr>
              <a:t>Οισοφάγος</a:t>
            </a:r>
            <a:r>
              <a:rPr lang="el-GR" b="0" i="0" dirty="0">
                <a:solidFill>
                  <a:srgbClr val="333333"/>
                </a:solidFill>
                <a:effectLst/>
                <a:latin typeface="Arial" panose="020B0604020202020204" pitchFamily="34" charset="0"/>
              </a:rPr>
              <a:t>: με τις περισταλτικές κινήσεις που κάνει, μεταφέρει την τροφή στο στομάχι</a:t>
            </a:r>
          </a:p>
          <a:p>
            <a:pPr marL="1143000" lvl="2" indent="-228600" algn="just">
              <a:spcBef>
                <a:spcPts val="225"/>
              </a:spcBef>
              <a:spcAft>
                <a:spcPts val="300"/>
              </a:spcAft>
              <a:buFont typeface="+mj-lt"/>
              <a:buAutoNum type="arabicPeriod"/>
            </a:pPr>
            <a:r>
              <a:rPr lang="el-GR" b="1" i="0" u="sng" dirty="0">
                <a:solidFill>
                  <a:srgbClr val="993366"/>
                </a:solidFill>
                <a:effectLst/>
                <a:latin typeface="Arial" panose="020B0604020202020204" pitchFamily="34" charset="0"/>
              </a:rPr>
              <a:t>Στομάχι</a:t>
            </a:r>
            <a:r>
              <a:rPr lang="el-GR" b="0" i="0" dirty="0">
                <a:solidFill>
                  <a:srgbClr val="333333"/>
                </a:solidFill>
                <a:effectLst/>
                <a:latin typeface="Arial" panose="020B0604020202020204" pitchFamily="34" charset="0"/>
              </a:rPr>
              <a:t>: παράγει το </a:t>
            </a:r>
            <a:r>
              <a:rPr lang="el-GR" b="1" i="0" dirty="0">
                <a:solidFill>
                  <a:srgbClr val="333333"/>
                </a:solidFill>
                <a:effectLst/>
                <a:latin typeface="Arial" panose="020B0604020202020204" pitchFamily="34" charset="0"/>
              </a:rPr>
              <a:t>γάστρικό υγρό</a:t>
            </a:r>
            <a:r>
              <a:rPr lang="el-GR" b="0" i="0" dirty="0">
                <a:solidFill>
                  <a:srgbClr val="333333"/>
                </a:solidFill>
                <a:effectLst/>
                <a:latin typeface="Arial" panose="020B0604020202020204" pitchFamily="34" charset="0"/>
              </a:rPr>
              <a:t> που περιέχει </a:t>
            </a:r>
            <a:r>
              <a:rPr lang="el-GR" b="1" i="0" dirty="0">
                <a:solidFill>
                  <a:srgbClr val="333333"/>
                </a:solidFill>
                <a:effectLst/>
                <a:latin typeface="Arial" panose="020B0604020202020204" pitchFamily="34" charset="0"/>
              </a:rPr>
              <a:t>υδροχλωρικό οξύ</a:t>
            </a:r>
            <a:r>
              <a:rPr lang="el-GR" b="0" i="0" dirty="0">
                <a:solidFill>
                  <a:srgbClr val="333333"/>
                </a:solidFill>
                <a:effectLst/>
                <a:latin typeface="Arial" panose="020B0604020202020204" pitchFamily="34" charset="0"/>
              </a:rPr>
              <a:t> κι </a:t>
            </a:r>
            <a:r>
              <a:rPr lang="el-GR" b="1" i="0" dirty="0">
                <a:solidFill>
                  <a:srgbClr val="333333"/>
                </a:solidFill>
                <a:effectLst/>
                <a:latin typeface="Arial" panose="020B0604020202020204" pitchFamily="34" charset="0"/>
              </a:rPr>
              <a:t>ένζυμα</a:t>
            </a:r>
            <a:r>
              <a:rPr lang="el-GR" b="0" i="0" dirty="0">
                <a:solidFill>
                  <a:srgbClr val="333333"/>
                </a:solidFill>
                <a:effectLst/>
                <a:latin typeface="Arial" panose="020B0604020202020204" pitchFamily="34" charset="0"/>
              </a:rPr>
              <a:t>. Εδώ ξεκινάει η </a:t>
            </a:r>
            <a:r>
              <a:rPr lang="el-GR" b="1" dirty="0">
                <a:solidFill>
                  <a:srgbClr val="3366FF"/>
                </a:solidFill>
                <a:latin typeface="Arial" panose="020B0604020202020204" pitchFamily="34" charset="0"/>
              </a:rPr>
              <a:t>διάσπαση</a:t>
            </a:r>
            <a:r>
              <a:rPr lang="el-GR" b="1" i="0" dirty="0">
                <a:solidFill>
                  <a:srgbClr val="3366FF"/>
                </a:solidFill>
                <a:effectLst/>
                <a:latin typeface="Arial" panose="020B0604020202020204" pitchFamily="34" charset="0"/>
              </a:rPr>
              <a:t> των πρωτεϊνών</a:t>
            </a:r>
            <a:r>
              <a:rPr lang="el-GR" b="0" i="0" dirty="0">
                <a:solidFill>
                  <a:srgbClr val="333333"/>
                </a:solidFill>
                <a:effectLst/>
                <a:latin typeface="Arial" panose="020B0604020202020204" pitchFamily="34" charset="0"/>
              </a:rPr>
              <a:t> αλλά καταστρέφονται και μικροοργανισμοί που έχουν περάσει με την τροφή.</a:t>
            </a:r>
          </a:p>
          <a:p>
            <a:pPr marL="1143000" lvl="2" indent="-228600" algn="just">
              <a:spcBef>
                <a:spcPts val="225"/>
              </a:spcBef>
              <a:spcAft>
                <a:spcPts val="300"/>
              </a:spcAft>
              <a:buFont typeface="+mj-lt"/>
              <a:buAutoNum type="arabicPeriod"/>
            </a:pPr>
            <a:r>
              <a:rPr lang="el-GR" b="1" i="0" u="sng" dirty="0">
                <a:solidFill>
                  <a:srgbClr val="993366"/>
                </a:solidFill>
                <a:effectLst/>
                <a:latin typeface="Arial" panose="020B0604020202020204" pitchFamily="34" charset="0"/>
              </a:rPr>
              <a:t>Λεπτό έντερο</a:t>
            </a:r>
            <a:r>
              <a:rPr lang="el-GR" b="0" i="0" dirty="0">
                <a:solidFill>
                  <a:srgbClr val="333333"/>
                </a:solidFill>
                <a:effectLst/>
                <a:latin typeface="Arial" panose="020B0604020202020204" pitchFamily="34" charset="0"/>
              </a:rPr>
              <a:t>: ολοκληρώνεται η πέψη με την βοήθεια του παγκρεατικού υγρού και της χολής. Ολοκληρώνεται η πέψη του αμύλου και των πρωτεϊνών και εδώ γίνεται η </a:t>
            </a:r>
            <a:r>
              <a:rPr lang="el-GR" b="1" i="0" dirty="0">
                <a:solidFill>
                  <a:srgbClr val="3366FF"/>
                </a:solidFill>
                <a:effectLst/>
                <a:latin typeface="Arial" panose="020B0604020202020204" pitchFamily="34" charset="0"/>
              </a:rPr>
              <a:t>πέψη των λιπών</a:t>
            </a:r>
            <a:r>
              <a:rPr lang="el-GR" b="0" i="0" dirty="0">
                <a:solidFill>
                  <a:srgbClr val="333333"/>
                </a:solidFill>
                <a:effectLst/>
                <a:latin typeface="Arial" panose="020B0604020202020204" pitchFamily="34" charset="0"/>
              </a:rPr>
              <a:t>. Στο λεπτό έντερο γίνεται και η </a:t>
            </a:r>
            <a:r>
              <a:rPr lang="el-GR" b="1" i="0" dirty="0">
                <a:solidFill>
                  <a:srgbClr val="333333"/>
                </a:solidFill>
                <a:effectLst/>
                <a:latin typeface="Arial" panose="020B0604020202020204" pitchFamily="34" charset="0"/>
              </a:rPr>
              <a:t>απορρόφηση</a:t>
            </a:r>
            <a:r>
              <a:rPr lang="el-GR" b="0" i="0" dirty="0">
                <a:solidFill>
                  <a:srgbClr val="333333"/>
                </a:solidFill>
                <a:effectLst/>
                <a:latin typeface="Arial" panose="020B0604020202020204" pitchFamily="34" charset="0"/>
              </a:rPr>
              <a:t> των θρεπτικών ουσιών από τον οργανισμό με την βοήθεια αναδιπλώσεων που ονομάζονται </a:t>
            </a:r>
            <a:r>
              <a:rPr lang="el-GR" b="1" i="0" dirty="0">
                <a:solidFill>
                  <a:srgbClr val="333333"/>
                </a:solidFill>
                <a:effectLst/>
                <a:latin typeface="Arial" panose="020B0604020202020204" pitchFamily="34" charset="0"/>
              </a:rPr>
              <a:t>εντερικές λάχνες</a:t>
            </a:r>
            <a:r>
              <a:rPr lang="el-GR" b="0" i="0" dirty="0">
                <a:solidFill>
                  <a:srgbClr val="333333"/>
                </a:solidFill>
                <a:effectLst/>
                <a:latin typeface="Arial" panose="020B0604020202020204" pitchFamily="34" charset="0"/>
              </a:rPr>
              <a:t>.</a:t>
            </a:r>
          </a:p>
          <a:p>
            <a:pPr marL="1143000" lvl="2" indent="-228600" algn="just">
              <a:spcBef>
                <a:spcPts val="225"/>
              </a:spcBef>
              <a:spcAft>
                <a:spcPts val="300"/>
              </a:spcAft>
              <a:buFont typeface="+mj-lt"/>
              <a:buAutoNum type="arabicPeriod"/>
            </a:pPr>
            <a:r>
              <a:rPr lang="el-GR" b="1" i="0" u="sng" dirty="0">
                <a:solidFill>
                  <a:srgbClr val="993366"/>
                </a:solidFill>
                <a:effectLst/>
                <a:latin typeface="Arial" panose="020B0604020202020204" pitchFamily="34" charset="0"/>
              </a:rPr>
              <a:t>Παχύ έντερο</a:t>
            </a:r>
            <a:r>
              <a:rPr lang="el-GR" b="0" i="0" dirty="0">
                <a:solidFill>
                  <a:srgbClr val="333333"/>
                </a:solidFill>
                <a:effectLst/>
                <a:latin typeface="Arial" panose="020B0604020202020204" pitchFamily="34" charset="0"/>
              </a:rPr>
              <a:t>: απορροφάται ένα μεγάλπο μέρος του νερού και δημιουργούνται τα κόπρανα.</a:t>
            </a:r>
          </a:p>
          <a:p>
            <a:pPr marL="1143000" lvl="2" indent="-228600" algn="just">
              <a:spcBef>
                <a:spcPts val="225"/>
              </a:spcBef>
              <a:spcAft>
                <a:spcPts val="300"/>
              </a:spcAft>
              <a:buFont typeface="+mj-lt"/>
              <a:buAutoNum type="arabicPeriod"/>
            </a:pPr>
            <a:r>
              <a:rPr lang="el-GR" b="1" i="0" u="sng" dirty="0">
                <a:solidFill>
                  <a:srgbClr val="993366"/>
                </a:solidFill>
                <a:effectLst/>
                <a:latin typeface="Arial" panose="020B0604020202020204" pitchFamily="34" charset="0"/>
              </a:rPr>
              <a:t>Πρωκτός</a:t>
            </a:r>
            <a:r>
              <a:rPr lang="el-GR" b="0" i="0" dirty="0">
                <a:solidFill>
                  <a:srgbClr val="333333"/>
                </a:solidFill>
                <a:effectLst/>
                <a:latin typeface="Arial" panose="020B0604020202020204" pitchFamily="34" charset="0"/>
              </a:rPr>
              <a:t>: αποβάλλονται τα κόπρανα από τον οργανισμό</a:t>
            </a:r>
            <a:br>
              <a:rPr lang="el-GR" sz="1200" b="0" i="0" dirty="0">
                <a:solidFill>
                  <a:srgbClr val="333333"/>
                </a:solidFill>
                <a:effectLst/>
                <a:latin typeface="Arial" panose="020B0604020202020204" pitchFamily="34" charset="0"/>
              </a:rPr>
            </a:br>
            <a:endParaRPr lang="en-US" dirty="0"/>
          </a:p>
        </p:txBody>
      </p:sp>
      <p:pic>
        <p:nvPicPr>
          <p:cNvPr id="4098" name="Picture 2" descr="εικόνα">
            <a:extLst>
              <a:ext uri="{FF2B5EF4-FFF2-40B4-BE49-F238E27FC236}">
                <a16:creationId xmlns:a16="http://schemas.microsoft.com/office/drawing/2014/main" id="{D6BACC4F-207E-6EEA-8328-8CF008226D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642"/>
          <a:stretch>
            <a:fillRect/>
          </a:stretch>
        </p:blipFill>
        <p:spPr bwMode="auto">
          <a:xfrm>
            <a:off x="7903923" y="43856"/>
            <a:ext cx="3770335" cy="67890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24AF0D-ADEA-C2A9-93D6-7D5CA3E09C89}"/>
              </a:ext>
            </a:extLst>
          </p:cNvPr>
          <p:cNvSpPr txBox="1"/>
          <p:nvPr/>
        </p:nvSpPr>
        <p:spPr>
          <a:xfrm>
            <a:off x="341332" y="135881"/>
            <a:ext cx="9128344" cy="769441"/>
          </a:xfrm>
          <a:prstGeom prst="rect">
            <a:avLst/>
          </a:prstGeom>
          <a:noFill/>
        </p:spPr>
        <p:txBody>
          <a:bodyPr wrap="square">
            <a:spAutoFit/>
          </a:bodyPr>
          <a:lstStyle/>
          <a:p>
            <a:pPr algn="just">
              <a:buNone/>
            </a:pPr>
            <a:r>
              <a:rPr lang="el-GR" sz="2200" b="1" i="0" dirty="0">
                <a:solidFill>
                  <a:srgbClr val="000000"/>
                </a:solidFill>
                <a:effectLst/>
                <a:latin typeface="Tahoma" panose="020B0604030504040204" pitchFamily="34" charset="0"/>
              </a:rPr>
              <a:t>Το πεπτικό σύστημα του ανθρώπου αποτελείται από:</a:t>
            </a:r>
          </a:p>
          <a:p>
            <a:pPr algn="just">
              <a:buFont typeface="Arial" panose="020B0604020202020204" pitchFamily="34" charset="0"/>
              <a:buChar char="•"/>
            </a:pPr>
            <a:r>
              <a:rPr lang="el-GR" sz="2200" b="1" i="0" dirty="0">
                <a:solidFill>
                  <a:srgbClr val="000000"/>
                </a:solidFill>
                <a:effectLst/>
                <a:latin typeface="Tahoma" panose="020B0604030504040204" pitchFamily="34" charset="0"/>
              </a:rPr>
              <a:t> έναν ανοιχτό σωλήνα που ονομάζεται πεπτικός</a:t>
            </a:r>
          </a:p>
        </p:txBody>
      </p:sp>
    </p:spTree>
    <p:extLst>
      <p:ext uri="{BB962C8B-B14F-4D97-AF65-F5344CB8AC3E}">
        <p14:creationId xmlns:p14="http://schemas.microsoft.com/office/powerpoint/2010/main" val="22854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74FCFA-625F-08F1-88C8-9166DA8A3154}"/>
              </a:ext>
            </a:extLst>
          </p:cNvPr>
          <p:cNvSpPr txBox="1"/>
          <p:nvPr/>
        </p:nvSpPr>
        <p:spPr>
          <a:xfrm>
            <a:off x="366385" y="300996"/>
            <a:ext cx="10894513" cy="430887"/>
          </a:xfrm>
          <a:prstGeom prst="rect">
            <a:avLst/>
          </a:prstGeom>
          <a:noFill/>
        </p:spPr>
        <p:txBody>
          <a:bodyPr wrap="square">
            <a:spAutoFit/>
          </a:bodyPr>
          <a:lstStyle/>
          <a:p>
            <a:pPr algn="just">
              <a:buFont typeface="Arial" panose="020B0604020202020204" pitchFamily="34" charset="0"/>
              <a:buChar char="•"/>
            </a:pPr>
            <a:r>
              <a:rPr lang="el-GR" sz="2200" b="1" i="0" dirty="0">
                <a:solidFill>
                  <a:srgbClr val="000000"/>
                </a:solidFill>
                <a:effectLst/>
                <a:latin typeface="Tahoma" panose="020B0604030504040204" pitchFamily="34" charset="0"/>
              </a:rPr>
              <a:t> τους προσαρτημένους αδένες (σιελογόνοι αδένες, συκώτι και πάγκρεας).</a:t>
            </a:r>
          </a:p>
        </p:txBody>
      </p:sp>
      <p:sp>
        <p:nvSpPr>
          <p:cNvPr id="5" name="TextBox 4">
            <a:extLst>
              <a:ext uri="{FF2B5EF4-FFF2-40B4-BE49-F238E27FC236}">
                <a16:creationId xmlns:a16="http://schemas.microsoft.com/office/drawing/2014/main" id="{07F14C14-366A-EB20-B2D5-B3D610353BA0}"/>
              </a:ext>
            </a:extLst>
          </p:cNvPr>
          <p:cNvSpPr txBox="1"/>
          <p:nvPr/>
        </p:nvSpPr>
        <p:spPr>
          <a:xfrm>
            <a:off x="454067" y="894721"/>
            <a:ext cx="10255686" cy="1908215"/>
          </a:xfrm>
          <a:prstGeom prst="rect">
            <a:avLst/>
          </a:prstGeom>
          <a:noFill/>
        </p:spPr>
        <p:txBody>
          <a:bodyPr wrap="square">
            <a:spAutoFit/>
          </a:bodyPr>
          <a:lstStyle/>
          <a:p>
            <a:pPr>
              <a:buNone/>
            </a:pPr>
            <a:r>
              <a:rPr lang="el-GR" sz="1800" b="0" i="0" dirty="0">
                <a:solidFill>
                  <a:srgbClr val="333333"/>
                </a:solidFill>
                <a:effectLst/>
                <a:latin typeface="Arial" panose="020B0604020202020204" pitchFamily="34" charset="0"/>
              </a:rPr>
              <a:t>Οι προσαρτημένοι αδένες παράγουν ουσίες, όπως ένζυμα, οι οποίες εισέρχονται στον πεπτικό σωλήνα και βοηθούν στην διαδικασία της πέψης</a:t>
            </a:r>
            <a:endParaRPr lang="el-GR" dirty="0"/>
          </a:p>
          <a:p>
            <a:pPr algn="just">
              <a:spcBef>
                <a:spcPts val="225"/>
              </a:spcBef>
              <a:spcAft>
                <a:spcPts val="300"/>
              </a:spcAft>
              <a:buFont typeface="+mj-lt"/>
              <a:buAutoNum type="arabicPeriod"/>
            </a:pPr>
            <a:r>
              <a:rPr lang="el-GR" sz="1800" b="1" i="0" u="sng" dirty="0">
                <a:solidFill>
                  <a:srgbClr val="993366"/>
                </a:solidFill>
                <a:effectLst/>
                <a:latin typeface="Arial" panose="020B0604020202020204" pitchFamily="34" charset="0"/>
              </a:rPr>
              <a:t>Σιελογόνοι αδένες</a:t>
            </a:r>
            <a:r>
              <a:rPr lang="el-GR" sz="1800" b="0" i="0" dirty="0">
                <a:solidFill>
                  <a:srgbClr val="333333"/>
                </a:solidFill>
                <a:effectLst/>
                <a:latin typeface="Arial" panose="020B0604020202020204" pitchFamily="34" charset="0"/>
              </a:rPr>
              <a:t>: παράγουν το σάλιο που φτάνει στο στόμα και περιέχει το ένζυμο αμυλάση που διασπά το άμυλο</a:t>
            </a:r>
            <a:endParaRPr lang="el-GR" b="0" i="0" dirty="0">
              <a:solidFill>
                <a:srgbClr val="333333"/>
              </a:solidFill>
              <a:effectLst/>
              <a:latin typeface="Arial" panose="020B0604020202020204" pitchFamily="34" charset="0"/>
            </a:endParaRPr>
          </a:p>
          <a:p>
            <a:pPr algn="just">
              <a:spcBef>
                <a:spcPts val="225"/>
              </a:spcBef>
              <a:spcAft>
                <a:spcPts val="300"/>
              </a:spcAft>
              <a:buFont typeface="+mj-lt"/>
              <a:buAutoNum type="arabicPeriod"/>
            </a:pPr>
            <a:r>
              <a:rPr lang="el-GR" sz="1800" b="1" i="0" u="sng" dirty="0">
                <a:solidFill>
                  <a:srgbClr val="993366"/>
                </a:solidFill>
                <a:effectLst/>
                <a:latin typeface="Arial" panose="020B0604020202020204" pitchFamily="34" charset="0"/>
              </a:rPr>
              <a:t>Πάγκρεας</a:t>
            </a:r>
            <a:r>
              <a:rPr lang="el-GR" sz="1800" b="0" i="0" dirty="0">
                <a:solidFill>
                  <a:srgbClr val="333333"/>
                </a:solidFill>
                <a:effectLst/>
                <a:latin typeface="Arial" panose="020B0604020202020204" pitchFamily="34" charset="0"/>
              </a:rPr>
              <a:t>: παράγει το παγκρεατικό υγρό που πέφτει στο λεπτό έντερο</a:t>
            </a:r>
            <a:endParaRPr lang="el-GR" b="0" i="0" dirty="0">
              <a:solidFill>
                <a:srgbClr val="333333"/>
              </a:solidFill>
              <a:effectLst/>
              <a:latin typeface="Arial" panose="020B0604020202020204" pitchFamily="34" charset="0"/>
            </a:endParaRPr>
          </a:p>
          <a:p>
            <a:pPr algn="just">
              <a:spcBef>
                <a:spcPts val="225"/>
              </a:spcBef>
              <a:spcAft>
                <a:spcPts val="300"/>
              </a:spcAft>
              <a:buFont typeface="+mj-lt"/>
              <a:buAutoNum type="arabicPeriod"/>
            </a:pPr>
            <a:r>
              <a:rPr lang="el-GR" sz="1800" b="1" i="0" u="sng" dirty="0">
                <a:solidFill>
                  <a:srgbClr val="993366"/>
                </a:solidFill>
                <a:effectLst/>
                <a:latin typeface="Arial" panose="020B0604020202020204" pitchFamily="34" charset="0"/>
              </a:rPr>
              <a:t>Συκώτι (Ήπαρ)</a:t>
            </a:r>
            <a:r>
              <a:rPr lang="el-GR" sz="1800" b="0" i="0" dirty="0">
                <a:solidFill>
                  <a:srgbClr val="333333"/>
                </a:solidFill>
                <a:effectLst/>
                <a:latin typeface="Arial" panose="020B0604020202020204" pitchFamily="34" charset="0"/>
              </a:rPr>
              <a:t>: παράγει τη χολή που φτάνει στο λεπτό έντερο και βοηθά στην πέψη των λιπών</a:t>
            </a:r>
            <a:endParaRPr lang="el-GR" b="0" i="0" dirty="0">
              <a:solidFill>
                <a:srgbClr val="333333"/>
              </a:solidFill>
              <a:effectLst/>
              <a:latin typeface="Arial" panose="020B0604020202020204" pitchFamily="34" charset="0"/>
            </a:endParaRPr>
          </a:p>
        </p:txBody>
      </p:sp>
      <p:sp>
        <p:nvSpPr>
          <p:cNvPr id="7" name="TextBox 6">
            <a:extLst>
              <a:ext uri="{FF2B5EF4-FFF2-40B4-BE49-F238E27FC236}">
                <a16:creationId xmlns:a16="http://schemas.microsoft.com/office/drawing/2014/main" id="{681254D7-9C48-1B91-01D7-C40B24E9542D}"/>
              </a:ext>
            </a:extLst>
          </p:cNvPr>
          <p:cNvSpPr txBox="1"/>
          <p:nvPr/>
        </p:nvSpPr>
        <p:spPr>
          <a:xfrm>
            <a:off x="454067" y="3059668"/>
            <a:ext cx="6322514" cy="369332"/>
          </a:xfrm>
          <a:prstGeom prst="rect">
            <a:avLst/>
          </a:prstGeom>
          <a:noFill/>
        </p:spPr>
        <p:txBody>
          <a:bodyPr wrap="square">
            <a:spAutoFit/>
          </a:bodyPr>
          <a:lstStyle/>
          <a:p>
            <a:pPr algn="just">
              <a:buNone/>
            </a:pPr>
            <a:r>
              <a:rPr lang="el-GR" b="1" i="0" dirty="0">
                <a:solidFill>
                  <a:srgbClr val="96226F"/>
                </a:solidFill>
                <a:effectLst/>
                <a:latin typeface="Tahoma" panose="020B0604030504040204" pitchFamily="34" charset="0"/>
              </a:rPr>
              <a:t>Διάσπαση, απορρόφηση και αποβολή ουσιών</a:t>
            </a:r>
          </a:p>
        </p:txBody>
      </p:sp>
      <p:pic>
        <p:nvPicPr>
          <p:cNvPr id="11" name="Picture 10" descr="A person in a blue shirt&#10;&#10;AI-generated content may be incorrect.">
            <a:extLst>
              <a:ext uri="{FF2B5EF4-FFF2-40B4-BE49-F238E27FC236}">
                <a16:creationId xmlns:a16="http://schemas.microsoft.com/office/drawing/2014/main" id="{7F259EC4-FDEE-BB62-A703-C603E12E91A0}"/>
              </a:ext>
            </a:extLst>
          </p:cNvPr>
          <p:cNvPicPr>
            <a:picLocks noChangeAspect="1"/>
          </p:cNvPicPr>
          <p:nvPr/>
        </p:nvPicPr>
        <p:blipFill>
          <a:blip r:embed="rId2"/>
          <a:srcRect r="48974" b="30593"/>
          <a:stretch>
            <a:fillRect/>
          </a:stretch>
        </p:blipFill>
        <p:spPr>
          <a:xfrm>
            <a:off x="551145" y="3533757"/>
            <a:ext cx="2993721" cy="3023247"/>
          </a:xfrm>
          <a:prstGeom prst="rect">
            <a:avLst/>
          </a:prstGeom>
        </p:spPr>
      </p:pic>
      <p:pic>
        <p:nvPicPr>
          <p:cNvPr id="7170" name="Picture 2" descr="εικόνα">
            <a:extLst>
              <a:ext uri="{FF2B5EF4-FFF2-40B4-BE49-F238E27FC236}">
                <a16:creationId xmlns:a16="http://schemas.microsoft.com/office/drawing/2014/main" id="{B5BD90C9-A7DD-6C0F-B51C-D83811D9C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517" y="3685732"/>
            <a:ext cx="2609850" cy="26574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BBC4EC-1A6A-D81C-2CCB-7D9DF2B5BFA1}"/>
              </a:ext>
            </a:extLst>
          </p:cNvPr>
          <p:cNvSpPr txBox="1"/>
          <p:nvPr/>
        </p:nvSpPr>
        <p:spPr>
          <a:xfrm>
            <a:off x="6696206" y="3533757"/>
            <a:ext cx="4944649" cy="2862322"/>
          </a:xfrm>
          <a:prstGeom prst="rect">
            <a:avLst/>
          </a:prstGeom>
          <a:noFill/>
        </p:spPr>
        <p:txBody>
          <a:bodyPr wrap="square">
            <a:spAutoFit/>
          </a:bodyPr>
          <a:lstStyle/>
          <a:p>
            <a:br>
              <a:rPr lang="el-GR" dirty="0"/>
            </a:br>
            <a:r>
              <a:rPr lang="el-GR" b="0" i="1" dirty="0">
                <a:solidFill>
                  <a:srgbClr val="000000"/>
                </a:solidFill>
                <a:effectLst/>
                <a:latin typeface="Tahoma" panose="020B0604030504040204" pitchFamily="34" charset="0"/>
              </a:rPr>
              <a:t>Οι τομείς κόβουν την τροφή σε σχετικά μεγάλα κομμάτια.</a:t>
            </a:r>
            <a:br>
              <a:rPr lang="el-GR" dirty="0"/>
            </a:br>
            <a:r>
              <a:rPr lang="el-GR" b="0" i="1" dirty="0">
                <a:solidFill>
                  <a:srgbClr val="000000"/>
                </a:solidFill>
                <a:effectLst/>
                <a:latin typeface="Tahoma" panose="020B0604030504040204" pitchFamily="34" charset="0"/>
              </a:rPr>
              <a:t>Οι κυνόδοντες είναι μυτεροί και χρησιμεύουν στο σχίσιμο της τροφής.</a:t>
            </a:r>
            <a:br>
              <a:rPr lang="el-GR" dirty="0"/>
            </a:br>
            <a:r>
              <a:rPr lang="el-GR" b="0" i="1" dirty="0">
                <a:solidFill>
                  <a:srgbClr val="000000"/>
                </a:solidFill>
                <a:effectLst/>
                <a:latin typeface="Tahoma" panose="020B0604030504040204" pitchFamily="34" charset="0"/>
              </a:rPr>
              <a:t>Οι προγόμφιοι και οι γομφίοι έχουν σχετικά πλατιά μασητική επιφάνεια, γιατί ο ρόλος τους είναι να αλέθουν την τροφή. Οι τελευταίοι γομφίοι ονομάζονται φρονιμίτες ή σωφρονιστήρες.</a:t>
            </a:r>
            <a:endParaRPr lang="en-US" dirty="0"/>
          </a:p>
        </p:txBody>
      </p:sp>
    </p:spTree>
    <p:extLst>
      <p:ext uri="{BB962C8B-B14F-4D97-AF65-F5344CB8AC3E}">
        <p14:creationId xmlns:p14="http://schemas.microsoft.com/office/powerpoint/2010/main" val="3800655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6E718-B58C-F640-25EF-CF61104ED19A}"/>
              </a:ext>
            </a:extLst>
          </p:cNvPr>
          <p:cNvSpPr txBox="1"/>
          <p:nvPr/>
        </p:nvSpPr>
        <p:spPr>
          <a:xfrm>
            <a:off x="5101225" y="818638"/>
            <a:ext cx="6093912" cy="4852610"/>
          </a:xfrm>
          <a:prstGeom prst="rect">
            <a:avLst/>
          </a:prstGeom>
          <a:noFill/>
        </p:spPr>
        <p:txBody>
          <a:bodyPr wrap="square">
            <a:spAutoFit/>
          </a:bodyPr>
          <a:lstStyle/>
          <a:p>
            <a:pPr algn="l">
              <a:spcBef>
                <a:spcPts val="6000"/>
              </a:spcBef>
              <a:spcAft>
                <a:spcPts val="1575"/>
              </a:spcAft>
              <a:buNone/>
            </a:pPr>
            <a:r>
              <a:rPr lang="el-GR" sz="2200" b="1" i="1" dirty="0">
                <a:solidFill>
                  <a:srgbClr val="015AAA"/>
                </a:solidFill>
                <a:effectLst/>
                <a:latin typeface="Roboto" panose="02000000000000000000" pitchFamily="2" charset="0"/>
              </a:rPr>
              <a:t>Σκληρότητα των δοντιών</a:t>
            </a:r>
          </a:p>
          <a:p>
            <a:pPr algn="just">
              <a:spcAft>
                <a:spcPts val="1200"/>
              </a:spcAft>
              <a:buNone/>
            </a:pPr>
            <a:r>
              <a:rPr lang="el-GR" sz="2200" b="0" i="1" dirty="0">
                <a:solidFill>
                  <a:srgbClr val="000000"/>
                </a:solidFill>
                <a:effectLst/>
                <a:latin typeface="Roboto" panose="02000000000000000000" pitchFamily="2" charset="0"/>
              </a:rPr>
              <a:t>Η οδοντίνη, η οστεΐνη και η αδαμαντίνη συνιστούν το σκληρό τμήμα του δοντιού και παράγονται από εξειδικευμένα κύτταρα.</a:t>
            </a:r>
          </a:p>
          <a:p>
            <a:pPr algn="just">
              <a:spcAft>
                <a:spcPts val="1200"/>
              </a:spcAft>
              <a:buNone/>
            </a:pPr>
            <a:r>
              <a:rPr lang="el-GR" sz="2200" b="0" i="1" dirty="0">
                <a:solidFill>
                  <a:srgbClr val="000000"/>
                </a:solidFill>
                <a:effectLst/>
                <a:latin typeface="Roboto" panose="02000000000000000000" pitchFamily="2" charset="0"/>
              </a:rPr>
              <a:t>Η οδοντίνη είναι ένας ασβεστοποιημένος ιστός παρόμοιος με τον οστίτη ιστό, στον οποίο έχουν προστεθεί ειδικοί κρύσταλλοι αλάτων ασβεστίου. Η οστεΐνη περιβάλλει την οδοντίνη στην περιοχή της ρίζας. Η αδαμαντίνη είναι το σκληρότερο συστατικό του ανθρώπινου σώματος και το πλουσιότερο σε ασβέστιο, αφού περιέχει άλατα ασβεστίου σε ποσοστό περίπου 95%.</a:t>
            </a:r>
          </a:p>
        </p:txBody>
      </p:sp>
      <p:pic>
        <p:nvPicPr>
          <p:cNvPr id="11266" name="Picture 2" descr="εικόνα">
            <a:extLst>
              <a:ext uri="{FF2B5EF4-FFF2-40B4-BE49-F238E27FC236}">
                <a16:creationId xmlns:a16="http://schemas.microsoft.com/office/drawing/2014/main" id="{4AB10B1D-10FA-6F6D-4D3F-229647C24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41" y="669620"/>
            <a:ext cx="4802687" cy="403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172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24C83E-A090-177A-970B-DC1F03F001E2}"/>
              </a:ext>
            </a:extLst>
          </p:cNvPr>
          <p:cNvSpPr txBox="1"/>
          <p:nvPr/>
        </p:nvSpPr>
        <p:spPr>
          <a:xfrm>
            <a:off x="660257" y="1079876"/>
            <a:ext cx="2877856" cy="2800767"/>
          </a:xfrm>
          <a:prstGeom prst="rect">
            <a:avLst/>
          </a:prstGeom>
          <a:noFill/>
        </p:spPr>
        <p:txBody>
          <a:bodyPr wrap="square">
            <a:spAutoFit/>
          </a:bodyPr>
          <a:lstStyle/>
          <a:p>
            <a:r>
              <a:rPr lang="el-GR" sz="2200" b="0" i="0" dirty="0">
                <a:solidFill>
                  <a:srgbClr val="000000"/>
                </a:solidFill>
                <a:effectLst/>
                <a:latin typeface="Tahoma" panose="020B0604030504040204" pitchFamily="34" charset="0"/>
              </a:rPr>
              <a:t>Μετά τη στοματική κοιλότητα, ο βλωμός περνά στον φάρυγγα και κατόπιν στον οισοφάγο, ο οποίος με περισταλτικές κινήσεις τον προωθεί στο στομάχι. </a:t>
            </a:r>
            <a:endParaRPr lang="en-US" sz="2200" dirty="0"/>
          </a:p>
        </p:txBody>
      </p:sp>
      <p:pic>
        <p:nvPicPr>
          <p:cNvPr id="6148" name="Picture 4" descr="εικόνα">
            <a:extLst>
              <a:ext uri="{FF2B5EF4-FFF2-40B4-BE49-F238E27FC236}">
                <a16:creationId xmlns:a16="http://schemas.microsoft.com/office/drawing/2014/main" id="{91E1EDEF-8FD3-6018-23E0-6967AE2867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26" r="8037"/>
          <a:stretch>
            <a:fillRect/>
          </a:stretch>
        </p:blipFill>
        <p:spPr bwMode="auto">
          <a:xfrm>
            <a:off x="574500" y="3903812"/>
            <a:ext cx="3049371" cy="268385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εικ. 2.7 Το στομάχι">
            <a:extLst>
              <a:ext uri="{FF2B5EF4-FFF2-40B4-BE49-F238E27FC236}">
                <a16:creationId xmlns:a16="http://schemas.microsoft.com/office/drawing/2014/main" id="{264E1492-C461-9C90-DB11-FC0E7430F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401" y="3518923"/>
            <a:ext cx="4110020" cy="2951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2C6FC9-613F-D5CF-0D9B-7BA82C2BB8BA}"/>
              </a:ext>
            </a:extLst>
          </p:cNvPr>
          <p:cNvSpPr txBox="1"/>
          <p:nvPr/>
        </p:nvSpPr>
        <p:spPr>
          <a:xfrm>
            <a:off x="4274837" y="1079876"/>
            <a:ext cx="7779377" cy="2462213"/>
          </a:xfrm>
          <a:prstGeom prst="rect">
            <a:avLst/>
          </a:prstGeom>
          <a:noFill/>
        </p:spPr>
        <p:txBody>
          <a:bodyPr wrap="square">
            <a:spAutoFit/>
          </a:bodyPr>
          <a:lstStyle/>
          <a:p>
            <a:r>
              <a:rPr lang="el-GR" sz="2200" b="0" i="0" dirty="0">
                <a:solidFill>
                  <a:srgbClr val="000000"/>
                </a:solidFill>
                <a:effectLst/>
                <a:latin typeface="Tahoma" panose="020B0604030504040204" pitchFamily="34" charset="0"/>
              </a:rPr>
              <a:t>Μετά τον οισοφάγο η μπουκιά (βλωμός) εισέρχεται στο στομάχι όπου αναδύεται και αναμιγνύεται με το γαστρικό υγρό και γίνεται χυλός. Το γαστρικό υγρό περιέχει υδροχλωρικό οξύ και ένζυμα, τις πρωτεάσες, που διασπούν τις πρωτεϊνες της τροφής. Επιπλέον το υδροχλωρικό οξύ «σκοτώνει» και μικροοργανισμούς που περιέχονται στην τροφή μας. </a:t>
            </a:r>
            <a:endParaRPr lang="en-US" sz="2200" dirty="0"/>
          </a:p>
        </p:txBody>
      </p:sp>
      <p:sp>
        <p:nvSpPr>
          <p:cNvPr id="10" name="TextBox 9">
            <a:extLst>
              <a:ext uri="{FF2B5EF4-FFF2-40B4-BE49-F238E27FC236}">
                <a16:creationId xmlns:a16="http://schemas.microsoft.com/office/drawing/2014/main" id="{7B438FA8-CE0F-4C70-3E37-1F99D64D5EF3}"/>
              </a:ext>
            </a:extLst>
          </p:cNvPr>
          <p:cNvSpPr txBox="1"/>
          <p:nvPr/>
        </p:nvSpPr>
        <p:spPr>
          <a:xfrm>
            <a:off x="1169780" y="155056"/>
            <a:ext cx="10091117" cy="769441"/>
          </a:xfrm>
          <a:prstGeom prst="rect">
            <a:avLst/>
          </a:prstGeom>
          <a:noFill/>
        </p:spPr>
        <p:txBody>
          <a:bodyPr wrap="square">
            <a:spAutoFit/>
          </a:bodyPr>
          <a:lstStyle/>
          <a:p>
            <a:r>
              <a:rPr lang="el-GR" sz="2200" b="1" i="1" dirty="0">
                <a:solidFill>
                  <a:srgbClr val="000000"/>
                </a:solidFill>
                <a:latin typeface="Tahoma" panose="020B0604030504040204" pitchFamily="34" charset="0"/>
              </a:rPr>
              <a:t>Το ταξίδι του βλωμού από το στόμα στο στομάχι διαρκεί εννέα δευτερόλεπτα ενώ των υγρών λιγότερο από ένα δευτερόλεπτο. </a:t>
            </a:r>
            <a:endParaRPr lang="en-US" sz="2200" b="1" i="1" dirty="0"/>
          </a:p>
        </p:txBody>
      </p:sp>
    </p:spTree>
    <p:extLst>
      <p:ext uri="{BB962C8B-B14F-4D97-AF65-F5344CB8AC3E}">
        <p14:creationId xmlns:p14="http://schemas.microsoft.com/office/powerpoint/2010/main" val="2966020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human intestine&#10;&#10;AI-generated content may be incorrect.">
            <a:extLst>
              <a:ext uri="{FF2B5EF4-FFF2-40B4-BE49-F238E27FC236}">
                <a16:creationId xmlns:a16="http://schemas.microsoft.com/office/drawing/2014/main" id="{4A34A440-BBD3-A7A4-164A-9124A1B1D103}"/>
              </a:ext>
            </a:extLst>
          </p:cNvPr>
          <p:cNvPicPr>
            <a:picLocks noChangeAspect="1"/>
          </p:cNvPicPr>
          <p:nvPr/>
        </p:nvPicPr>
        <p:blipFill>
          <a:blip r:embed="rId2"/>
          <a:stretch>
            <a:fillRect/>
          </a:stretch>
        </p:blipFill>
        <p:spPr>
          <a:xfrm>
            <a:off x="0" y="0"/>
            <a:ext cx="9066042" cy="6858000"/>
          </a:xfrm>
          <a:prstGeom prst="rect">
            <a:avLst/>
          </a:prstGeom>
        </p:spPr>
      </p:pic>
      <p:sp>
        <p:nvSpPr>
          <p:cNvPr id="7" name="TextBox 6">
            <a:extLst>
              <a:ext uri="{FF2B5EF4-FFF2-40B4-BE49-F238E27FC236}">
                <a16:creationId xmlns:a16="http://schemas.microsoft.com/office/drawing/2014/main" id="{AABAEDB8-3F24-D87C-6916-87C3CF0AC66F}"/>
              </a:ext>
            </a:extLst>
          </p:cNvPr>
          <p:cNvSpPr txBox="1"/>
          <p:nvPr/>
        </p:nvSpPr>
        <p:spPr>
          <a:xfrm>
            <a:off x="9220200" y="900819"/>
            <a:ext cx="2792260" cy="4801314"/>
          </a:xfrm>
          <a:prstGeom prst="rect">
            <a:avLst/>
          </a:prstGeom>
          <a:noFill/>
        </p:spPr>
        <p:txBody>
          <a:bodyPr wrap="square">
            <a:spAutoFit/>
          </a:bodyPr>
          <a:lstStyle/>
          <a:p>
            <a:r>
              <a:rPr lang="el-GR" b="0" i="0" dirty="0">
                <a:solidFill>
                  <a:srgbClr val="000000"/>
                </a:solidFill>
                <a:effectLst/>
                <a:latin typeface="Roboto" panose="02000000000000000000" pitchFamily="2" charset="0"/>
              </a:rPr>
              <a:t>Το λεπτό έντερο έχει μικρή διάμετρο (2,5cm) σε σχέση με το παχύ (6,5 cm). Το μήκος του όμως (6-7 m) είναι πολύ μεγαλύτερο από του παχέος εντέρου (1,5 m) (εικ. 2.8). Τα πρώτα 25 cm του λεπτού εντέρου αποτελούν το δωδεκαδάκτυλο, το οποίο μέσω ενός κοινού πόρου δέχεται τη χολή από τη χοληδόχο κύστη και παγκρεατικές εκκρίσεις από το πάγκρεας.</a:t>
            </a:r>
            <a:endParaRPr lang="en-US" dirty="0"/>
          </a:p>
        </p:txBody>
      </p:sp>
    </p:spTree>
    <p:extLst>
      <p:ext uri="{BB962C8B-B14F-4D97-AF65-F5344CB8AC3E}">
        <p14:creationId xmlns:p14="http://schemas.microsoft.com/office/powerpoint/2010/main" val="2039092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the internal organs of a human body&#10;&#10;AI-generated content may be incorrect.">
            <a:extLst>
              <a:ext uri="{FF2B5EF4-FFF2-40B4-BE49-F238E27FC236}">
                <a16:creationId xmlns:a16="http://schemas.microsoft.com/office/drawing/2014/main" id="{CDCCA94D-DD8B-ABED-4CC3-3923460C379A}"/>
              </a:ext>
            </a:extLst>
          </p:cNvPr>
          <p:cNvPicPr>
            <a:picLocks noChangeAspect="1"/>
          </p:cNvPicPr>
          <p:nvPr/>
        </p:nvPicPr>
        <p:blipFill>
          <a:blip r:embed="rId2"/>
          <a:stretch>
            <a:fillRect/>
          </a:stretch>
        </p:blipFill>
        <p:spPr>
          <a:xfrm>
            <a:off x="5988741" y="380574"/>
            <a:ext cx="5639587" cy="6096851"/>
          </a:xfrm>
          <a:prstGeom prst="rect">
            <a:avLst/>
          </a:prstGeom>
        </p:spPr>
      </p:pic>
      <p:sp>
        <p:nvSpPr>
          <p:cNvPr id="10" name="TextBox 9">
            <a:extLst>
              <a:ext uri="{FF2B5EF4-FFF2-40B4-BE49-F238E27FC236}">
                <a16:creationId xmlns:a16="http://schemas.microsoft.com/office/drawing/2014/main" id="{881CC9FD-3D5A-C59F-0C7A-A8DFAF1F3041}"/>
              </a:ext>
            </a:extLst>
          </p:cNvPr>
          <p:cNvSpPr txBox="1"/>
          <p:nvPr/>
        </p:nvSpPr>
        <p:spPr>
          <a:xfrm>
            <a:off x="375781" y="380574"/>
            <a:ext cx="5612960" cy="3139321"/>
          </a:xfrm>
          <a:prstGeom prst="rect">
            <a:avLst/>
          </a:prstGeom>
          <a:noFill/>
        </p:spPr>
        <p:txBody>
          <a:bodyPr wrap="square">
            <a:spAutoFit/>
          </a:bodyPr>
          <a:lstStyle/>
          <a:p>
            <a:r>
              <a:rPr lang="el-GR" sz="2200" b="1" i="0" dirty="0">
                <a:solidFill>
                  <a:srgbClr val="000000"/>
                </a:solidFill>
                <a:effectLst/>
                <a:latin typeface="Roboto" panose="02000000000000000000" pitchFamily="2" charset="0"/>
              </a:rPr>
              <a:t>Χολή: </a:t>
            </a:r>
            <a:r>
              <a:rPr lang="el-GR" sz="2200" b="0" i="0" dirty="0">
                <a:solidFill>
                  <a:srgbClr val="000000"/>
                </a:solidFill>
                <a:effectLst/>
                <a:latin typeface="Roboto" panose="02000000000000000000" pitchFamily="2" charset="0"/>
              </a:rPr>
              <a:t>Η χολή παράγεται στο ήπαρ (συκώτι). Περιέχει χολικά άλατα για την πέψη των λιπαρών ουσιών.</a:t>
            </a:r>
          </a:p>
          <a:p>
            <a:endParaRPr lang="el-GR" sz="2200" dirty="0">
              <a:solidFill>
                <a:srgbClr val="000000"/>
              </a:solidFill>
              <a:latin typeface="Roboto" panose="02000000000000000000" pitchFamily="2" charset="0"/>
            </a:endParaRPr>
          </a:p>
          <a:p>
            <a:r>
              <a:rPr lang="el-GR" sz="2200" b="1" dirty="0">
                <a:solidFill>
                  <a:srgbClr val="000000"/>
                </a:solidFill>
                <a:latin typeface="Roboto" panose="02000000000000000000" pitchFamily="2" charset="0"/>
              </a:rPr>
              <a:t>Παγκρεατικό υγρό</a:t>
            </a:r>
            <a:r>
              <a:rPr lang="el-GR" sz="2200" dirty="0">
                <a:solidFill>
                  <a:srgbClr val="000000"/>
                </a:solidFill>
                <a:latin typeface="Roboto" panose="02000000000000000000" pitchFamily="2" charset="0"/>
              </a:rPr>
              <a:t>: εκκρίνεται από το πάγκρεας και περιέχει τρία είδη ουσιών: </a:t>
            </a:r>
          </a:p>
          <a:p>
            <a:r>
              <a:rPr lang="el-GR" sz="2200" dirty="0">
                <a:solidFill>
                  <a:srgbClr val="000000"/>
                </a:solidFill>
                <a:latin typeface="Roboto" panose="02000000000000000000" pitchFamily="2" charset="0"/>
              </a:rPr>
              <a:t>Α. αμυλάσες: που διασπούν το άμυλο</a:t>
            </a:r>
          </a:p>
          <a:p>
            <a:r>
              <a:rPr lang="el-GR" sz="2200" dirty="0">
                <a:solidFill>
                  <a:srgbClr val="000000"/>
                </a:solidFill>
                <a:latin typeface="Roboto" panose="02000000000000000000" pitchFamily="2" charset="0"/>
              </a:rPr>
              <a:t>Β. πρωτεάσες που διασπούν τις πρετεϊνες</a:t>
            </a:r>
          </a:p>
          <a:p>
            <a:r>
              <a:rPr lang="el-GR" sz="2200" dirty="0">
                <a:solidFill>
                  <a:srgbClr val="000000"/>
                </a:solidFill>
                <a:latin typeface="Roboto" panose="02000000000000000000" pitchFamily="2" charset="0"/>
              </a:rPr>
              <a:t>Γ. λιπάσες που διασπούν τα λίπη. </a:t>
            </a:r>
            <a:endParaRPr lang="en-US" sz="2200" dirty="0"/>
          </a:p>
        </p:txBody>
      </p:sp>
      <p:pic>
        <p:nvPicPr>
          <p:cNvPr id="8194" name="Picture 2" descr="Proteins and Lipids: Breakdown">
            <a:extLst>
              <a:ext uri="{FF2B5EF4-FFF2-40B4-BE49-F238E27FC236}">
                <a16:creationId xmlns:a16="http://schemas.microsoft.com/office/drawing/2014/main" id="{3FE85D91-41A1-1016-47C4-344793BC5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206"/>
          <a:stretch>
            <a:fillRect/>
          </a:stretch>
        </p:blipFill>
        <p:spPr bwMode="auto">
          <a:xfrm>
            <a:off x="884325" y="3568254"/>
            <a:ext cx="4327266" cy="313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89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human body&#10;&#10;AI-generated content may be incorrect.">
            <a:extLst>
              <a:ext uri="{FF2B5EF4-FFF2-40B4-BE49-F238E27FC236}">
                <a16:creationId xmlns:a16="http://schemas.microsoft.com/office/drawing/2014/main" id="{0B2C21E4-FCF2-88CB-0212-DEB3AE929DE4}"/>
              </a:ext>
            </a:extLst>
          </p:cNvPr>
          <p:cNvPicPr>
            <a:picLocks noChangeAspect="1"/>
          </p:cNvPicPr>
          <p:nvPr/>
        </p:nvPicPr>
        <p:blipFill>
          <a:blip r:embed="rId2"/>
          <a:stretch>
            <a:fillRect/>
          </a:stretch>
        </p:blipFill>
        <p:spPr>
          <a:xfrm>
            <a:off x="1594784" y="0"/>
            <a:ext cx="9002431" cy="6858000"/>
          </a:xfrm>
          <a:prstGeom prst="rect">
            <a:avLst/>
          </a:prstGeom>
        </p:spPr>
      </p:pic>
    </p:spTree>
    <p:extLst>
      <p:ext uri="{BB962C8B-B14F-4D97-AF65-F5344CB8AC3E}">
        <p14:creationId xmlns:p14="http://schemas.microsoft.com/office/powerpoint/2010/main" val="2696674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erson's body&#10;&#10;AI-generated content may be incorrect.">
            <a:extLst>
              <a:ext uri="{FF2B5EF4-FFF2-40B4-BE49-F238E27FC236}">
                <a16:creationId xmlns:a16="http://schemas.microsoft.com/office/drawing/2014/main" id="{EED96A98-58A9-DA4A-BBFD-B58036F3C135}"/>
              </a:ext>
            </a:extLst>
          </p:cNvPr>
          <p:cNvPicPr>
            <a:picLocks noChangeAspect="1"/>
          </p:cNvPicPr>
          <p:nvPr/>
        </p:nvPicPr>
        <p:blipFill>
          <a:blip r:embed="rId2"/>
          <a:stretch>
            <a:fillRect/>
          </a:stretch>
        </p:blipFill>
        <p:spPr>
          <a:xfrm>
            <a:off x="686169" y="0"/>
            <a:ext cx="10819661" cy="6858000"/>
          </a:xfrm>
          <a:prstGeom prst="rect">
            <a:avLst/>
          </a:prstGeom>
        </p:spPr>
      </p:pic>
    </p:spTree>
    <p:extLst>
      <p:ext uri="{BB962C8B-B14F-4D97-AF65-F5344CB8AC3E}">
        <p14:creationId xmlns:p14="http://schemas.microsoft.com/office/powerpoint/2010/main" val="3350536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930EFB8-7533-FF12-997A-BBBF23715FB2}"/>
              </a:ext>
            </a:extLst>
          </p:cNvPr>
          <p:cNvSpPr>
            <a:spLocks noChangeArrowheads="1"/>
          </p:cNvSpPr>
          <p:nvPr/>
        </p:nvSpPr>
        <p:spPr bwMode="auto">
          <a:xfrm>
            <a:off x="338202" y="210026"/>
            <a:ext cx="11060483" cy="66479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effectLst/>
                <a:latin typeface="Droid Serif"/>
              </a:rPr>
              <a:t>Α.</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Στις</a:t>
            </a:r>
            <a:r>
              <a:rPr kumimoji="0" lang="en-US" altLang="en-US" sz="2200" b="0" i="0" u="none" strike="noStrike" cap="none" normalizeH="0" baseline="0" dirty="0">
                <a:ln>
                  <a:noFill/>
                </a:ln>
                <a:effectLst/>
                <a:latin typeface="Droid Serif"/>
              </a:rPr>
              <a:t> παρα</a:t>
            </a:r>
            <a:r>
              <a:rPr kumimoji="0" lang="en-US" altLang="en-US" sz="2200" b="0" i="0" u="none" strike="noStrike" cap="none" normalizeH="0" baseline="0" dirty="0" err="1">
                <a:ln>
                  <a:noFill/>
                </a:ln>
                <a:effectLst/>
                <a:latin typeface="Droid Serif"/>
              </a:rPr>
              <a:t>κάτω</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ερωτήσεις</a:t>
            </a:r>
            <a:r>
              <a:rPr kumimoji="0" lang="en-US" altLang="en-US" sz="2200" b="0" i="0" u="none" strike="noStrike" cap="none" normalizeH="0" baseline="0" dirty="0">
                <a:ln>
                  <a:noFill/>
                </a:ln>
                <a:effectLst/>
                <a:latin typeface="Droid Serif"/>
              </a:rPr>
              <a:t> να β</a:t>
            </a:r>
            <a:r>
              <a:rPr kumimoji="0" lang="en-US" altLang="en-US" sz="2200" b="0" i="0" u="none" strike="noStrike" cap="none" normalizeH="0" baseline="0" dirty="0" err="1">
                <a:ln>
                  <a:noFill/>
                </a:ln>
                <a:effectLst/>
                <a:latin typeface="Droid Serif"/>
              </a:rPr>
              <a:t>άλετε</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σε</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κύκλο</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το</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γράμμ</a:t>
            </a:r>
            <a:r>
              <a:rPr kumimoji="0" lang="en-US" altLang="en-US" sz="2200" b="0" i="0" u="none" strike="noStrike" cap="none" normalizeH="0" baseline="0" dirty="0">
                <a:ln>
                  <a:noFill/>
                </a:ln>
                <a:effectLst/>
                <a:latin typeface="Droid Serif"/>
              </a:rPr>
              <a:t>α που αντιστοιχεί στην σωστή απάντηση</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1. π</a:t>
            </a:r>
            <a:r>
              <a:rPr kumimoji="0" lang="en-US" altLang="en-US" sz="2200" b="0" i="0" u="none" strike="noStrike" cap="none" normalizeH="0" baseline="0" dirty="0" err="1">
                <a:ln>
                  <a:noFill/>
                </a:ln>
                <a:effectLst/>
                <a:latin typeface="Droid Serif"/>
              </a:rPr>
              <a:t>οιο</a:t>
            </a:r>
            <a:r>
              <a:rPr kumimoji="0" lang="en-US" altLang="en-US" sz="2200" b="0" i="0" u="none" strike="noStrike" cap="none" normalizeH="0" baseline="0" dirty="0">
                <a:ln>
                  <a:noFill/>
                </a:ln>
                <a:effectLst/>
                <a:latin typeface="Droid Serif"/>
              </a:rPr>
              <a:t> από τα επ</a:t>
            </a:r>
            <a:r>
              <a:rPr kumimoji="0" lang="en-US" altLang="en-US" sz="2200" b="0" i="0" u="none" strike="noStrike" cap="none" normalizeH="0" baseline="0" dirty="0" err="1">
                <a:ln>
                  <a:noFill/>
                </a:ln>
                <a:effectLst/>
                <a:latin typeface="Droid Serif"/>
              </a:rPr>
              <a:t>όμεν</a:t>
            </a:r>
            <a:r>
              <a:rPr kumimoji="0" lang="en-US" altLang="en-US" sz="2200" b="0" i="0" u="none" strike="noStrike" cap="none" normalizeH="0" baseline="0" dirty="0">
                <a:ln>
                  <a:noFill/>
                </a:ln>
                <a:effectLst/>
                <a:latin typeface="Droid Serif"/>
              </a:rPr>
              <a:t>α δεν είναι κύριο τμήμα του πεπτικού συστήματος του ανθρώπου</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α. ο γα</a:t>
            </a:r>
            <a:r>
              <a:rPr kumimoji="0" lang="en-US" altLang="en-US" sz="2200" b="0" i="0" u="none" strike="noStrike" cap="none" normalizeH="0" baseline="0" dirty="0" err="1">
                <a:ln>
                  <a:noFill/>
                </a:ln>
                <a:effectLst/>
                <a:latin typeface="Droid Serif"/>
              </a:rPr>
              <a:t>στρεντερικός</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σωλήν</a:t>
            </a:r>
            <a:r>
              <a:rPr kumimoji="0" lang="en-US" altLang="en-US" sz="2200" b="0" i="0" u="none" strike="noStrike" cap="none" normalizeH="0" baseline="0" dirty="0">
                <a:ln>
                  <a:noFill/>
                </a:ln>
                <a:effectLst/>
                <a:latin typeface="Droid Serif"/>
              </a:rPr>
              <a:t>ας    β. </a:t>
            </a:r>
            <a:r>
              <a:rPr kumimoji="0" lang="en-US" altLang="en-US" sz="2200" b="0" i="0" u="none" strike="noStrike" cap="none" normalizeH="0" baseline="0" dirty="0" err="1">
                <a:ln>
                  <a:noFill/>
                </a:ln>
                <a:effectLst/>
                <a:latin typeface="Droid Serif"/>
              </a:rPr>
              <a:t>οι</a:t>
            </a:r>
            <a:r>
              <a:rPr kumimoji="0" lang="en-US" altLang="en-US" sz="2200" b="0" i="0" u="none" strike="noStrike" cap="none" normalizeH="0" baseline="0" dirty="0">
                <a:ln>
                  <a:noFill/>
                </a:ln>
                <a:effectLst/>
                <a:latin typeface="Droid Serif"/>
              </a:rPr>
              <a:t> π</a:t>
            </a:r>
            <a:r>
              <a:rPr kumimoji="0" lang="en-US" altLang="en-US" sz="2200" b="0" i="0" u="none" strike="noStrike" cap="none" normalizeH="0" baseline="0" dirty="0" err="1">
                <a:ln>
                  <a:noFill/>
                </a:ln>
                <a:effectLst/>
                <a:latin typeface="Droid Serif"/>
              </a:rPr>
              <a:t>ροσ</a:t>
            </a:r>
            <a:r>
              <a:rPr kumimoji="0" lang="en-US" altLang="en-US" sz="2200" b="0" i="0" u="none" strike="noStrike" cap="none" normalizeH="0" baseline="0" dirty="0">
                <a:ln>
                  <a:noFill/>
                </a:ln>
                <a:effectLst/>
                <a:latin typeface="Droid Serif"/>
              </a:rPr>
              <a:t>αρτημένοι αδένες   γ. </a:t>
            </a:r>
            <a:r>
              <a:rPr kumimoji="0" lang="en-US" altLang="en-US" sz="2200" b="0" i="0" u="none" strike="noStrike" cap="none" normalizeH="0" baseline="0" dirty="0" err="1">
                <a:ln>
                  <a:noFill/>
                </a:ln>
                <a:effectLst/>
                <a:latin typeface="Droid Serif"/>
              </a:rPr>
              <a:t>το</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έντερο</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δ. </a:t>
            </a:r>
            <a:r>
              <a:rPr kumimoji="0" lang="en-US" altLang="en-US" sz="2200" b="0" i="0" u="none" strike="noStrike" cap="none" normalizeH="0" baseline="0" dirty="0" err="1">
                <a:ln>
                  <a:noFill/>
                </a:ln>
                <a:effectLst/>
                <a:latin typeface="Droid Serif"/>
              </a:rPr>
              <a:t>όλ</a:t>
            </a:r>
            <a:r>
              <a:rPr kumimoji="0" lang="en-US" altLang="en-US" sz="2200" b="0" i="0" u="none" strike="noStrike" cap="none" normalizeH="0" baseline="0" dirty="0">
                <a:ln>
                  <a:noFill/>
                </a:ln>
                <a:effectLst/>
                <a:latin typeface="Droid Serif"/>
              </a:rPr>
              <a:t>α τα προηγούμενα</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 </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2. </a:t>
            </a:r>
            <a:r>
              <a:rPr kumimoji="0" lang="en-US" altLang="en-US" sz="2200" b="0" i="0" u="none" strike="noStrike" cap="none" normalizeH="0" baseline="0" dirty="0" err="1">
                <a:ln>
                  <a:noFill/>
                </a:ln>
                <a:effectLst/>
                <a:latin typeface="Droid Serif"/>
              </a:rPr>
              <a:t>γι</a:t>
            </a:r>
            <a:r>
              <a:rPr kumimoji="0" lang="en-US" altLang="en-US" sz="2200" b="0" i="0" u="none" strike="noStrike" cap="none" normalizeH="0" baseline="0" dirty="0">
                <a:ln>
                  <a:noFill/>
                </a:ln>
                <a:effectLst/>
                <a:latin typeface="Droid Serif"/>
              </a:rPr>
              <a:t>α να αξιοποιηθούν οι θρεπτικές ουσίες των τροφών πρέπει να</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α. </a:t>
            </a:r>
            <a:r>
              <a:rPr kumimoji="0" lang="en-US" altLang="en-US" sz="2200" b="0" i="0" u="none" strike="noStrike" cap="none" normalizeH="0" baseline="0" dirty="0" err="1">
                <a:ln>
                  <a:noFill/>
                </a:ln>
                <a:effectLst/>
                <a:latin typeface="Droid Serif"/>
              </a:rPr>
              <a:t>γίνουν</a:t>
            </a:r>
            <a:r>
              <a:rPr kumimoji="0" lang="en-US" altLang="en-US" sz="2200" b="0" i="0" u="none" strike="noStrike" cap="none" normalizeH="0" baseline="0" dirty="0">
                <a:ln>
                  <a:noFill/>
                </a:ln>
                <a:effectLst/>
                <a:latin typeface="Droid Serif"/>
              </a:rPr>
              <a:t> π</a:t>
            </a:r>
            <a:r>
              <a:rPr kumimoji="0" lang="en-US" altLang="en-US" sz="2200" b="0" i="0" u="none" strike="noStrike" cap="none" normalizeH="0" baseline="0" dirty="0" err="1">
                <a:ln>
                  <a:noFill/>
                </a:ln>
                <a:effectLst/>
                <a:latin typeface="Droid Serif"/>
              </a:rPr>
              <a:t>ιο</a:t>
            </a:r>
            <a:r>
              <a:rPr kumimoji="0" lang="en-US" altLang="en-US" sz="2200" b="0" i="0" u="none" strike="noStrike" cap="none" normalizeH="0" baseline="0" dirty="0">
                <a:ln>
                  <a:noFill/>
                </a:ln>
                <a:effectLst/>
                <a:latin typeface="Droid Serif"/>
              </a:rPr>
              <a:t> απ</a:t>
            </a:r>
            <a:r>
              <a:rPr kumimoji="0" lang="en-US" altLang="en-US" sz="2200" b="0" i="0" u="none" strike="noStrike" cap="none" normalizeH="0" baseline="0" dirty="0" err="1">
                <a:ln>
                  <a:noFill/>
                </a:ln>
                <a:effectLst/>
                <a:latin typeface="Droid Serif"/>
              </a:rPr>
              <a:t>λές</a:t>
            </a:r>
            <a:r>
              <a:rPr kumimoji="0" lang="en-US" altLang="en-US" sz="2200" b="0" i="0" u="none" strike="noStrike" cap="none" normalizeH="0" baseline="0" dirty="0">
                <a:ln>
                  <a:noFill/>
                </a:ln>
                <a:effectLst/>
                <a:latin typeface="Droid Serif"/>
              </a:rPr>
              <a:t>    β. </a:t>
            </a:r>
            <a:r>
              <a:rPr kumimoji="0" lang="en-US" altLang="en-US" sz="2200" b="0" i="0" u="none" strike="noStrike" cap="none" normalizeH="0" baseline="0" dirty="0" err="1">
                <a:ln>
                  <a:noFill/>
                </a:ln>
                <a:effectLst/>
                <a:latin typeface="Droid Serif"/>
              </a:rPr>
              <a:t>γίνουν</a:t>
            </a:r>
            <a:r>
              <a:rPr kumimoji="0" lang="en-US" altLang="en-US" sz="2200" b="0" i="0" u="none" strike="noStrike" cap="none" normalizeH="0" baseline="0" dirty="0">
                <a:ln>
                  <a:noFill/>
                </a:ln>
                <a:effectLst/>
                <a:latin typeface="Droid Serif"/>
              </a:rPr>
              <a:t> π</a:t>
            </a:r>
            <a:r>
              <a:rPr kumimoji="0" lang="en-US" altLang="en-US" sz="2200" b="0" i="0" u="none" strike="noStrike" cap="none" normalizeH="0" baseline="0" dirty="0" err="1">
                <a:ln>
                  <a:noFill/>
                </a:ln>
                <a:effectLst/>
                <a:latin typeface="Droid Serif"/>
              </a:rPr>
              <a:t>ιο</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συνθέτες</a:t>
            </a:r>
            <a:r>
              <a:rPr kumimoji="0" lang="en-US" altLang="en-US" sz="2200" b="0" i="0" u="none" strike="noStrike" cap="none" normalizeH="0" baseline="0" dirty="0">
                <a:ln>
                  <a:noFill/>
                </a:ln>
                <a:effectLst/>
                <a:latin typeface="Droid Serif"/>
              </a:rPr>
              <a:t>    γ. </a:t>
            </a:r>
            <a:r>
              <a:rPr kumimoji="0" lang="en-US" altLang="en-US" sz="2200" b="0" i="0" u="none" strike="noStrike" cap="none" normalizeH="0" baseline="0" dirty="0" err="1">
                <a:ln>
                  <a:noFill/>
                </a:ln>
                <a:effectLst/>
                <a:latin typeface="Droid Serif"/>
              </a:rPr>
              <a:t>μετ</a:t>
            </a:r>
            <a:r>
              <a:rPr kumimoji="0" lang="en-US" altLang="en-US" sz="2200" b="0" i="0" u="none" strike="noStrike" cap="none" normalizeH="0" baseline="0" dirty="0">
                <a:ln>
                  <a:noFill/>
                </a:ln>
                <a:effectLst/>
                <a:latin typeface="Droid Serif"/>
              </a:rPr>
              <a:t>ατραπούν  δ. </a:t>
            </a:r>
            <a:r>
              <a:rPr kumimoji="0" lang="en-US" altLang="en-US" sz="2200" b="0" i="0" u="none" strike="noStrike" cap="none" normalizeH="0" baseline="0" dirty="0" err="1">
                <a:ln>
                  <a:noFill/>
                </a:ln>
                <a:effectLst/>
                <a:latin typeface="Droid Serif"/>
              </a:rPr>
              <a:t>όλ</a:t>
            </a:r>
            <a:r>
              <a:rPr kumimoji="0" lang="en-US" altLang="en-US" sz="2200" b="0" i="0" u="none" strike="noStrike" cap="none" normalizeH="0" baseline="0" dirty="0">
                <a:ln>
                  <a:noFill/>
                </a:ln>
                <a:effectLst/>
                <a:latin typeface="Droid Serif"/>
              </a:rPr>
              <a:t>α τα προηγούμενα</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 </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3. η π</a:t>
            </a:r>
            <a:r>
              <a:rPr kumimoji="0" lang="en-US" altLang="en-US" sz="2200" b="0" i="0" u="none" strike="noStrike" cap="none" normalizeH="0" baseline="0" dirty="0" err="1">
                <a:ln>
                  <a:noFill/>
                </a:ln>
                <a:effectLst/>
                <a:latin typeface="Droid Serif"/>
              </a:rPr>
              <a:t>ρώτη</a:t>
            </a:r>
            <a:r>
              <a:rPr kumimoji="0" lang="en-US" altLang="en-US" sz="2200" b="0" i="0" u="none" strike="noStrike" cap="none" normalizeH="0" baseline="0" dirty="0">
                <a:ln>
                  <a:noFill/>
                </a:ln>
                <a:effectLst/>
                <a:latin typeface="Droid Serif"/>
              </a:rPr>
              <a:t> επ</a:t>
            </a:r>
            <a:r>
              <a:rPr kumimoji="0" lang="en-US" altLang="en-US" sz="2200" b="0" i="0" u="none" strike="noStrike" cap="none" normalizeH="0" baseline="0" dirty="0" err="1">
                <a:ln>
                  <a:noFill/>
                </a:ln>
                <a:effectLst/>
                <a:latin typeface="Droid Serif"/>
              </a:rPr>
              <a:t>εξεργ</a:t>
            </a:r>
            <a:r>
              <a:rPr kumimoji="0" lang="en-US" altLang="en-US" sz="2200" b="0" i="0" u="none" strike="noStrike" cap="none" normalizeH="0" baseline="0" dirty="0">
                <a:ln>
                  <a:noFill/>
                </a:ln>
                <a:effectLst/>
                <a:latin typeface="Droid Serif"/>
              </a:rPr>
              <a:t>ασία της τροφής κατά την πέψη στον άνθρωπο είναι</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α. η </a:t>
            </a:r>
            <a:r>
              <a:rPr kumimoji="0" lang="en-US" altLang="en-US" sz="2200" b="0" i="0" u="none" strike="noStrike" cap="none" normalizeH="0" baseline="0" dirty="0" err="1">
                <a:ln>
                  <a:noFill/>
                </a:ln>
                <a:effectLst/>
                <a:latin typeface="Droid Serif"/>
              </a:rPr>
              <a:t>μάσηση</a:t>
            </a:r>
            <a:r>
              <a:rPr kumimoji="0" lang="en-US" altLang="en-US" sz="2200" b="0" i="0" u="none" strike="noStrike" cap="none" normalizeH="0" baseline="0" dirty="0">
                <a:ln>
                  <a:noFill/>
                </a:ln>
                <a:effectLst/>
                <a:latin typeface="Droid Serif"/>
              </a:rPr>
              <a:t>   β. ο </a:t>
            </a:r>
            <a:r>
              <a:rPr kumimoji="0" lang="en-US" altLang="en-US" sz="2200" b="0" i="0" u="none" strike="noStrike" cap="none" normalizeH="0" baseline="0" dirty="0" err="1">
                <a:ln>
                  <a:noFill/>
                </a:ln>
                <a:effectLst/>
                <a:latin typeface="Droid Serif"/>
              </a:rPr>
              <a:t>σχημ</a:t>
            </a:r>
            <a:r>
              <a:rPr kumimoji="0" lang="en-US" altLang="en-US" sz="2200" b="0" i="0" u="none" strike="noStrike" cap="none" normalizeH="0" baseline="0" dirty="0">
                <a:ln>
                  <a:noFill/>
                </a:ln>
                <a:effectLst/>
                <a:latin typeface="Droid Serif"/>
              </a:rPr>
              <a:t>ατισμός του βλωμού   γ. η κα</a:t>
            </a:r>
            <a:r>
              <a:rPr kumimoji="0" lang="en-US" altLang="en-US" sz="2200" b="0" i="0" u="none" strike="noStrike" cap="none" normalizeH="0" baseline="0" dirty="0" err="1">
                <a:ln>
                  <a:noFill/>
                </a:ln>
                <a:effectLst/>
                <a:latin typeface="Droid Serif"/>
              </a:rPr>
              <a:t>τά</a:t>
            </a:r>
            <a:r>
              <a:rPr kumimoji="0" lang="en-US" altLang="en-US" sz="2200" b="0" i="0" u="none" strike="noStrike" cap="none" normalizeH="0" baseline="0" dirty="0">
                <a:ln>
                  <a:noFill/>
                </a:ln>
                <a:effectLst/>
                <a:latin typeface="Droid Serif"/>
              </a:rPr>
              <a:t>ποση  δ. η α</a:t>
            </a:r>
            <a:r>
              <a:rPr kumimoji="0" lang="en-US" altLang="en-US" sz="2200" b="0" i="0" u="none" strike="noStrike" cap="none" normalizeH="0" baseline="0" dirty="0" err="1">
                <a:ln>
                  <a:noFill/>
                </a:ln>
                <a:effectLst/>
                <a:latin typeface="Droid Serif"/>
              </a:rPr>
              <a:t>ντίληψη</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της</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γεύσης</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 </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4. </a:t>
            </a:r>
            <a:r>
              <a:rPr kumimoji="0" lang="en-US" altLang="en-US" sz="2200" b="0" i="0" u="none" strike="noStrike" cap="none" normalizeH="0" baseline="0" dirty="0" err="1">
                <a:ln>
                  <a:noFill/>
                </a:ln>
                <a:effectLst/>
                <a:latin typeface="Droid Serif"/>
              </a:rPr>
              <a:t>στον</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σχημ</a:t>
            </a:r>
            <a:r>
              <a:rPr kumimoji="0" lang="en-US" altLang="en-US" sz="2200" b="0" i="0" u="none" strike="noStrike" cap="none" normalizeH="0" baseline="0" dirty="0">
                <a:ln>
                  <a:noFill/>
                </a:ln>
                <a:effectLst/>
                <a:latin typeface="Droid Serif"/>
              </a:rPr>
              <a:t>ατισμό του βλωμού βοηθούν</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α.η  </a:t>
            </a:r>
            <a:r>
              <a:rPr kumimoji="0" lang="en-US" altLang="en-US" sz="2200" b="0" i="0" u="none" strike="noStrike" cap="none" normalizeH="0" baseline="0" dirty="0" err="1">
                <a:ln>
                  <a:noFill/>
                </a:ln>
                <a:effectLst/>
                <a:latin typeface="Droid Serif"/>
              </a:rPr>
              <a:t>γλώσσ</a:t>
            </a:r>
            <a:r>
              <a:rPr kumimoji="0" lang="en-US" altLang="en-US" sz="2200" b="0" i="0" u="none" strike="noStrike" cap="none" normalizeH="0" baseline="0" dirty="0">
                <a:ln>
                  <a:noFill/>
                </a:ln>
                <a:effectLst/>
                <a:latin typeface="Droid Serif"/>
              </a:rPr>
              <a:t>α   β. τα </a:t>
            </a:r>
            <a:r>
              <a:rPr kumimoji="0" lang="en-US" altLang="en-US" sz="2200" b="0" i="0" u="none" strike="noStrike" cap="none" normalizeH="0" baseline="0" dirty="0" err="1">
                <a:ln>
                  <a:noFill/>
                </a:ln>
                <a:effectLst/>
                <a:latin typeface="Droid Serif"/>
              </a:rPr>
              <a:t>δόντι</a:t>
            </a:r>
            <a:r>
              <a:rPr kumimoji="0" lang="en-US" altLang="en-US" sz="2200" b="0" i="0" u="none" strike="noStrike" cap="none" normalizeH="0" baseline="0" dirty="0">
                <a:ln>
                  <a:noFill/>
                </a:ln>
                <a:effectLst/>
                <a:latin typeface="Droid Serif"/>
              </a:rPr>
              <a:t>α  γ. </a:t>
            </a:r>
            <a:r>
              <a:rPr kumimoji="0" lang="en-US" altLang="en-US" sz="2200" b="0" i="0" u="none" strike="noStrike" cap="none" normalizeH="0" baseline="0" dirty="0" err="1">
                <a:ln>
                  <a:noFill/>
                </a:ln>
                <a:effectLst/>
                <a:latin typeface="Droid Serif"/>
              </a:rPr>
              <a:t>το</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σάλιο</a:t>
            </a:r>
            <a:r>
              <a:rPr kumimoji="0" lang="en-US" altLang="en-US" sz="2200" b="0" i="0" u="none" strike="noStrike" cap="none" normalizeH="0" baseline="0" dirty="0">
                <a:ln>
                  <a:noFill/>
                </a:ln>
                <a:effectLst/>
                <a:latin typeface="Droid Serif"/>
              </a:rPr>
              <a:t>   δ. </a:t>
            </a:r>
            <a:r>
              <a:rPr kumimoji="0" lang="en-US" altLang="en-US" sz="2200" b="0" i="0" u="none" strike="noStrike" cap="none" normalizeH="0" baseline="0" dirty="0" err="1">
                <a:ln>
                  <a:noFill/>
                </a:ln>
                <a:effectLst/>
                <a:latin typeface="Droid Serif"/>
              </a:rPr>
              <a:t>όλ</a:t>
            </a:r>
            <a:r>
              <a:rPr kumimoji="0" lang="en-US" altLang="en-US" sz="2200" b="0" i="0" u="none" strike="noStrike" cap="none" normalizeH="0" baseline="0" dirty="0">
                <a:ln>
                  <a:noFill/>
                </a:ln>
                <a:effectLst/>
                <a:latin typeface="Droid Serif"/>
              </a:rPr>
              <a:t>α τα προηγούμενα</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 </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5. ο </a:t>
            </a:r>
            <a:r>
              <a:rPr kumimoji="0" lang="en-US" altLang="en-US" sz="2200" b="0" i="0" u="none" strike="noStrike" cap="none" normalizeH="0" baseline="0" dirty="0" err="1">
                <a:ln>
                  <a:noFill/>
                </a:ln>
                <a:effectLst/>
                <a:latin typeface="Droid Serif"/>
              </a:rPr>
              <a:t>φάρυγγ</a:t>
            </a:r>
            <a:r>
              <a:rPr kumimoji="0" lang="en-US" altLang="en-US" sz="2200" b="0" i="0" u="none" strike="noStrike" cap="none" normalizeH="0" baseline="0" dirty="0">
                <a:ln>
                  <a:noFill/>
                </a:ln>
                <a:effectLst/>
                <a:latin typeface="Droid Serif"/>
              </a:rPr>
              <a:t>ας και ο οισοφάγος βοηθούν</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α. </a:t>
            </a:r>
            <a:r>
              <a:rPr kumimoji="0" lang="en-US" altLang="en-US" sz="2200" b="0" i="0" u="none" strike="noStrike" cap="none" normalizeH="0" baseline="0" dirty="0" err="1">
                <a:ln>
                  <a:noFill/>
                </a:ln>
                <a:effectLst/>
                <a:latin typeface="Droid Serif"/>
              </a:rPr>
              <a:t>στη</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διάσ</a:t>
            </a:r>
            <a:r>
              <a:rPr kumimoji="0" lang="en-US" altLang="en-US" sz="2200" b="0" i="0" u="none" strike="noStrike" cap="none" normalizeH="0" baseline="0" dirty="0">
                <a:ln>
                  <a:noFill/>
                </a:ln>
                <a:effectLst/>
                <a:latin typeface="Droid Serif"/>
              </a:rPr>
              <a:t>παση του αμύλου    β. </a:t>
            </a:r>
            <a:r>
              <a:rPr kumimoji="0" lang="en-US" altLang="en-US" sz="2200" b="0" i="0" u="none" strike="noStrike" cap="none" normalizeH="0" baseline="0" dirty="0" err="1">
                <a:ln>
                  <a:noFill/>
                </a:ln>
                <a:effectLst/>
                <a:latin typeface="Droid Serif"/>
              </a:rPr>
              <a:t>στη</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διάσ</a:t>
            </a:r>
            <a:r>
              <a:rPr kumimoji="0" lang="en-US" altLang="en-US" sz="2200" b="0" i="0" u="none" strike="noStrike" cap="none" normalizeH="0" baseline="0" dirty="0">
                <a:ln>
                  <a:noFill/>
                </a:ln>
                <a:effectLst/>
                <a:latin typeface="Droid Serif"/>
              </a:rPr>
              <a:t>παση των πρωτεινών</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γ. να κατα</a:t>
            </a:r>
            <a:r>
              <a:rPr kumimoji="0" lang="en-US" altLang="en-US" sz="2200" b="0" i="0" u="none" strike="noStrike" cap="none" normalizeH="0" baseline="0" dirty="0" err="1">
                <a:ln>
                  <a:noFill/>
                </a:ln>
                <a:effectLst/>
                <a:latin typeface="Droid Serif"/>
              </a:rPr>
              <a:t>λήξει</a:t>
            </a:r>
            <a:r>
              <a:rPr kumimoji="0" lang="en-US" altLang="en-US" sz="2200" b="0" i="0" u="none" strike="noStrike" cap="none" normalizeH="0" baseline="0" dirty="0">
                <a:ln>
                  <a:noFill/>
                </a:ln>
                <a:effectLst/>
                <a:latin typeface="Droid Serif"/>
              </a:rPr>
              <a:t> ο β</a:t>
            </a:r>
            <a:r>
              <a:rPr kumimoji="0" lang="en-US" altLang="en-US" sz="2200" b="0" i="0" u="none" strike="noStrike" cap="none" normalizeH="0" baseline="0" dirty="0" err="1">
                <a:ln>
                  <a:noFill/>
                </a:ln>
                <a:effectLst/>
                <a:latin typeface="Droid Serif"/>
              </a:rPr>
              <a:t>λωμος</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στο</a:t>
            </a:r>
            <a:r>
              <a:rPr kumimoji="0" lang="en-US" altLang="en-US" sz="2200" b="0" i="0" u="none" strike="noStrike" cap="none" normalizeH="0" baseline="0" dirty="0">
                <a:ln>
                  <a:noFill/>
                </a:ln>
                <a:effectLst/>
                <a:latin typeface="Droid Serif"/>
              </a:rPr>
              <a:t> </a:t>
            </a:r>
            <a:r>
              <a:rPr kumimoji="0" lang="en-US" altLang="en-US" sz="2200" b="0" i="0" u="none" strike="noStrike" cap="none" normalizeH="0" baseline="0" dirty="0" err="1">
                <a:ln>
                  <a:noFill/>
                </a:ln>
                <a:effectLst/>
                <a:latin typeface="Droid Serif"/>
              </a:rPr>
              <a:t>στομάχι</a:t>
            </a:r>
            <a:r>
              <a:rPr kumimoji="0" lang="en-US" altLang="en-US" sz="2200" b="0" i="0" u="none" strike="noStrike" cap="none" normalizeH="0" baseline="0" dirty="0">
                <a:ln>
                  <a:noFill/>
                </a:ln>
                <a:effectLst/>
                <a:latin typeface="Droid Serif"/>
              </a:rPr>
              <a:t>    δ. </a:t>
            </a:r>
            <a:r>
              <a:rPr kumimoji="0" lang="en-US" altLang="en-US" sz="2200" b="0" i="0" u="none" strike="noStrike" cap="none" normalizeH="0" baseline="0" dirty="0" err="1">
                <a:ln>
                  <a:noFill/>
                </a:ln>
                <a:effectLst/>
                <a:latin typeface="Droid Serif"/>
              </a:rPr>
              <a:t>όλ</a:t>
            </a:r>
            <a:r>
              <a:rPr kumimoji="0" lang="en-US" altLang="en-US" sz="2200" b="0" i="0" u="none" strike="noStrike" cap="none" normalizeH="0" baseline="0" dirty="0">
                <a:ln>
                  <a:noFill/>
                </a:ln>
                <a:effectLst/>
                <a:latin typeface="Droid Serif"/>
              </a:rPr>
              <a:t>α τα προηγούμενα</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effectLst/>
                <a:latin typeface="Droid Serif"/>
              </a:rPr>
              <a:t> </a:t>
            </a:r>
            <a:endParaRPr kumimoji="0" lang="en-US" altLang="en-US" sz="2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105921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24D6E9-012C-42CA-FC12-FA5A583FEE9F}"/>
              </a:ext>
            </a:extLst>
          </p:cNvPr>
          <p:cNvSpPr txBox="1"/>
          <p:nvPr/>
        </p:nvSpPr>
        <p:spPr>
          <a:xfrm>
            <a:off x="403963" y="166568"/>
            <a:ext cx="11675303" cy="6524863"/>
          </a:xfrm>
          <a:prstGeom prst="rect">
            <a:avLst/>
          </a:prstGeom>
          <a:noFill/>
        </p:spPr>
        <p:txBody>
          <a:bodyPr wrap="square">
            <a:spAutoFit/>
          </a:bodyPr>
          <a:lstStyle/>
          <a:p>
            <a:pPr lvl="0" eaLnBrk="0" fontAlgn="base" hangingPunct="0">
              <a:spcBef>
                <a:spcPct val="0"/>
              </a:spcBef>
              <a:spcAft>
                <a:spcPct val="0"/>
              </a:spcAft>
            </a:pPr>
            <a:r>
              <a:rPr lang="en-US" altLang="en-US" sz="2200" dirty="0">
                <a:latin typeface="Droid Serif"/>
              </a:rPr>
              <a:t>6. ο </a:t>
            </a:r>
            <a:r>
              <a:rPr lang="en-US" altLang="en-US" sz="2200" dirty="0" err="1">
                <a:latin typeface="Droid Serif"/>
              </a:rPr>
              <a:t>χυλός</a:t>
            </a:r>
            <a:r>
              <a:rPr lang="en-US" altLang="en-US" sz="2200" dirty="0">
                <a:latin typeface="Droid Serif"/>
              </a:rPr>
              <a:t> </a:t>
            </a:r>
            <a:r>
              <a:rPr lang="en-US" altLang="en-US" sz="2200" dirty="0" err="1">
                <a:latin typeface="Droid Serif"/>
              </a:rPr>
              <a:t>στο</a:t>
            </a:r>
            <a:r>
              <a:rPr lang="en-US" altLang="en-US" sz="2200" dirty="0">
                <a:latin typeface="Droid Serif"/>
              </a:rPr>
              <a:t> </a:t>
            </a:r>
            <a:r>
              <a:rPr lang="en-US" altLang="en-US" sz="2200" dirty="0" err="1">
                <a:latin typeface="Droid Serif"/>
              </a:rPr>
              <a:t>στομάχι</a:t>
            </a:r>
            <a:r>
              <a:rPr lang="en-US" altLang="en-US" sz="2200" dirty="0">
                <a:latin typeface="Droid Serif"/>
              </a:rPr>
              <a:t> π</a:t>
            </a:r>
            <a:r>
              <a:rPr lang="en-US" altLang="en-US" sz="2200" dirty="0" err="1">
                <a:latin typeface="Droid Serif"/>
              </a:rPr>
              <a:t>εριέχει</a:t>
            </a:r>
            <a:endParaRPr lang="en-US" altLang="en-US" sz="2200" dirty="0"/>
          </a:p>
          <a:p>
            <a:pPr lvl="0" eaLnBrk="0" fontAlgn="base" hangingPunct="0">
              <a:spcBef>
                <a:spcPct val="0"/>
              </a:spcBef>
              <a:spcAft>
                <a:spcPct val="0"/>
              </a:spcAft>
            </a:pPr>
            <a:r>
              <a:rPr lang="en-US" altLang="en-US" sz="2200" dirty="0">
                <a:latin typeface="Droid Serif"/>
              </a:rPr>
              <a:t>α. </a:t>
            </a:r>
            <a:r>
              <a:rPr lang="en-US" altLang="en-US" sz="2200" dirty="0" err="1">
                <a:latin typeface="Droid Serif"/>
              </a:rPr>
              <a:t>ουσίες</a:t>
            </a:r>
            <a:r>
              <a:rPr lang="en-US" altLang="en-US" sz="2200" dirty="0">
                <a:latin typeface="Droid Serif"/>
              </a:rPr>
              <a:t> </a:t>
            </a:r>
            <a:r>
              <a:rPr lang="en-US" altLang="en-US" sz="2200" dirty="0" err="1">
                <a:latin typeface="Droid Serif"/>
              </a:rPr>
              <a:t>της</a:t>
            </a:r>
            <a:r>
              <a:rPr lang="en-US" altLang="en-US" sz="2200" dirty="0">
                <a:latin typeface="Droid Serif"/>
              </a:rPr>
              <a:t> </a:t>
            </a:r>
            <a:r>
              <a:rPr lang="en-US" altLang="en-US" sz="2200" dirty="0" err="1">
                <a:latin typeface="Droid Serif"/>
              </a:rPr>
              <a:t>τροφής</a:t>
            </a:r>
            <a:r>
              <a:rPr lang="en-US" altLang="en-US" sz="2200" dirty="0">
                <a:latin typeface="Droid Serif"/>
              </a:rPr>
              <a:t>  β. </a:t>
            </a:r>
            <a:r>
              <a:rPr lang="en-US" altLang="en-US" sz="2200" dirty="0" err="1">
                <a:latin typeface="Droid Serif"/>
              </a:rPr>
              <a:t>υδροχλωρικό</a:t>
            </a:r>
            <a:r>
              <a:rPr lang="en-US" altLang="en-US" sz="2200" dirty="0">
                <a:latin typeface="Droid Serif"/>
              </a:rPr>
              <a:t> </a:t>
            </a:r>
            <a:r>
              <a:rPr lang="en-US" altLang="en-US" sz="2200" dirty="0" err="1">
                <a:latin typeface="Droid Serif"/>
              </a:rPr>
              <a:t>οξύ</a:t>
            </a:r>
            <a:r>
              <a:rPr lang="en-US" altLang="en-US" sz="2200" dirty="0">
                <a:latin typeface="Droid Serif"/>
              </a:rPr>
              <a:t>  γ. </a:t>
            </a:r>
            <a:r>
              <a:rPr lang="en-US" altLang="en-US" sz="2200" dirty="0" err="1">
                <a:latin typeface="Droid Serif"/>
              </a:rPr>
              <a:t>ένζυμ</a:t>
            </a:r>
            <a:r>
              <a:rPr lang="en-US" altLang="en-US" sz="2200" dirty="0">
                <a:latin typeface="Droid Serif"/>
              </a:rPr>
              <a:t>α  δ. </a:t>
            </a:r>
            <a:r>
              <a:rPr lang="en-US" altLang="en-US" sz="2200" dirty="0" err="1">
                <a:latin typeface="Droid Serif"/>
              </a:rPr>
              <a:t>όλ</a:t>
            </a:r>
            <a:r>
              <a:rPr lang="en-US" altLang="en-US" sz="2200" dirty="0">
                <a:latin typeface="Droid Serif"/>
              </a:rPr>
              <a:t>α τα προηγούμενα </a:t>
            </a:r>
            <a:endParaRPr lang="en-US" altLang="en-US" sz="2200" dirty="0"/>
          </a:p>
          <a:p>
            <a:pPr algn="l" fontAlgn="base">
              <a:buNone/>
            </a:pPr>
            <a:endParaRPr lang="el-GR" sz="2200" b="0" i="0" u="none" strike="noStrike" dirty="0">
              <a:solidFill>
                <a:srgbClr val="656565"/>
              </a:solidFill>
              <a:effectLst/>
              <a:latin typeface="Droid Serif"/>
            </a:endParaRPr>
          </a:p>
          <a:p>
            <a:pPr algn="l" fontAlgn="base">
              <a:buNone/>
            </a:pPr>
            <a:r>
              <a:rPr lang="el-GR" sz="2200" b="0" i="0" u="none" strike="noStrike" dirty="0">
                <a:effectLst/>
                <a:latin typeface="Droid Serif"/>
              </a:rPr>
              <a:t>7. οι ουσίες που φτάνουν στο λεπτό έντερο μπορεί να</a:t>
            </a:r>
          </a:p>
          <a:p>
            <a:pPr algn="l" fontAlgn="base">
              <a:buNone/>
            </a:pPr>
            <a:r>
              <a:rPr lang="el-GR" sz="2200" b="0" i="0" u="none" strike="noStrike" dirty="0">
                <a:effectLst/>
                <a:latin typeface="Droid Serif"/>
              </a:rPr>
              <a:t>α. διασπαστούν πλήρως   β. απορροφηθούν   γ. προωθηθούν στο παχύ έντερο   δ. όλα τα προηγούμενα</a:t>
            </a:r>
          </a:p>
          <a:p>
            <a:pPr algn="l" fontAlgn="base">
              <a:buNone/>
            </a:pPr>
            <a:r>
              <a:rPr lang="el-GR" sz="2200" b="0" i="0" u="none" strike="noStrike" dirty="0">
                <a:effectLst/>
                <a:latin typeface="Droid Serif"/>
              </a:rPr>
              <a:t> </a:t>
            </a:r>
          </a:p>
          <a:p>
            <a:pPr algn="l" fontAlgn="base">
              <a:buNone/>
            </a:pPr>
            <a:r>
              <a:rPr lang="el-GR" sz="2200" b="0" i="0" u="none" strike="noStrike" dirty="0">
                <a:effectLst/>
                <a:latin typeface="Droid Serif"/>
              </a:rPr>
              <a:t>8. στο λεπτό έντερο καταλήγει</a:t>
            </a:r>
          </a:p>
          <a:p>
            <a:pPr algn="l" fontAlgn="base">
              <a:buNone/>
            </a:pPr>
            <a:r>
              <a:rPr lang="el-GR" sz="2200" b="0" i="0" u="none" strike="noStrike" dirty="0">
                <a:effectLst/>
                <a:latin typeface="Droid Serif"/>
              </a:rPr>
              <a:t>α. ο χυλός από το στομάχι    β. το παγκρεατικό υγρό    γ. η χολή από το συκώτι   δ. όλα τα προηγούμενα</a:t>
            </a:r>
          </a:p>
          <a:p>
            <a:pPr algn="l" fontAlgn="base">
              <a:buNone/>
            </a:pPr>
            <a:r>
              <a:rPr lang="el-GR" sz="2200" b="0" i="0" u="none" strike="noStrike" dirty="0">
                <a:effectLst/>
                <a:latin typeface="Droid Serif"/>
              </a:rPr>
              <a:t> </a:t>
            </a:r>
          </a:p>
          <a:p>
            <a:pPr algn="l" fontAlgn="base">
              <a:buNone/>
            </a:pPr>
            <a:r>
              <a:rPr lang="el-GR" sz="2200" b="0" i="0" u="none" strike="noStrike" dirty="0">
                <a:effectLst/>
                <a:latin typeface="Droid Serif"/>
              </a:rPr>
              <a:t>9. οι θρεπτικές ουσίες στο λεπτό έντερο απορροφώνται από</a:t>
            </a:r>
          </a:p>
          <a:p>
            <a:pPr algn="l" fontAlgn="base">
              <a:buNone/>
            </a:pPr>
            <a:r>
              <a:rPr lang="el-GR" sz="2200" b="0" i="0" u="none" strike="noStrike" dirty="0">
                <a:effectLst/>
                <a:latin typeface="Droid Serif"/>
              </a:rPr>
              <a:t>α. τις εντερικές λάχνες    β. το αίμα   γ, τα ένζυμα    δ. όλα τα προηγούμενα</a:t>
            </a:r>
          </a:p>
          <a:p>
            <a:pPr algn="l" fontAlgn="base">
              <a:buNone/>
            </a:pPr>
            <a:r>
              <a:rPr lang="el-GR" sz="2200" b="0" i="0" u="none" strike="noStrike" dirty="0">
                <a:effectLst/>
                <a:latin typeface="Droid Serif"/>
              </a:rPr>
              <a:t> </a:t>
            </a:r>
          </a:p>
          <a:p>
            <a:pPr algn="l" fontAlgn="base">
              <a:buNone/>
            </a:pPr>
            <a:r>
              <a:rPr lang="el-GR" sz="2200" b="0" i="0" u="none" strike="noStrike" dirty="0">
                <a:effectLst/>
                <a:latin typeface="Droid Serif"/>
              </a:rPr>
              <a:t>10. τα κόπρανα περιέχουν</a:t>
            </a:r>
          </a:p>
          <a:p>
            <a:pPr algn="l" fontAlgn="base">
              <a:buNone/>
            </a:pPr>
            <a:r>
              <a:rPr lang="el-GR" sz="2200" b="0" i="0" u="none" strike="noStrike" dirty="0">
                <a:effectLst/>
                <a:latin typeface="Droid Serif"/>
              </a:rPr>
              <a:t>α. ότι δεν διασπάστηκε στον πεπτικό σωλήνα</a:t>
            </a:r>
          </a:p>
          <a:p>
            <a:pPr algn="l" fontAlgn="base">
              <a:buNone/>
            </a:pPr>
            <a:r>
              <a:rPr lang="el-GR" sz="2200" b="0" i="0" u="none" strike="noStrike" dirty="0">
                <a:effectLst/>
                <a:latin typeface="Droid Serif"/>
              </a:rPr>
              <a:t>β. ότι δεν απορροφήθηκε στο λεπτό έντερο</a:t>
            </a:r>
          </a:p>
          <a:p>
            <a:pPr algn="l" fontAlgn="base">
              <a:buNone/>
            </a:pPr>
            <a:r>
              <a:rPr lang="el-GR" sz="2200" b="0" i="0" u="none" strike="noStrike" dirty="0">
                <a:effectLst/>
                <a:latin typeface="Droid Serif"/>
              </a:rPr>
              <a:t>γ. όσο νερό δεν απορροφήθηκε στο παχύ έντερο</a:t>
            </a:r>
          </a:p>
          <a:p>
            <a:pPr algn="l" fontAlgn="base">
              <a:buNone/>
            </a:pPr>
            <a:r>
              <a:rPr lang="el-GR" sz="2200" b="0" i="0" u="none" strike="noStrike" dirty="0">
                <a:effectLst/>
                <a:latin typeface="Droid Serif"/>
              </a:rPr>
              <a:t>δ. όλα τα προηγούμενα</a:t>
            </a:r>
          </a:p>
        </p:txBody>
      </p:sp>
    </p:spTree>
    <p:extLst>
      <p:ext uri="{BB962C8B-B14F-4D97-AF65-F5344CB8AC3E}">
        <p14:creationId xmlns:p14="http://schemas.microsoft.com/office/powerpoint/2010/main" val="12970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B2776-ED32-0D11-8352-2F20B2C308EA}"/>
              </a:ext>
            </a:extLst>
          </p:cNvPr>
          <p:cNvPicPr>
            <a:picLocks noChangeAspect="1"/>
          </p:cNvPicPr>
          <p:nvPr/>
        </p:nvPicPr>
        <p:blipFill>
          <a:blip r:embed="rId2"/>
          <a:stretch>
            <a:fillRect/>
          </a:stretch>
        </p:blipFill>
        <p:spPr>
          <a:xfrm>
            <a:off x="1371079" y="0"/>
            <a:ext cx="9449842" cy="6858000"/>
          </a:xfrm>
          <a:prstGeom prst="rect">
            <a:avLst/>
          </a:prstGeom>
        </p:spPr>
      </p:pic>
    </p:spTree>
    <p:extLst>
      <p:ext uri="{BB962C8B-B14F-4D97-AF65-F5344CB8AC3E}">
        <p14:creationId xmlns:p14="http://schemas.microsoft.com/office/powerpoint/2010/main" val="3552396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8CAFC-3C52-0B09-F4F8-E5DA31C1DBB3}"/>
              </a:ext>
            </a:extLst>
          </p:cNvPr>
          <p:cNvSpPr txBox="1"/>
          <p:nvPr/>
        </p:nvSpPr>
        <p:spPr>
          <a:xfrm>
            <a:off x="353860" y="-212943"/>
            <a:ext cx="11737932" cy="4431983"/>
          </a:xfrm>
          <a:prstGeom prst="rect">
            <a:avLst/>
          </a:prstGeom>
          <a:noFill/>
        </p:spPr>
        <p:txBody>
          <a:bodyPr wrap="square">
            <a:spAutoFit/>
          </a:bodyPr>
          <a:lstStyle/>
          <a:p>
            <a:pPr algn="l" fontAlgn="base">
              <a:buNone/>
            </a:pPr>
            <a:r>
              <a:rPr lang="el-GR" sz="1800" b="0" i="0" u="none" strike="noStrike" dirty="0">
                <a:effectLst/>
                <a:latin typeface="Droid Serif"/>
              </a:rPr>
              <a:t> </a:t>
            </a:r>
          </a:p>
          <a:p>
            <a:pPr algn="l" fontAlgn="base">
              <a:buNone/>
            </a:pPr>
            <a:r>
              <a:rPr lang="el-GR" sz="2200" b="0" i="0" u="none" strike="noStrike" dirty="0">
                <a:effectLst/>
                <a:latin typeface="Droid Serif"/>
              </a:rPr>
              <a:t>11. η μεσογειακή δίαιτα δεν περιλαμβάνει πολλά</a:t>
            </a:r>
          </a:p>
          <a:p>
            <a:pPr algn="l" fontAlgn="base">
              <a:buNone/>
            </a:pPr>
            <a:r>
              <a:rPr lang="el-GR" sz="2200" b="0" i="0" u="none" strike="noStrike" dirty="0">
                <a:effectLst/>
                <a:latin typeface="Droid Serif"/>
              </a:rPr>
              <a:t>α. όσπρια    β. κόκκινα κρέατα    γ. φρούτα και λαχανικά   δ. ψάρια</a:t>
            </a:r>
          </a:p>
          <a:p>
            <a:pPr fontAlgn="base"/>
            <a:endParaRPr lang="el-GR" sz="2200" dirty="0"/>
          </a:p>
          <a:p>
            <a:pPr fontAlgn="base"/>
            <a:r>
              <a:rPr lang="el-GR" sz="2200" dirty="0"/>
              <a:t>12. τα δόντια μπορεί να καταστραφούν από</a:t>
            </a:r>
          </a:p>
          <a:p>
            <a:pPr fontAlgn="base"/>
            <a:r>
              <a:rPr lang="el-GR" sz="2200" dirty="0"/>
              <a:t>α. τα σάκχαρα των τροφών</a:t>
            </a:r>
          </a:p>
          <a:p>
            <a:pPr fontAlgn="base"/>
            <a:r>
              <a:rPr lang="el-GR" sz="2200" dirty="0"/>
              <a:t>β. τους μικροοργανισμούς που ζουν στο στόμα</a:t>
            </a:r>
          </a:p>
          <a:p>
            <a:pPr fontAlgn="base"/>
            <a:r>
              <a:rPr lang="el-GR" sz="2200" dirty="0"/>
              <a:t>γ. τα οξέα που παράγονται στο στόμα</a:t>
            </a:r>
          </a:p>
          <a:p>
            <a:pPr fontAlgn="base"/>
            <a:r>
              <a:rPr lang="el-GR" sz="2200" dirty="0"/>
              <a:t>δ. την τερηδόνα</a:t>
            </a:r>
          </a:p>
          <a:p>
            <a:pPr fontAlgn="base"/>
            <a:r>
              <a:rPr lang="el-GR" sz="2200" dirty="0"/>
              <a:t> </a:t>
            </a:r>
          </a:p>
          <a:p>
            <a:pPr fontAlgn="base"/>
            <a:r>
              <a:rPr lang="el-GR" sz="2200" dirty="0"/>
              <a:t>13. δεν αποτελεί συστατικό των δοντιών μας</a:t>
            </a:r>
          </a:p>
          <a:p>
            <a:pPr fontAlgn="base"/>
            <a:r>
              <a:rPr lang="el-GR" sz="2200" dirty="0"/>
              <a:t>α. η αδαμαντίνη    β. η οδοντίνη   γ. η τερηδόνα   δ. όλα τα προηγούμενα</a:t>
            </a:r>
          </a:p>
          <a:p>
            <a:pPr algn="l" fontAlgn="base">
              <a:buNone/>
            </a:pPr>
            <a:endParaRPr lang="el-GR" sz="2200" b="0" i="0" u="none" strike="noStrike" dirty="0">
              <a:effectLst/>
              <a:latin typeface="Droid Serif"/>
            </a:endParaRPr>
          </a:p>
        </p:txBody>
      </p:sp>
      <p:sp>
        <p:nvSpPr>
          <p:cNvPr id="5" name="TextBox 4">
            <a:extLst>
              <a:ext uri="{FF2B5EF4-FFF2-40B4-BE49-F238E27FC236}">
                <a16:creationId xmlns:a16="http://schemas.microsoft.com/office/drawing/2014/main" id="{C83E7C1A-D60A-FDB7-763B-83F894FD7A83}"/>
              </a:ext>
            </a:extLst>
          </p:cNvPr>
          <p:cNvSpPr txBox="1"/>
          <p:nvPr/>
        </p:nvSpPr>
        <p:spPr>
          <a:xfrm>
            <a:off x="353860" y="3894044"/>
            <a:ext cx="10819357" cy="2800767"/>
          </a:xfrm>
          <a:prstGeom prst="rect">
            <a:avLst/>
          </a:prstGeom>
          <a:noFill/>
        </p:spPr>
        <p:txBody>
          <a:bodyPr wrap="square">
            <a:spAutoFit/>
          </a:bodyPr>
          <a:lstStyle/>
          <a:p>
            <a:pPr algn="l" fontAlgn="base">
              <a:buNone/>
            </a:pPr>
            <a:r>
              <a:rPr lang="el-GR" sz="2200" b="1" i="0" u="none" strike="noStrike" dirty="0">
                <a:effectLst/>
                <a:latin typeface="Droid Serif"/>
              </a:rPr>
              <a:t>Β.</a:t>
            </a:r>
            <a:r>
              <a:rPr lang="el-GR" sz="2200" b="0" i="0" u="none" strike="noStrike" dirty="0">
                <a:effectLst/>
                <a:latin typeface="Droid Serif"/>
              </a:rPr>
              <a:t> Να συμπληρώσετε με τις κατάλληλες λέξεις τα κενά στις παρακάτω προτάσεις</a:t>
            </a:r>
          </a:p>
          <a:p>
            <a:pPr algn="l" fontAlgn="base">
              <a:buNone/>
            </a:pPr>
            <a:r>
              <a:rPr lang="el-GR" sz="2200" b="0" i="0" u="none" strike="noStrike" dirty="0">
                <a:effectLst/>
                <a:latin typeface="Droid Serif"/>
              </a:rPr>
              <a:t>1. το ένζυμο του στόματος που διασπά το άμυλο λέγεται …………….και βρίσκεται στο ……………</a:t>
            </a:r>
          </a:p>
          <a:p>
            <a:pPr algn="l" fontAlgn="base">
              <a:buNone/>
            </a:pPr>
            <a:r>
              <a:rPr lang="el-GR" sz="2200" b="0" i="0" u="none" strike="noStrike" dirty="0">
                <a:effectLst/>
                <a:latin typeface="Droid Serif"/>
              </a:rPr>
              <a:t>2. κατά την πέψη οι μικροοργανισμοί που βρίσκονται στην τροφή μας καταστρέφονται ΄στο ………………..χάρη στο ………………….   …………..που παράγεται από το …………………και στο λεπτό έντερο βοηθά στη διάσπαση των λιπών</a:t>
            </a:r>
          </a:p>
          <a:p>
            <a:pPr algn="l" fontAlgn="base">
              <a:buNone/>
            </a:pPr>
            <a:r>
              <a:rPr lang="el-GR" sz="2200" b="0" i="0" u="none" strike="noStrike" dirty="0">
                <a:effectLst/>
                <a:latin typeface="Droid Serif"/>
              </a:rPr>
              <a:t>4. η …………….δίαιτα είναι η παραδοσιακή ελληνική διατροφή και από ζωικές τροφές είναι πλούσια κυρίως σε ……………..</a:t>
            </a:r>
          </a:p>
          <a:p>
            <a:pPr algn="l" fontAlgn="base">
              <a:buNone/>
            </a:pPr>
            <a:r>
              <a:rPr lang="el-GR" sz="2200" b="0" i="0" u="none" strike="noStrike" dirty="0">
                <a:effectLst/>
                <a:latin typeface="Droid Serif"/>
              </a:rPr>
              <a:t>5. από την επεξεργασία της τροφής στο στόμα σχηματίζεται ο ………………..και στο στομάχι ο...</a:t>
            </a:r>
          </a:p>
        </p:txBody>
      </p:sp>
    </p:spTree>
    <p:extLst>
      <p:ext uri="{BB962C8B-B14F-4D97-AF65-F5344CB8AC3E}">
        <p14:creationId xmlns:p14="http://schemas.microsoft.com/office/powerpoint/2010/main" val="1753915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92E51-A792-280D-EBAF-364D9F133C0A}"/>
              </a:ext>
            </a:extLst>
          </p:cNvPr>
          <p:cNvPicPr>
            <a:picLocks noChangeAspect="1"/>
          </p:cNvPicPr>
          <p:nvPr/>
        </p:nvPicPr>
        <p:blipFill>
          <a:blip r:embed="rId2"/>
          <a:stretch>
            <a:fillRect/>
          </a:stretch>
        </p:blipFill>
        <p:spPr>
          <a:xfrm>
            <a:off x="1131735" y="0"/>
            <a:ext cx="9928530" cy="6858000"/>
          </a:xfrm>
          <a:prstGeom prst="rect">
            <a:avLst/>
          </a:prstGeom>
        </p:spPr>
      </p:pic>
    </p:spTree>
    <p:extLst>
      <p:ext uri="{BB962C8B-B14F-4D97-AF65-F5344CB8AC3E}">
        <p14:creationId xmlns:p14="http://schemas.microsoft.com/office/powerpoint/2010/main" val="1583064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D6910-0EF2-4488-3BD7-40767FBCF904}"/>
              </a:ext>
            </a:extLst>
          </p:cNvPr>
          <p:cNvSpPr txBox="1"/>
          <p:nvPr/>
        </p:nvSpPr>
        <p:spPr>
          <a:xfrm>
            <a:off x="6718146" y="5842778"/>
            <a:ext cx="5123145" cy="770444"/>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F8D4CAF1-0053-0CCA-94FF-884A36E38811}"/>
              </a:ext>
            </a:extLst>
          </p:cNvPr>
          <p:cNvPicPr>
            <a:picLocks noChangeAspect="1"/>
          </p:cNvPicPr>
          <p:nvPr/>
        </p:nvPicPr>
        <p:blipFill>
          <a:blip r:embed="rId2"/>
          <a:stretch>
            <a:fillRect/>
          </a:stretch>
        </p:blipFill>
        <p:spPr>
          <a:xfrm>
            <a:off x="1502936" y="0"/>
            <a:ext cx="9186128" cy="6858000"/>
          </a:xfrm>
          <a:prstGeom prst="rect">
            <a:avLst/>
          </a:prstGeom>
        </p:spPr>
      </p:pic>
    </p:spTree>
    <p:extLst>
      <p:ext uri="{BB962C8B-B14F-4D97-AF65-F5344CB8AC3E}">
        <p14:creationId xmlns:p14="http://schemas.microsoft.com/office/powerpoint/2010/main" val="256612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B608A-3F55-26CD-2F9C-642561DE4A13}"/>
              </a:ext>
            </a:extLst>
          </p:cNvPr>
          <p:cNvPicPr>
            <a:picLocks noChangeAspect="1"/>
          </p:cNvPicPr>
          <p:nvPr/>
        </p:nvPicPr>
        <p:blipFill>
          <a:blip r:embed="rId2"/>
          <a:stretch>
            <a:fillRect/>
          </a:stretch>
        </p:blipFill>
        <p:spPr>
          <a:xfrm>
            <a:off x="1253649" y="0"/>
            <a:ext cx="9684701" cy="6858000"/>
          </a:xfrm>
          <a:prstGeom prst="rect">
            <a:avLst/>
          </a:prstGeom>
        </p:spPr>
      </p:pic>
    </p:spTree>
    <p:extLst>
      <p:ext uri="{BB962C8B-B14F-4D97-AF65-F5344CB8AC3E}">
        <p14:creationId xmlns:p14="http://schemas.microsoft.com/office/powerpoint/2010/main" val="4082496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5DCDB-4CD3-A156-5FE6-1F1C26163761}"/>
              </a:ext>
            </a:extLst>
          </p:cNvPr>
          <p:cNvPicPr>
            <a:picLocks noChangeAspect="1"/>
          </p:cNvPicPr>
          <p:nvPr/>
        </p:nvPicPr>
        <p:blipFill>
          <a:blip r:embed="rId2"/>
          <a:stretch>
            <a:fillRect/>
          </a:stretch>
        </p:blipFill>
        <p:spPr>
          <a:xfrm>
            <a:off x="972888" y="641204"/>
            <a:ext cx="10058347" cy="1864002"/>
          </a:xfrm>
          <a:prstGeom prst="rect">
            <a:avLst/>
          </a:prstGeom>
        </p:spPr>
      </p:pic>
      <p:pic>
        <p:nvPicPr>
          <p:cNvPr id="5" name="Picture 4">
            <a:extLst>
              <a:ext uri="{FF2B5EF4-FFF2-40B4-BE49-F238E27FC236}">
                <a16:creationId xmlns:a16="http://schemas.microsoft.com/office/drawing/2014/main" id="{CA7A35EC-17DA-4108-DD40-BCBC97E0607A}"/>
              </a:ext>
            </a:extLst>
          </p:cNvPr>
          <p:cNvPicPr>
            <a:picLocks noChangeAspect="1"/>
          </p:cNvPicPr>
          <p:nvPr/>
        </p:nvPicPr>
        <p:blipFill>
          <a:blip r:embed="rId3"/>
          <a:srcRect r="5726"/>
          <a:stretch>
            <a:fillRect/>
          </a:stretch>
        </p:blipFill>
        <p:spPr>
          <a:xfrm>
            <a:off x="399656" y="2642991"/>
            <a:ext cx="7095125" cy="3807913"/>
          </a:xfrm>
          <a:prstGeom prst="rect">
            <a:avLst/>
          </a:prstGeom>
        </p:spPr>
      </p:pic>
      <p:pic>
        <p:nvPicPr>
          <p:cNvPr id="7" name="Picture 6">
            <a:extLst>
              <a:ext uri="{FF2B5EF4-FFF2-40B4-BE49-F238E27FC236}">
                <a16:creationId xmlns:a16="http://schemas.microsoft.com/office/drawing/2014/main" id="{BE3FF1DD-5FCC-D734-32F5-5FC8BBB370E9}"/>
              </a:ext>
            </a:extLst>
          </p:cNvPr>
          <p:cNvPicPr>
            <a:picLocks noChangeAspect="1"/>
          </p:cNvPicPr>
          <p:nvPr/>
        </p:nvPicPr>
        <p:blipFill>
          <a:blip r:embed="rId4"/>
          <a:srcRect l="48741" t="13237" r="7858"/>
          <a:stretch>
            <a:fillRect/>
          </a:stretch>
        </p:blipFill>
        <p:spPr>
          <a:xfrm>
            <a:off x="7494781" y="2642991"/>
            <a:ext cx="4151467" cy="3807913"/>
          </a:xfrm>
          <a:prstGeom prst="rect">
            <a:avLst/>
          </a:prstGeom>
        </p:spPr>
      </p:pic>
    </p:spTree>
    <p:extLst>
      <p:ext uri="{BB962C8B-B14F-4D97-AF65-F5344CB8AC3E}">
        <p14:creationId xmlns:p14="http://schemas.microsoft.com/office/powerpoint/2010/main" val="1597236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2216</TotalTime>
  <Words>3387</Words>
  <Application>Microsoft Office PowerPoint</Application>
  <PresentationFormat>Widescreen</PresentationFormat>
  <Paragraphs>276</Paragraphs>
  <Slides>50</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Aptos</vt:lpstr>
      <vt:lpstr>Aptos Display</vt:lpstr>
      <vt:lpstr>Arial</vt:lpstr>
      <vt:lpstr>Calibri</vt:lpstr>
      <vt:lpstr>Droid Serif</vt:lpstr>
      <vt:lpstr>Roboto</vt:lpstr>
      <vt:lpstr>Roboto Regular</vt:lpstr>
      <vt:lpstr>Segoe UI</vt:lpstr>
      <vt:lpstr>Tahoma</vt:lpstr>
      <vt:lpstr>Trebuchet MS</vt:lpstr>
      <vt:lpstr>Office Theme</vt:lpstr>
      <vt:lpstr>PowerPoint Presentation</vt:lpstr>
      <vt:lpstr>Αρα οι ζωντανοί οργανισμοί...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bezyris2000 bezyris2000</dc:creator>
  <cp:lastModifiedBy>bezyris2000 bezyris2000</cp:lastModifiedBy>
  <cp:revision>1</cp:revision>
  <dcterms:created xsi:type="dcterms:W3CDTF">2025-09-10T11:32:14Z</dcterms:created>
  <dcterms:modified xsi:type="dcterms:W3CDTF">2025-12-16T08:56:13Z</dcterms:modified>
</cp:coreProperties>
</file>