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F7A"/>
    <a:srgbClr val="006699"/>
    <a:srgbClr val="054E66"/>
    <a:srgbClr val="034156"/>
    <a:srgbClr val="00367C"/>
    <a:srgbClr val="04408A"/>
    <a:srgbClr val="012E7C"/>
    <a:srgbClr val="417B4B"/>
    <a:srgbClr val="265F2F"/>
    <a:srgbClr val="002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80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1C640-F0C9-498E-9F68-956666289890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7D160-37C0-4D52-9513-FDF6FE8B91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02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36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51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89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37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83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8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0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587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35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7D160-37C0-4D52-9513-FDF6FE8B91F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55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7ADFD9-26EE-2B3C-12EE-C75987067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01225F-B1C9-4356-ABCA-8063F4790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C6A1DE-062B-7874-44A1-1A74D49F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0C0B19-6140-01D1-FA71-11241A8F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6DD37-3E66-7439-C5B8-3F03337C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79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E71A67-14D8-2830-B97C-5F27714F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2A7ACD-BC20-8288-BFE2-6E9EC1ED1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7BCB3D-A963-13D0-5FAD-FDDCA86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50BB5F-628D-DA6A-AC2B-C313E674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096130-3CDA-9324-90A4-0F5908A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7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F8B13AF-97CD-509A-F602-2A13971BB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CE2203-44CC-A19A-2C82-201200079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AFE72B-6689-89C2-7418-C8A83F2E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5BEE1B-5F07-7D98-16B9-6FFB9333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C552D6-27C2-CEB5-F43D-B55AE66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34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1613A9-E51E-31BE-F4DD-6B33AA83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0B539A-AF8A-8EB1-C220-68979D59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3DE89C-3E46-27A4-DAE0-1380AFF5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8B1B02-8211-5824-2F4B-EAD7377A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F121A8-D248-79A1-7552-5CFDC409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90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0E440-8474-552B-86A4-F1C4841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FD4E5E-824D-8525-18F0-87C9271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0502E7-A8D0-C072-E537-5711ED7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A79BC1-340B-E8BF-CA0C-E7EAAE7C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34FB6A-213F-F67E-0680-54CCA5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4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15E44-1954-9ACF-E04C-AC0830A1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DE240E-EA60-1C5C-388C-CE5973A4C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4C1936-0AEE-176D-F845-6ADB9AD0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AB1C8A-54FB-86BF-0B34-837C5074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27CE5A-CC44-A021-7798-A8E1653B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0CD326-8986-1D56-956E-44EE3823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9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DC2B8F-4202-D550-6190-26C5973B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047BF0-F996-3DB4-EAA6-068F143DC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CB8A1-F27B-A694-9B9C-1F1EF5F2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C17F42-755E-9958-AA6D-E1009EC12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EAF13D-4372-A9F1-31B1-F5F1366B2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051D68-F847-73BF-CCA6-8CC56D41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5E4676F-1E58-7800-5757-16CBCB0F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59BBB5B-2A24-A8F4-0D45-5F60C28F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9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A3BF4C-E5AD-1AA0-83F0-1F08298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A46981E-94CA-4968-139A-760EAEA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3AB7352-6C74-9295-49CA-B1274099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C45E9C0-6978-4BE9-134E-373A3A5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1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78F1BCF-A27E-F9A6-2B1D-B2A67E26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4E49F3-CBC3-FD39-F208-6DA9D214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70F846-9C6C-3D6E-2777-9E560967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7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68052-3275-F902-FCDC-3BB19455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A63070-470C-C8C9-2373-CDF996EF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15800B-0E7D-8389-2FB9-C814CC368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B390C6-3C92-F0AA-B30F-BAD68BD6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D2A482-79DF-6F14-F13A-FE147170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79F474-EA65-B26D-D5BB-4F72BCEA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47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0BC0C-B907-1216-4B5F-68A6216A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1CA12BD-4C72-5FD0-EF38-60BD62CCE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089B698-E389-5578-9FC1-4712778EB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087BF2-1908-5328-9059-8A8B0101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CA968F-9A80-807F-5931-8696D6EE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EF8B20-14F1-BD33-A0C0-7F6814E9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08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252095E-1730-849D-7988-9FDC7AC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282ECA-CC10-AC1E-DF01-67A16749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BFFAFF-FF94-9614-9667-6DAC81EFC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5BC3-828F-444E-BE79-057E297BC9F3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15FD14-53D1-888F-0436-7912EFB5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723E2E-A88A-26D1-2EB6-2D787E107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EF36-4885-4455-8198-8F420455C6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3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0B84B75-FF7A-5C18-9C87-7052E42B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52400"/>
            <a:ext cx="8821738" cy="651668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40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E7DC12B-EDE5-9DD5-539C-932E885CB2A1}"/>
              </a:ext>
            </a:extLst>
          </p:cNvPr>
          <p:cNvSpPr/>
          <p:nvPr/>
        </p:nvSpPr>
        <p:spPr>
          <a:xfrm>
            <a:off x="393192" y="310896"/>
            <a:ext cx="2679192" cy="438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Τσιμπήματα εντόμων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2A49A88-1354-60B7-4AF7-2FF52439F02F}"/>
              </a:ext>
            </a:extLst>
          </p:cNvPr>
          <p:cNvSpPr/>
          <p:nvPr/>
        </p:nvSpPr>
        <p:spPr>
          <a:xfrm>
            <a:off x="585216" y="886968"/>
            <a:ext cx="4123944" cy="40233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Το δηλητήριο της σφήκας περιέχει </a:t>
            </a:r>
            <a:r>
              <a:rPr lang="el-GR" altLang="el-GR" b="1" dirty="0"/>
              <a:t>βάση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F76A258-34D6-4030-3419-D8763224B532}"/>
              </a:ext>
            </a:extLst>
          </p:cNvPr>
          <p:cNvSpPr/>
          <p:nvPr/>
        </p:nvSpPr>
        <p:spPr>
          <a:xfrm>
            <a:off x="585216" y="1424940"/>
            <a:ext cx="4123944" cy="4023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altLang="el-GR" dirty="0"/>
              <a:t>Το δηλητήριο της μέλισσας περιέχει </a:t>
            </a:r>
            <a:r>
              <a:rPr lang="el-GR" altLang="el-GR" b="1" dirty="0"/>
              <a:t>οξύ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2059499-D2E7-0DB6-8326-75B8799F1483}"/>
              </a:ext>
            </a:extLst>
          </p:cNvPr>
          <p:cNvSpPr/>
          <p:nvPr/>
        </p:nvSpPr>
        <p:spPr>
          <a:xfrm>
            <a:off x="393192" y="2072640"/>
            <a:ext cx="2679192" cy="438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Αντιόξινα φάρμακα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E4EAA1D-42C1-68FC-D0DE-72D8900B8B55}"/>
              </a:ext>
            </a:extLst>
          </p:cNvPr>
          <p:cNvSpPr/>
          <p:nvPr/>
        </p:nvSpPr>
        <p:spPr>
          <a:xfrm>
            <a:off x="685800" y="2647189"/>
            <a:ext cx="8193024" cy="40233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75000"/>
              </a:lnSpc>
            </a:pPr>
            <a:r>
              <a:rPr lang="el-GR" altLang="el-GR" dirty="0"/>
              <a:t>Το γαστρικό υγρό περιέχει </a:t>
            </a:r>
            <a:r>
              <a:rPr lang="en-US" altLang="el-GR" dirty="0"/>
              <a:t>HCl</a:t>
            </a:r>
            <a:r>
              <a:rPr lang="el-GR" altLang="el-GR" dirty="0"/>
              <a:t> και η υπερβολική έκκριση του είναι δυσάρεστη</a:t>
            </a:r>
            <a:endParaRPr lang="el-GR" dirty="0"/>
          </a:p>
        </p:txBody>
      </p:sp>
      <p:sp>
        <p:nvSpPr>
          <p:cNvPr id="7" name="Επεξήγηση: Αριστερό βέλος 6">
            <a:extLst>
              <a:ext uri="{FF2B5EF4-FFF2-40B4-BE49-F238E27FC236}">
                <a16:creationId xmlns:a16="http://schemas.microsoft.com/office/drawing/2014/main" id="{2381E3A7-2D9E-ED98-1A20-49D98E23C200}"/>
              </a:ext>
            </a:extLst>
          </p:cNvPr>
          <p:cNvSpPr/>
          <p:nvPr/>
        </p:nvSpPr>
        <p:spPr>
          <a:xfrm>
            <a:off x="4828032" y="886968"/>
            <a:ext cx="3758184" cy="402336"/>
          </a:xfrm>
          <a:prstGeom prst="leftArrowCallout">
            <a:avLst>
              <a:gd name="adj1" fmla="val 34091"/>
              <a:gd name="adj2" fmla="val 31818"/>
              <a:gd name="adj3" fmla="val 40909"/>
              <a:gd name="adj4" fmla="val 908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Αντιμετωπίζεται με </a:t>
            </a:r>
            <a:r>
              <a:rPr lang="el-GR" altLang="el-GR" b="1" dirty="0"/>
              <a:t>ξίδι</a:t>
            </a:r>
            <a:r>
              <a:rPr lang="el-GR" altLang="el-GR" dirty="0"/>
              <a:t> (οξύ)</a:t>
            </a:r>
          </a:p>
        </p:txBody>
      </p:sp>
      <p:sp>
        <p:nvSpPr>
          <p:cNvPr id="8" name="Επεξήγηση: Αριστερό βέλος 7">
            <a:extLst>
              <a:ext uri="{FF2B5EF4-FFF2-40B4-BE49-F238E27FC236}">
                <a16:creationId xmlns:a16="http://schemas.microsoft.com/office/drawing/2014/main" id="{E70EA099-2F10-F499-DE3F-B7DADBA9A3A6}"/>
              </a:ext>
            </a:extLst>
          </p:cNvPr>
          <p:cNvSpPr/>
          <p:nvPr/>
        </p:nvSpPr>
        <p:spPr>
          <a:xfrm>
            <a:off x="4828032" y="1424940"/>
            <a:ext cx="4123944" cy="402336"/>
          </a:xfrm>
          <a:prstGeom prst="leftArrowCallout">
            <a:avLst>
              <a:gd name="adj1" fmla="val 34091"/>
              <a:gd name="adj2" fmla="val 29545"/>
              <a:gd name="adj3" fmla="val 40909"/>
              <a:gd name="adj4" fmla="val 911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altLang="el-GR" dirty="0"/>
              <a:t>Αντιμετωπίζεται με </a:t>
            </a:r>
            <a:r>
              <a:rPr lang="el-GR" altLang="el-GR" b="1" dirty="0"/>
              <a:t>αμμωνία</a:t>
            </a:r>
            <a:r>
              <a:rPr lang="el-GR" altLang="el-GR" dirty="0"/>
              <a:t> (βάση)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012F2AA-7408-0732-9FF8-61A87F34A461}"/>
              </a:ext>
            </a:extLst>
          </p:cNvPr>
          <p:cNvSpPr/>
          <p:nvPr/>
        </p:nvSpPr>
        <p:spPr>
          <a:xfrm>
            <a:off x="992124" y="3808476"/>
            <a:ext cx="7594092" cy="402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l-GR" altLang="el-GR" sz="1600" b="1" dirty="0"/>
              <a:t>Δισκία</a:t>
            </a:r>
            <a:r>
              <a:rPr lang="el-GR" altLang="el-GR" sz="1600" dirty="0"/>
              <a:t> με υδροξείδιο του αργιλίου [</a:t>
            </a:r>
            <a:r>
              <a:rPr lang="en-US" altLang="el-GR" sz="1600" dirty="0"/>
              <a:t>Al</a:t>
            </a:r>
            <a:r>
              <a:rPr lang="el-GR" altLang="el-GR" sz="1600" dirty="0"/>
              <a:t>(</a:t>
            </a:r>
            <a:r>
              <a:rPr lang="en-US" altLang="el-GR" sz="1600" dirty="0"/>
              <a:t>OH</a:t>
            </a:r>
            <a:r>
              <a:rPr lang="el-GR" altLang="el-GR" sz="1600" dirty="0"/>
              <a:t>)</a:t>
            </a:r>
            <a:r>
              <a:rPr lang="en-US" altLang="el-GR" sz="1600" baseline="-25000" dirty="0"/>
              <a:t>3</a:t>
            </a:r>
            <a:r>
              <a:rPr lang="el-GR" altLang="el-GR" sz="1600" dirty="0"/>
              <a:t>] και υδροξείδιο του μαγνησίου [</a:t>
            </a:r>
            <a:r>
              <a:rPr lang="en-US" altLang="el-GR" sz="1600" dirty="0"/>
              <a:t>Mg(OH)</a:t>
            </a:r>
            <a:r>
              <a:rPr lang="en-US" altLang="el-GR" sz="1600" baseline="-25000" dirty="0"/>
              <a:t>2</a:t>
            </a:r>
            <a:r>
              <a:rPr lang="el-GR" altLang="el-GR" sz="1600" dirty="0"/>
              <a:t>]</a:t>
            </a:r>
            <a:endParaRPr lang="en-US" altLang="el-GR" sz="1600" dirty="0"/>
          </a:p>
        </p:txBody>
      </p:sp>
      <p:sp>
        <p:nvSpPr>
          <p:cNvPr id="9" name="Επεξήγηση: Επάνω βέλος 8">
            <a:extLst>
              <a:ext uri="{FF2B5EF4-FFF2-40B4-BE49-F238E27FC236}">
                <a16:creationId xmlns:a16="http://schemas.microsoft.com/office/drawing/2014/main" id="{3A2B76D9-A0B4-E3A5-C0B3-65C0892C869F}"/>
              </a:ext>
            </a:extLst>
          </p:cNvPr>
          <p:cNvSpPr/>
          <p:nvPr/>
        </p:nvSpPr>
        <p:spPr>
          <a:xfrm>
            <a:off x="992124" y="3136392"/>
            <a:ext cx="7594092" cy="662940"/>
          </a:xfrm>
          <a:prstGeom prst="upArrowCallout">
            <a:avLst>
              <a:gd name="adj1" fmla="val 22241"/>
              <a:gd name="adj2" fmla="val 25000"/>
              <a:gd name="adj3" fmla="val 25000"/>
              <a:gd name="adj4" fmla="val 59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Αντιμετώπιση: εξουδετέρωση μέρους ποσότητας </a:t>
            </a:r>
            <a:r>
              <a:rPr lang="en-US" altLang="el-GR" dirty="0"/>
              <a:t>HCl </a:t>
            </a:r>
            <a:r>
              <a:rPr lang="el-GR" altLang="el-GR" dirty="0"/>
              <a:t>του γαστρικού υγρού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8509825-3E40-6618-E387-C8B89EF97769}"/>
              </a:ext>
            </a:extLst>
          </p:cNvPr>
          <p:cNvSpPr/>
          <p:nvPr/>
        </p:nvSpPr>
        <p:spPr>
          <a:xfrm>
            <a:off x="347472" y="4456177"/>
            <a:ext cx="2679192" cy="438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 </a:t>
            </a:r>
            <a:r>
              <a:rPr lang="en-US" dirty="0"/>
              <a:t>pH</a:t>
            </a:r>
            <a:r>
              <a:rPr lang="el-GR" dirty="0"/>
              <a:t> του εδάφους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01FB7D65-3418-1109-890F-A5D3754C3453}"/>
              </a:ext>
            </a:extLst>
          </p:cNvPr>
          <p:cNvSpPr/>
          <p:nvPr/>
        </p:nvSpPr>
        <p:spPr>
          <a:xfrm>
            <a:off x="685800" y="5045203"/>
            <a:ext cx="5477256" cy="40233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75000"/>
              </a:lnSpc>
            </a:pPr>
            <a:r>
              <a:rPr lang="el-GR" altLang="el-GR" dirty="0"/>
              <a:t>Το </a:t>
            </a:r>
            <a:r>
              <a:rPr lang="en-US" altLang="el-GR" dirty="0"/>
              <a:t>pH</a:t>
            </a:r>
            <a:r>
              <a:rPr lang="el-GR" altLang="el-GR" dirty="0"/>
              <a:t> επηρεάζει τη γονιμότητα του εδάφους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C1EDF10-0C6D-8080-C0D4-E428405ED592}"/>
              </a:ext>
            </a:extLst>
          </p:cNvPr>
          <p:cNvSpPr/>
          <p:nvPr/>
        </p:nvSpPr>
        <p:spPr>
          <a:xfrm>
            <a:off x="585216" y="5579365"/>
            <a:ext cx="1609343" cy="402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Όξινα εδάφη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5EF60F4-8FAC-8D96-FA4F-EAEE85C1A424}"/>
              </a:ext>
            </a:extLst>
          </p:cNvPr>
          <p:cNvSpPr/>
          <p:nvPr/>
        </p:nvSpPr>
        <p:spPr>
          <a:xfrm>
            <a:off x="2212847" y="5570221"/>
            <a:ext cx="6473952" cy="402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l-GR" altLang="el-GR" dirty="0"/>
              <a:t>Για να μειώσουμε την οξύτητα ανακατεύουμε με ασβέστη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4902770-9256-446D-E723-49BC5434019B}"/>
              </a:ext>
            </a:extLst>
          </p:cNvPr>
          <p:cNvSpPr/>
          <p:nvPr/>
        </p:nvSpPr>
        <p:spPr>
          <a:xfrm>
            <a:off x="585216" y="6146293"/>
            <a:ext cx="1609344" cy="402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Βασικά εδάφη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5B6EE4D7-3705-902F-2F5A-DB1B2605176A}"/>
              </a:ext>
            </a:extLst>
          </p:cNvPr>
          <p:cNvSpPr/>
          <p:nvPr/>
        </p:nvSpPr>
        <p:spPr>
          <a:xfrm>
            <a:off x="2212846" y="6137149"/>
            <a:ext cx="6473953" cy="402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l-GR" altLang="el-GR" dirty="0"/>
              <a:t>Η </a:t>
            </a:r>
            <a:r>
              <a:rPr lang="el-GR" altLang="el-GR" dirty="0" err="1"/>
              <a:t>βασικότητα</a:t>
            </a:r>
            <a:r>
              <a:rPr lang="el-GR" altLang="el-GR" dirty="0"/>
              <a:t> μειώνεται με τη βροχή που συνήθως είναι όξινη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C78B94-27DF-604D-11BC-2E2DC516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40" y="294835"/>
            <a:ext cx="1524960" cy="388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03175F2-83CD-B64E-4414-E5CDF57C5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2" y="294835"/>
            <a:ext cx="1706832" cy="388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FE4235-21EB-4934-5BE6-B618BF296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38" y="294835"/>
            <a:ext cx="2937601" cy="388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3B0BA61-9AF9-38E0-C8E2-250740FF9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36" y="294835"/>
            <a:ext cx="1894066" cy="388800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4B2F496-1326-77D2-9C63-2A319D8A6F95}"/>
              </a:ext>
            </a:extLst>
          </p:cNvPr>
          <p:cNvSpPr/>
          <p:nvPr/>
        </p:nvSpPr>
        <p:spPr>
          <a:xfrm>
            <a:off x="343172" y="4182835"/>
            <a:ext cx="1706832" cy="608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Υδροξείδιο του αργιλίου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43A08C1-A744-723E-9FAE-643178B1AF8C}"/>
              </a:ext>
            </a:extLst>
          </p:cNvPr>
          <p:cNvSpPr/>
          <p:nvPr/>
        </p:nvSpPr>
        <p:spPr>
          <a:xfrm>
            <a:off x="352316" y="4809744"/>
            <a:ext cx="1706832" cy="608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Υδροξείδιο του Μαγνησίου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152C98E-BA49-E1C5-1654-8E641BBAF43C}"/>
              </a:ext>
            </a:extLst>
          </p:cNvPr>
          <p:cNvSpPr/>
          <p:nvPr/>
        </p:nvSpPr>
        <p:spPr>
          <a:xfrm>
            <a:off x="2189940" y="4182834"/>
            <a:ext cx="1524960" cy="425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Αμμωνία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8117936-6DFB-4048-4B52-256F84233F55}"/>
              </a:ext>
            </a:extLst>
          </p:cNvPr>
          <p:cNvSpPr/>
          <p:nvPr/>
        </p:nvSpPr>
        <p:spPr>
          <a:xfrm>
            <a:off x="3854836" y="4194048"/>
            <a:ext cx="1894066" cy="608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Υδροξείδιο του Ασβεστίου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26370EE-E7F5-16AE-76FC-F9742309F330}"/>
              </a:ext>
            </a:extLst>
          </p:cNvPr>
          <p:cNvSpPr/>
          <p:nvPr/>
        </p:nvSpPr>
        <p:spPr>
          <a:xfrm>
            <a:off x="5888838" y="4182835"/>
            <a:ext cx="2937600" cy="425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Υδροξείδιο του Νατρίου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79CCE2E7-860C-3DA6-71A6-89F969FEFC3B}"/>
              </a:ext>
            </a:extLst>
          </p:cNvPr>
          <p:cNvSpPr/>
          <p:nvPr/>
        </p:nvSpPr>
        <p:spPr>
          <a:xfrm>
            <a:off x="438912" y="5939572"/>
            <a:ext cx="5806440" cy="54352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Τα </a:t>
            </a:r>
            <a:r>
              <a:rPr lang="el-GR" b="1" u="sng" dirty="0"/>
              <a:t>διαλύματά</a:t>
            </a:r>
            <a:r>
              <a:rPr lang="el-GR" dirty="0"/>
              <a:t> τους παρουσιάζουν τις </a:t>
            </a:r>
            <a:r>
              <a:rPr lang="el-GR" b="1" u="sng" dirty="0"/>
              <a:t>ίδιες ιδιότητες </a:t>
            </a:r>
            <a:r>
              <a:rPr lang="el-GR" dirty="0"/>
              <a:t> </a:t>
            </a:r>
            <a:endParaRPr lang="el-GR" sz="2000" b="1" dirty="0">
              <a:highlight>
                <a:srgbClr val="008080"/>
              </a:highlight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B781715-D873-D30D-179F-646A0AB88E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4809744"/>
            <a:ext cx="1906252" cy="1822704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1E9364F0-67E6-3257-71A8-F69EC2DA39D1}"/>
              </a:ext>
            </a:extLst>
          </p:cNvPr>
          <p:cNvSpPr/>
          <p:nvPr/>
        </p:nvSpPr>
        <p:spPr>
          <a:xfrm>
            <a:off x="4372580" y="5022068"/>
            <a:ext cx="2540284" cy="425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Διττανθρακικό νάτριο</a:t>
            </a:r>
          </a:p>
        </p:txBody>
      </p:sp>
      <p:sp>
        <p:nvSpPr>
          <p:cNvPr id="19" name="Επεξήγηση: Κάτω βέλος 18">
            <a:extLst>
              <a:ext uri="{FF2B5EF4-FFF2-40B4-BE49-F238E27FC236}">
                <a16:creationId xmlns:a16="http://schemas.microsoft.com/office/drawing/2014/main" id="{701B72AA-1D9F-D38A-1C3A-6EC28F142F2A}"/>
              </a:ext>
            </a:extLst>
          </p:cNvPr>
          <p:cNvSpPr/>
          <p:nvPr/>
        </p:nvSpPr>
        <p:spPr>
          <a:xfrm>
            <a:off x="2466328" y="5100338"/>
            <a:ext cx="1542240" cy="72439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Βάσεις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4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F42091E-DDE5-7F7D-8602-5EA0BDBF864F}"/>
              </a:ext>
            </a:extLst>
          </p:cNvPr>
          <p:cNvSpPr/>
          <p:nvPr/>
        </p:nvSpPr>
        <p:spPr>
          <a:xfrm>
            <a:off x="493243" y="2687238"/>
            <a:ext cx="1673885" cy="110295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Εκχυλίσματα διαφόρων φυτών</a:t>
            </a:r>
          </a:p>
        </p:txBody>
      </p:sp>
      <p:sp>
        <p:nvSpPr>
          <p:cNvPr id="3" name="Επεξήγηση: Αριστερό βέλος 2">
            <a:extLst>
              <a:ext uri="{FF2B5EF4-FFF2-40B4-BE49-F238E27FC236}">
                <a16:creationId xmlns:a16="http://schemas.microsoft.com/office/drawing/2014/main" id="{4BFB6C99-EDB8-9693-DC7F-06C89E6567EC}"/>
              </a:ext>
            </a:extLst>
          </p:cNvPr>
          <p:cNvSpPr/>
          <p:nvPr/>
        </p:nvSpPr>
        <p:spPr>
          <a:xfrm>
            <a:off x="2401400" y="3006783"/>
            <a:ext cx="1487215" cy="429909"/>
          </a:xfrm>
          <a:prstGeom prst="leftArrowCallout">
            <a:avLst>
              <a:gd name="adj1" fmla="val 30603"/>
              <a:gd name="adj2" fmla="val 32984"/>
              <a:gd name="adj3" fmla="val 39137"/>
              <a:gd name="adj4" fmla="val 742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Δείκτες</a:t>
            </a:r>
          </a:p>
        </p:txBody>
      </p:sp>
      <p:sp>
        <p:nvSpPr>
          <p:cNvPr id="5" name="Σύμβολο πρόσθεσης 4">
            <a:extLst>
              <a:ext uri="{FF2B5EF4-FFF2-40B4-BE49-F238E27FC236}">
                <a16:creationId xmlns:a16="http://schemas.microsoft.com/office/drawing/2014/main" id="{10ED827B-887F-A357-3D2F-98CE7BB1BF9C}"/>
              </a:ext>
            </a:extLst>
          </p:cNvPr>
          <p:cNvSpPr/>
          <p:nvPr/>
        </p:nvSpPr>
        <p:spPr>
          <a:xfrm>
            <a:off x="4054522" y="3023759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0C08D78-616A-45CA-A10F-E3708E75D421}"/>
              </a:ext>
            </a:extLst>
          </p:cNvPr>
          <p:cNvSpPr/>
          <p:nvPr/>
        </p:nvSpPr>
        <p:spPr>
          <a:xfrm>
            <a:off x="4734435" y="3033415"/>
            <a:ext cx="1234440" cy="42991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Βάση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6AFFC75-5F19-7B5D-E899-F338CA9C01CB}"/>
              </a:ext>
            </a:extLst>
          </p:cNvPr>
          <p:cNvSpPr/>
          <p:nvPr/>
        </p:nvSpPr>
        <p:spPr>
          <a:xfrm>
            <a:off x="6173300" y="3140892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ιάγραμμα ροής: Έγγραφο 7">
            <a:extLst>
              <a:ext uri="{FF2B5EF4-FFF2-40B4-BE49-F238E27FC236}">
                <a16:creationId xmlns:a16="http://schemas.microsoft.com/office/drawing/2014/main" id="{7B86F4F2-B805-192A-ABDB-304FA485717A}"/>
              </a:ext>
            </a:extLst>
          </p:cNvPr>
          <p:cNvSpPr/>
          <p:nvPr/>
        </p:nvSpPr>
        <p:spPr>
          <a:xfrm>
            <a:off x="6648694" y="3023758"/>
            <a:ext cx="1847367" cy="112761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  Ο χρωματισμός </a:t>
            </a:r>
          </a:p>
          <a:p>
            <a:r>
              <a:rPr lang="el-GR" dirty="0"/>
              <a:t>  του δείκτη </a:t>
            </a:r>
          </a:p>
          <a:p>
            <a:r>
              <a:rPr lang="el-GR" dirty="0"/>
              <a:t>  αλλάζει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88D5A730-CBFC-E513-BC1C-73385FE766D2}"/>
              </a:ext>
            </a:extLst>
          </p:cNvPr>
          <p:cNvGrpSpPr/>
          <p:nvPr/>
        </p:nvGrpSpPr>
        <p:grpSpPr>
          <a:xfrm>
            <a:off x="3611880" y="4526280"/>
            <a:ext cx="847344" cy="987552"/>
            <a:chOff x="2423160" y="5010912"/>
            <a:chExt cx="847344" cy="987552"/>
          </a:xfrm>
        </p:grpSpPr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C94C9D53-B3D4-2532-10BF-E7A424E257F1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3178A98-4FA8-89D3-5B10-F612AFF1D136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FE658A02-59DD-B307-D105-3CF92F8F0C9C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2C08CC3-4312-785F-6D8F-BD9538B0AF65}"/>
              </a:ext>
            </a:extLst>
          </p:cNvPr>
          <p:cNvSpPr/>
          <p:nvPr/>
        </p:nvSpPr>
        <p:spPr>
          <a:xfrm>
            <a:off x="3630168" y="4855464"/>
            <a:ext cx="810000" cy="6217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56197C8E-E8C3-C048-9B15-CB710D8E4BB7}"/>
              </a:ext>
            </a:extLst>
          </p:cNvPr>
          <p:cNvGrpSpPr/>
          <p:nvPr/>
        </p:nvGrpSpPr>
        <p:grpSpPr>
          <a:xfrm>
            <a:off x="5925312" y="4809744"/>
            <a:ext cx="399016" cy="740664"/>
            <a:chOff x="5413248" y="5422392"/>
            <a:chExt cx="399016" cy="740664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B1CC1B7F-0038-2D2F-7E68-00D928FEBB3F}"/>
                </a:ext>
              </a:extLst>
            </p:cNvPr>
            <p:cNvGrpSpPr/>
            <p:nvPr/>
          </p:nvGrpSpPr>
          <p:grpSpPr>
            <a:xfrm>
              <a:off x="5413248" y="5422392"/>
              <a:ext cx="399016" cy="740664"/>
              <a:chOff x="5413248" y="5422392"/>
              <a:chExt cx="399016" cy="740664"/>
            </a:xfrm>
          </p:grpSpPr>
          <p:cxnSp>
            <p:nvCxnSpPr>
              <p:cNvPr id="17" name="Ευθεία γραμμή σύνδεσης 16">
                <a:extLst>
                  <a:ext uri="{FF2B5EF4-FFF2-40B4-BE49-F238E27FC236}">
                    <a16:creationId xmlns:a16="http://schemas.microsoft.com/office/drawing/2014/main" id="{D617949B-EE6D-5983-1904-DF34C15C68A2}"/>
                  </a:ext>
                </a:extLst>
              </p:cNvPr>
              <p:cNvCxnSpPr/>
              <p:nvPr/>
            </p:nvCxnSpPr>
            <p:spPr>
              <a:xfrm>
                <a:off x="542239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>
                <a:extLst>
                  <a:ext uri="{FF2B5EF4-FFF2-40B4-BE49-F238E27FC236}">
                    <a16:creationId xmlns:a16="http://schemas.microsoft.com/office/drawing/2014/main" id="{308A111E-B7B4-2658-993B-E176CAF1EDC2}"/>
                  </a:ext>
                </a:extLst>
              </p:cNvPr>
              <p:cNvCxnSpPr/>
              <p:nvPr/>
            </p:nvCxnSpPr>
            <p:spPr>
              <a:xfrm>
                <a:off x="575767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εία γραμμή σύνδεσης 18">
                <a:extLst>
                  <a:ext uri="{FF2B5EF4-FFF2-40B4-BE49-F238E27FC236}">
                    <a16:creationId xmlns:a16="http://schemas.microsoft.com/office/drawing/2014/main" id="{2491665D-96A0-1AC9-E54E-C6C98B697F4B}"/>
                  </a:ext>
                </a:extLst>
              </p:cNvPr>
              <p:cNvCxnSpPr/>
              <p:nvPr/>
            </p:nvCxnSpPr>
            <p:spPr>
              <a:xfrm>
                <a:off x="5413248" y="6153912"/>
                <a:ext cx="360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Ευθεία γραμμή σύνδεσης 19">
                <a:extLst>
                  <a:ext uri="{FF2B5EF4-FFF2-40B4-BE49-F238E27FC236}">
                    <a16:creationId xmlns:a16="http://schemas.microsoft.com/office/drawing/2014/main" id="{42CE54E2-F846-FBFF-B793-CFAEF139D864}"/>
                  </a:ext>
                </a:extLst>
              </p:cNvPr>
              <p:cNvCxnSpPr/>
              <p:nvPr/>
            </p:nvCxnSpPr>
            <p:spPr>
              <a:xfrm flipV="1">
                <a:off x="5422392" y="5550408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εία γραμμή σύνδεσης 20">
                <a:extLst>
                  <a:ext uri="{FF2B5EF4-FFF2-40B4-BE49-F238E27FC236}">
                    <a16:creationId xmlns:a16="http://schemas.microsoft.com/office/drawing/2014/main" id="{D68AB4EA-0A1E-721E-BE2B-34B3CCC3F257}"/>
                  </a:ext>
                </a:extLst>
              </p:cNvPr>
              <p:cNvCxnSpPr>
                <a:cxnSpLocks/>
              </p:cNvCxnSpPr>
              <p:nvPr/>
            </p:nvCxnSpPr>
            <p:spPr>
              <a:xfrm rot="-3360000" flipV="1">
                <a:off x="5647672" y="5559551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εία γραμμή σύνδεσης 21">
                <a:extLst>
                  <a:ext uri="{FF2B5EF4-FFF2-40B4-BE49-F238E27FC236}">
                    <a16:creationId xmlns:a16="http://schemas.microsoft.com/office/drawing/2014/main" id="{8B3BA47B-2FB4-BB8D-155C-996870E6C801}"/>
                  </a:ext>
                </a:extLst>
              </p:cNvPr>
              <p:cNvCxnSpPr/>
              <p:nvPr/>
            </p:nvCxnSpPr>
            <p:spPr>
              <a:xfrm>
                <a:off x="5532120" y="5422392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>
                <a:extLst>
                  <a:ext uri="{FF2B5EF4-FFF2-40B4-BE49-F238E27FC236}">
                    <a16:creationId xmlns:a16="http://schemas.microsoft.com/office/drawing/2014/main" id="{38E740AA-B7DF-1D89-FC75-E679E5C6FD11}"/>
                  </a:ext>
                </a:extLst>
              </p:cNvPr>
              <p:cNvCxnSpPr/>
              <p:nvPr/>
            </p:nvCxnSpPr>
            <p:spPr>
              <a:xfrm>
                <a:off x="5644624" y="5425275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72B03EE6-B39E-9808-0CF2-C33160C04F08}"/>
                </a:ext>
              </a:extLst>
            </p:cNvPr>
            <p:cNvSpPr/>
            <p:nvPr/>
          </p:nvSpPr>
          <p:spPr>
            <a:xfrm>
              <a:off x="5440680" y="5833872"/>
              <a:ext cx="305136" cy="310894"/>
            </a:xfrm>
            <a:prstGeom prst="rect">
              <a:avLst/>
            </a:prstGeom>
            <a:solidFill>
              <a:srgbClr val="6F5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4" name="Οβάλ 23">
            <a:extLst>
              <a:ext uri="{FF2B5EF4-FFF2-40B4-BE49-F238E27FC236}">
                <a16:creationId xmlns:a16="http://schemas.microsoft.com/office/drawing/2014/main" id="{057F07C8-F777-FB59-A150-2DF65CE5BE45}"/>
              </a:ext>
            </a:extLst>
          </p:cNvPr>
          <p:cNvSpPr/>
          <p:nvPr/>
        </p:nvSpPr>
        <p:spPr>
          <a:xfrm>
            <a:off x="4018932" y="4002492"/>
            <a:ext cx="72000" cy="108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Φυσαλίδα ομιλίας: Ορθογώνιο με στρογγυλεμένες γωνίες 24">
            <a:extLst>
              <a:ext uri="{FF2B5EF4-FFF2-40B4-BE49-F238E27FC236}">
                <a16:creationId xmlns:a16="http://schemas.microsoft.com/office/drawing/2014/main" id="{C816ADA4-8E7E-BC79-9650-B016255A0506}"/>
              </a:ext>
            </a:extLst>
          </p:cNvPr>
          <p:cNvSpPr/>
          <p:nvPr/>
        </p:nvSpPr>
        <p:spPr>
          <a:xfrm>
            <a:off x="6949030" y="4453129"/>
            <a:ext cx="1360225" cy="987550"/>
          </a:xfrm>
          <a:prstGeom prst="wedgeRoundRectCallout">
            <a:avLst>
              <a:gd name="adj1" fmla="val -105169"/>
              <a:gd name="adj2" fmla="val 490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Εκχύλισμα κόκκινου  λάχανου</a:t>
            </a:r>
          </a:p>
        </p:txBody>
      </p:sp>
      <p:sp>
        <p:nvSpPr>
          <p:cNvPr id="26" name="Φυσαλίδα ομιλίας: Ορθογώνιο με στρογγυλεμένες γωνίες 25">
            <a:extLst>
              <a:ext uri="{FF2B5EF4-FFF2-40B4-BE49-F238E27FC236}">
                <a16:creationId xmlns:a16="http://schemas.microsoft.com/office/drawing/2014/main" id="{0208C9BD-F73C-0E82-F40A-3ACCB44FFE56}"/>
              </a:ext>
            </a:extLst>
          </p:cNvPr>
          <p:cNvSpPr/>
          <p:nvPr/>
        </p:nvSpPr>
        <p:spPr>
          <a:xfrm>
            <a:off x="1280160" y="4352544"/>
            <a:ext cx="1547403" cy="918972"/>
          </a:xfrm>
          <a:prstGeom prst="wedgeRoundRectCallout">
            <a:avLst>
              <a:gd name="adj1" fmla="val 102494"/>
              <a:gd name="adj2" fmla="val 550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Διάλυμα υδροξειδίου του νατρίου</a:t>
            </a:r>
          </a:p>
        </p:txBody>
      </p:sp>
      <p:sp>
        <p:nvSpPr>
          <p:cNvPr id="4" name="Επεξήγηση: Κάτω βέλος 3">
            <a:extLst>
              <a:ext uri="{FF2B5EF4-FFF2-40B4-BE49-F238E27FC236}">
                <a16:creationId xmlns:a16="http://schemas.microsoft.com/office/drawing/2014/main" id="{1F1F4C2F-A7EC-40A6-AB2C-3A8A50D5057B}"/>
              </a:ext>
            </a:extLst>
          </p:cNvPr>
          <p:cNvSpPr/>
          <p:nvPr/>
        </p:nvSpPr>
        <p:spPr>
          <a:xfrm>
            <a:off x="706598" y="269809"/>
            <a:ext cx="7020082" cy="603129"/>
          </a:xfrm>
          <a:prstGeom prst="downArrow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l-GR" dirty="0"/>
              <a:t>Όλα τα διαλύματα των βάσεων που ονομάζονται και </a:t>
            </a:r>
            <a:r>
              <a:rPr lang="el-GR" b="1" dirty="0"/>
              <a:t>αλκαλικά: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44C99744-8311-9AD0-B32C-13810787E440}"/>
              </a:ext>
            </a:extLst>
          </p:cNvPr>
          <p:cNvSpPr/>
          <p:nvPr/>
        </p:nvSpPr>
        <p:spPr>
          <a:xfrm>
            <a:off x="706598" y="1033134"/>
            <a:ext cx="36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78C7949B-DE10-9672-C7F4-B7DAFC827ECA}"/>
              </a:ext>
            </a:extLst>
          </p:cNvPr>
          <p:cNvSpPr/>
          <p:nvPr/>
        </p:nvSpPr>
        <p:spPr>
          <a:xfrm>
            <a:off x="1083224" y="1033134"/>
            <a:ext cx="3827104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Έχουν καυστική γεύση γεύση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55FC9F73-7209-053D-6B6B-4AB0AE1A1C10}"/>
              </a:ext>
            </a:extLst>
          </p:cNvPr>
          <p:cNvSpPr/>
          <p:nvPr/>
        </p:nvSpPr>
        <p:spPr>
          <a:xfrm>
            <a:off x="706598" y="1511790"/>
            <a:ext cx="36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79947768-1C79-E259-4526-5D4F8427E426}"/>
              </a:ext>
            </a:extLst>
          </p:cNvPr>
          <p:cNvSpPr/>
          <p:nvPr/>
        </p:nvSpPr>
        <p:spPr>
          <a:xfrm>
            <a:off x="1083224" y="1511790"/>
            <a:ext cx="3827104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Έχουν σαπωνοειδή αφή</a:t>
            </a: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BFCB02AB-DB5D-2DAA-07DA-9F61A71D5314}"/>
              </a:ext>
            </a:extLst>
          </p:cNvPr>
          <p:cNvSpPr/>
          <p:nvPr/>
        </p:nvSpPr>
        <p:spPr>
          <a:xfrm>
            <a:off x="706598" y="1997786"/>
            <a:ext cx="351706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F84255CA-6981-6065-901D-CA39D12137AD}"/>
              </a:ext>
            </a:extLst>
          </p:cNvPr>
          <p:cNvSpPr/>
          <p:nvPr/>
        </p:nvSpPr>
        <p:spPr>
          <a:xfrm>
            <a:off x="1074911" y="1997786"/>
            <a:ext cx="3827104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Αλλαζουν</a:t>
            </a:r>
            <a:r>
              <a:rPr lang="el-GR" dirty="0"/>
              <a:t> το χρώμα των δεικτών</a:t>
            </a:r>
          </a:p>
        </p:txBody>
      </p:sp>
      <p:sp>
        <p:nvSpPr>
          <p:cNvPr id="35" name="Πάπυρος: Κατακόρυφος 34">
            <a:extLst>
              <a:ext uri="{FF2B5EF4-FFF2-40B4-BE49-F238E27FC236}">
                <a16:creationId xmlns:a16="http://schemas.microsoft.com/office/drawing/2014/main" id="{0565306D-3B4A-18CC-23EC-8EDB2650D06A}"/>
              </a:ext>
            </a:extLst>
          </p:cNvPr>
          <p:cNvSpPr/>
          <p:nvPr/>
        </p:nvSpPr>
        <p:spPr>
          <a:xfrm rot="5400000">
            <a:off x="4257769" y="2808909"/>
            <a:ext cx="943498" cy="67889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Το σύνολο των κοινών ιδιοτήτων που παρουσιάζουν όλα τα </a:t>
            </a:r>
            <a:r>
              <a:rPr lang="el-GR" b="1" u="sng" dirty="0"/>
              <a:t>διαλύματα</a:t>
            </a:r>
            <a:r>
              <a:rPr lang="el-GR" dirty="0"/>
              <a:t> των βάσεων ονομάζονται</a:t>
            </a:r>
            <a:r>
              <a:rPr lang="el-GR" dirty="0">
                <a:highlight>
                  <a:srgbClr val="008000"/>
                </a:highlight>
              </a:rPr>
              <a:t>  </a:t>
            </a:r>
            <a:r>
              <a:rPr lang="el-GR" sz="2000" b="1" dirty="0">
                <a:highlight>
                  <a:srgbClr val="008000"/>
                </a:highlight>
              </a:rPr>
              <a:t>βασικός χαρακτήρας</a:t>
            </a:r>
          </a:p>
        </p:txBody>
      </p:sp>
      <p:sp>
        <p:nvSpPr>
          <p:cNvPr id="40" name="Αστέρι: 16 ακτίνες 39">
            <a:extLst>
              <a:ext uri="{FF2B5EF4-FFF2-40B4-BE49-F238E27FC236}">
                <a16:creationId xmlns:a16="http://schemas.microsoft.com/office/drawing/2014/main" id="{103F6052-8B89-7A26-2DC3-8467529D7A99}"/>
              </a:ext>
            </a:extLst>
          </p:cNvPr>
          <p:cNvSpPr/>
          <p:nvPr/>
        </p:nvSpPr>
        <p:spPr>
          <a:xfrm>
            <a:off x="5074924" y="739905"/>
            <a:ext cx="3827104" cy="2134258"/>
          </a:xfrm>
          <a:prstGeom prst="star16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Προσοχή δεν δοκιμάζουμε  με γεύση και αφή τα διαλύματα των βάσεων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1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1.66667E-6 -0.09143 C -1.66667E-6 -0.13241 -0.04913 -0.18241 -0.08889 -0.18241 L -0.17726 -0.18241 " pathEditMode="relative" rAng="0" ptsTypes="AAAA">
                                          <p:cBhvr>
                                            <p:cTn id="1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repeatCount="3000" fill="hold" grpId="1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81481E-6 L -2.77778E-6 0.13912 " pathEditMode="relative" rAng="0" ptsTypes="AA" p14:bounceEnd="4000">
                                          <p:cBhvr>
                                            <p:cTn id="1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75C543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75C543"/>
                                          </p:to>
                                        </p:animClr>
                                        <p:set>
                                          <p:cBhvr>
                                            <p:cTn id="12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  <p:bldP spid="6" grpId="0" animBg="1"/>
          <p:bldP spid="7" grpId="0" animBg="1"/>
          <p:bldP spid="8" grpId="0" animBg="1"/>
          <p:bldP spid="13" grpId="0" animBg="1"/>
          <p:bldP spid="13" grpId="1" animBg="1"/>
          <p:bldP spid="24" grpId="0" animBg="1"/>
          <p:bldP spid="24" grpId="1" animBg="1"/>
          <p:bldP spid="24" grpId="2" animBg="1"/>
          <p:bldP spid="25" grpId="0" animBg="1"/>
          <p:bldP spid="26" grpId="0" animBg="1"/>
          <p:bldP spid="4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5" grpId="0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 tmFilter="0,0; .5, 1; 1, 1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1.66667E-6 -0.09143 C -1.66667E-6 -0.13241 -0.04913 -0.18241 -0.08889 -0.18241 L -0.17726 -0.18241 " pathEditMode="relative" rAng="0" ptsTypes="AAAA">
                                          <p:cBhvr>
                                            <p:cTn id="1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81481E-6 L -2.77778E-6 0.13912 " pathEditMode="relative" rAng="0" ptsTypes="AA">
                                          <p:cBhvr>
                                            <p:cTn id="1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75C543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75C543"/>
                                          </p:to>
                                        </p:animClr>
                                        <p:set>
                                          <p:cBhvr>
                                            <p:cTn id="12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  <p:bldP spid="6" grpId="0" animBg="1"/>
          <p:bldP spid="7" grpId="0" animBg="1"/>
          <p:bldP spid="8" grpId="0" animBg="1"/>
          <p:bldP spid="13" grpId="0" animBg="1"/>
          <p:bldP spid="13" grpId="1" animBg="1"/>
          <p:bldP spid="24" grpId="0" animBg="1"/>
          <p:bldP spid="24" grpId="1" animBg="1"/>
          <p:bldP spid="24" grpId="2" animBg="1"/>
          <p:bldP spid="25" grpId="0" animBg="1"/>
          <p:bldP spid="26" grpId="0" animBg="1"/>
          <p:bldP spid="4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5" grpId="0" animBg="1"/>
          <p:bldP spid="4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D750347-B310-0505-F0AC-2808D5431DA8}"/>
              </a:ext>
            </a:extLst>
          </p:cNvPr>
          <p:cNvSpPr/>
          <p:nvPr/>
        </p:nvSpPr>
        <p:spPr>
          <a:xfrm>
            <a:off x="641761" y="261848"/>
            <a:ext cx="4043313" cy="706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διαλύματα όλων των βάσεων περιέχουν ανιόντα υδροξειδίου (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l-GR" sz="2000" b="1" dirty="0">
                <a:solidFill>
                  <a:srgbClr val="FFFF00"/>
                </a:solidFill>
              </a:rPr>
              <a:t>Η</a:t>
            </a:r>
            <a:r>
              <a:rPr lang="en-US" sz="2000" b="1" baseline="30000" dirty="0">
                <a:solidFill>
                  <a:srgbClr val="FFFF00"/>
                </a:solidFill>
              </a:rPr>
              <a:t>-</a:t>
            </a:r>
            <a:r>
              <a:rPr lang="el-GR" sz="2000" b="1" baseline="30000" dirty="0"/>
              <a:t> </a:t>
            </a:r>
            <a:r>
              <a:rPr lang="el-GR" dirty="0"/>
              <a:t>)</a:t>
            </a: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A2570773-58AA-58CA-8377-40B4EB321542}"/>
              </a:ext>
            </a:extLst>
          </p:cNvPr>
          <p:cNvSpPr/>
          <p:nvPr/>
        </p:nvSpPr>
        <p:spPr>
          <a:xfrm>
            <a:off x="4692536" y="356613"/>
            <a:ext cx="949311" cy="55695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</a:t>
            </a:r>
            <a:r>
              <a:rPr lang="el-GR" sz="2400" b="1" dirty="0"/>
              <a:t>Η</a:t>
            </a:r>
            <a:r>
              <a:rPr lang="en-US" sz="2400" b="1" baseline="30000" dirty="0"/>
              <a:t>-</a:t>
            </a:r>
            <a:endParaRPr lang="el-GR" sz="2400" b="1" baseline="300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2B4690B-048C-C341-056D-0AA42CF63C68}"/>
              </a:ext>
            </a:extLst>
          </p:cNvPr>
          <p:cNvSpPr/>
          <p:nvPr/>
        </p:nvSpPr>
        <p:spPr>
          <a:xfrm>
            <a:off x="5806441" y="414805"/>
            <a:ext cx="2701619" cy="44057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Βασικός Χαρακτήρας</a:t>
            </a:r>
          </a:p>
        </p:txBody>
      </p:sp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E2A9255D-CF1B-5301-5D79-49EB1F0BF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12280"/>
              </p:ext>
            </p:extLst>
          </p:nvPr>
        </p:nvGraphicFramePr>
        <p:xfrm>
          <a:off x="648082" y="1161559"/>
          <a:ext cx="7855838" cy="18687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2687">
                  <a:extLst>
                    <a:ext uri="{9D8B030D-6E8A-4147-A177-3AD203B41FA5}">
                      <a16:colId xmlns:a16="http://schemas.microsoft.com/office/drawing/2014/main" val="408435200"/>
                    </a:ext>
                  </a:extLst>
                </a:gridCol>
                <a:gridCol w="4913151">
                  <a:extLst>
                    <a:ext uri="{9D8B030D-6E8A-4147-A177-3AD203B41FA5}">
                      <a16:colId xmlns:a16="http://schemas.microsoft.com/office/drawing/2014/main" val="2500657798"/>
                    </a:ext>
                  </a:extLst>
                </a:gridCol>
              </a:tblGrid>
              <a:tr h="37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Βάση</a:t>
                      </a: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Διάλυμα βάσης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r>
                        <a:rPr kumimoji="0" lang="el-GR" altLang="el-GR" sz="18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κατιόν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ανιόν</a:t>
                      </a: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66430030"/>
                  </a:ext>
                </a:extLst>
              </a:tr>
              <a:tr h="37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Υδροξείδιο του νατρίου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(s)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Na</a:t>
                      </a:r>
                      <a:r>
                        <a:rPr kumimoji="0" lang="en-US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+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OH</a:t>
                      </a:r>
                      <a:r>
                        <a:rPr kumimoji="0" lang="en-US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28503685"/>
                  </a:ext>
                </a:extLst>
              </a:tr>
              <a:tr h="37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Υδροξείδιο του καλίου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KOH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(s)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kumimoji="0" lang="en-US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+      OH</a:t>
                      </a:r>
                      <a:r>
                        <a:rPr kumimoji="0" lang="en-US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520303536"/>
                  </a:ext>
                </a:extLst>
              </a:tr>
              <a:tr h="37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Υδροξείδιο του ασβεστίου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Ca(OH)</a:t>
                      </a:r>
                      <a:r>
                        <a:rPr kumimoji="0" lang="nn-NO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el-GR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nn-NO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(s)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Ca</a:t>
                      </a:r>
                      <a:r>
                        <a:rPr kumimoji="0" lang="nn-NO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nn-NO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2OH</a:t>
                      </a:r>
                      <a:r>
                        <a:rPr kumimoji="0" lang="nn-NO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80814551"/>
                  </a:ext>
                </a:extLst>
              </a:tr>
              <a:tr h="37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Αμμωνία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kumimoji="0" lang="pt-BR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(aq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kumimoji="0" lang="pt-BR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(l)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NH4</a:t>
                      </a:r>
                      <a:r>
                        <a:rPr kumimoji="0" lang="pt-BR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    </a:t>
                      </a:r>
                      <a:r>
                        <a:rPr kumimoji="0" lang="el-G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OH</a:t>
                      </a:r>
                      <a:r>
                        <a:rPr kumimoji="0" lang="pt-BR" altLang="el-GR" sz="1800" b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0" lang="pt-BR" altLang="el-G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2009146"/>
                  </a:ext>
                </a:extLst>
              </a:tr>
            </a:tbl>
          </a:graphicData>
        </a:graphic>
      </p:graphicFrame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E41F8258-55BB-2887-0A04-ECAD529651D3}"/>
              </a:ext>
            </a:extLst>
          </p:cNvPr>
          <p:cNvSpPr/>
          <p:nvPr/>
        </p:nvSpPr>
        <p:spPr>
          <a:xfrm>
            <a:off x="652221" y="3223482"/>
            <a:ext cx="7851699" cy="726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Βάσεις</a:t>
            </a:r>
            <a:r>
              <a:rPr lang="el-GR" sz="2000" dirty="0"/>
              <a:t> είναι οι ενώσεις που όταν </a:t>
            </a:r>
            <a:r>
              <a:rPr lang="el-GR" sz="2000" b="1" dirty="0"/>
              <a:t>διαλυθούν</a:t>
            </a:r>
            <a:r>
              <a:rPr lang="el-GR" sz="2000" dirty="0"/>
              <a:t> στο νερό δίνουν ανιόντα </a:t>
            </a:r>
            <a:r>
              <a:rPr lang="el-GR" sz="2000" b="1" dirty="0"/>
              <a:t>υδροξειδίου</a:t>
            </a:r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D7E2BE71-3C49-DA9D-F13B-7BDF1EB2DB89}"/>
              </a:ext>
            </a:extLst>
          </p:cNvPr>
          <p:cNvSpPr/>
          <p:nvPr/>
        </p:nvSpPr>
        <p:spPr>
          <a:xfrm>
            <a:off x="674857" y="1565720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220972EC-B236-5836-AFDA-6135C2E7F322}"/>
              </a:ext>
            </a:extLst>
          </p:cNvPr>
          <p:cNvSpPr/>
          <p:nvPr/>
        </p:nvSpPr>
        <p:spPr>
          <a:xfrm>
            <a:off x="674857" y="1935174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F899ECDA-DC59-51CE-1D1D-BE5F38DBD3EA}"/>
              </a:ext>
            </a:extLst>
          </p:cNvPr>
          <p:cNvSpPr/>
          <p:nvPr/>
        </p:nvSpPr>
        <p:spPr>
          <a:xfrm>
            <a:off x="674857" y="2306026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232693AC-58D3-E046-1DE6-4EDAC3D4F432}"/>
              </a:ext>
            </a:extLst>
          </p:cNvPr>
          <p:cNvSpPr/>
          <p:nvPr/>
        </p:nvSpPr>
        <p:spPr>
          <a:xfrm>
            <a:off x="674857" y="2679874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14DE25F-5D9A-B1B2-D5CA-7B0EB6C27873}"/>
              </a:ext>
            </a:extLst>
          </p:cNvPr>
          <p:cNvSpPr/>
          <p:nvPr/>
        </p:nvSpPr>
        <p:spPr>
          <a:xfrm>
            <a:off x="1540762" y="4889539"/>
            <a:ext cx="3031237" cy="448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/>
              <a:t>T</a:t>
            </a:r>
            <a:r>
              <a:rPr lang="el-GR" spc="100" dirty="0"/>
              <a:t>ο νερό </a:t>
            </a:r>
            <a:r>
              <a:rPr lang="en-US" spc="100" dirty="0"/>
              <a:t>   </a:t>
            </a:r>
            <a:r>
              <a:rPr lang="en-US" spc="100" dirty="0">
                <a:sym typeface="Wingdings" panose="05000000000000000000" pitchFamily="2" charset="2"/>
              </a:rPr>
              <a:t></a:t>
            </a:r>
            <a:r>
              <a:rPr lang="el-GR" spc="100" dirty="0"/>
              <a:t>  </a:t>
            </a:r>
            <a:r>
              <a:rPr lang="en-US" spc="100" dirty="0"/>
              <a:t>  </a:t>
            </a:r>
            <a:r>
              <a:rPr lang="el-GR" spc="100" dirty="0"/>
              <a:t> </a:t>
            </a:r>
            <a:r>
              <a:rPr lang="en-US" sz="2000" b="1" spc="100" dirty="0"/>
              <a:t>H</a:t>
            </a:r>
            <a:r>
              <a:rPr lang="en-US" sz="2000" b="1" spc="100" baseline="30000" dirty="0"/>
              <a:t>+</a:t>
            </a:r>
            <a:r>
              <a:rPr lang="en-US" spc="100" dirty="0"/>
              <a:t> + </a:t>
            </a:r>
            <a:r>
              <a:rPr lang="en-US" sz="2000" b="1" spc="100" dirty="0"/>
              <a:t>OH</a:t>
            </a:r>
            <a:r>
              <a:rPr lang="en-US" sz="2000" b="1" spc="100" baseline="30000" dirty="0"/>
              <a:t>-</a:t>
            </a:r>
            <a:endParaRPr lang="el-GR" sz="2000" b="1" spc="100" baseline="300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3158CC2-BE1B-76B3-4AFB-7767D799E499}"/>
              </a:ext>
            </a:extLst>
          </p:cNvPr>
          <p:cNvSpPr/>
          <p:nvPr/>
        </p:nvSpPr>
        <p:spPr>
          <a:xfrm>
            <a:off x="1540763" y="5454561"/>
            <a:ext cx="3031237" cy="448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/>
              <a:t>T</a:t>
            </a:r>
            <a:r>
              <a:rPr lang="el-GR" spc="100" dirty="0"/>
              <a:t>ο </a:t>
            </a:r>
            <a:r>
              <a:rPr lang="el-GR" b="1" u="sng" spc="100" dirty="0"/>
              <a:t>οξύ</a:t>
            </a:r>
            <a:r>
              <a:rPr lang="el-GR" spc="100" dirty="0"/>
              <a:t> στο νερό </a:t>
            </a:r>
            <a:r>
              <a:rPr lang="el-GR" spc="100" dirty="0">
                <a:sym typeface="Wingdings" panose="05000000000000000000" pitchFamily="2" charset="2"/>
              </a:rPr>
              <a:t></a:t>
            </a:r>
            <a:r>
              <a:rPr lang="el-GR" spc="100" dirty="0"/>
              <a:t>   </a:t>
            </a:r>
            <a:r>
              <a:rPr lang="en-US" sz="2000" b="1" spc="100" dirty="0">
                <a:solidFill>
                  <a:srgbClr val="FFFF00"/>
                </a:solidFill>
              </a:rPr>
              <a:t>H</a:t>
            </a:r>
            <a:r>
              <a:rPr lang="en-US" sz="2000" b="1" spc="100" baseline="30000" dirty="0">
                <a:solidFill>
                  <a:srgbClr val="FFFF00"/>
                </a:solidFill>
              </a:rPr>
              <a:t>+</a:t>
            </a:r>
            <a:r>
              <a:rPr lang="en-US" spc="100" dirty="0"/>
              <a:t> </a:t>
            </a:r>
            <a:endParaRPr lang="el-GR" spc="100" baseline="300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5DB415D-4BC9-A524-F7BC-DF4AAA7008BC}"/>
              </a:ext>
            </a:extLst>
          </p:cNvPr>
          <p:cNvSpPr/>
          <p:nvPr/>
        </p:nvSpPr>
        <p:spPr>
          <a:xfrm>
            <a:off x="5557882" y="4889539"/>
            <a:ext cx="3185160" cy="448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pc="100" dirty="0"/>
              <a:t>Πλήθος </a:t>
            </a:r>
            <a:r>
              <a:rPr lang="en-US" sz="2000" b="1" spc="100" dirty="0"/>
              <a:t>H</a:t>
            </a:r>
            <a:r>
              <a:rPr lang="en-US" sz="2000" b="1" spc="100" baseline="30000" dirty="0"/>
              <a:t>+</a:t>
            </a:r>
            <a:r>
              <a:rPr lang="en-US" spc="100" dirty="0"/>
              <a:t> </a:t>
            </a:r>
            <a:r>
              <a:rPr lang="el-GR" spc="100" dirty="0"/>
              <a:t> </a:t>
            </a:r>
            <a:r>
              <a:rPr lang="el-GR" sz="2400" b="1" spc="100" dirty="0"/>
              <a:t>=</a:t>
            </a:r>
            <a:r>
              <a:rPr lang="el-GR" spc="100" dirty="0"/>
              <a:t>  Πλήθος</a:t>
            </a:r>
            <a:r>
              <a:rPr lang="en-US" spc="100" dirty="0"/>
              <a:t> </a:t>
            </a:r>
            <a:r>
              <a:rPr lang="en-US" sz="2000" b="1" spc="100" dirty="0"/>
              <a:t>OH</a:t>
            </a:r>
            <a:r>
              <a:rPr lang="en-US" sz="2000" b="1" spc="100" baseline="30000" dirty="0"/>
              <a:t>-</a:t>
            </a:r>
            <a:endParaRPr lang="el-GR" sz="2000" b="1" spc="100" baseline="30000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8589C092-6659-A25B-D59A-A31EDA90C6BE}"/>
              </a:ext>
            </a:extLst>
          </p:cNvPr>
          <p:cNvSpPr/>
          <p:nvPr/>
        </p:nvSpPr>
        <p:spPr>
          <a:xfrm>
            <a:off x="4798416" y="4958119"/>
            <a:ext cx="502920" cy="31089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0473285C-B4DE-37D7-8E83-DA15DA856DCA}"/>
              </a:ext>
            </a:extLst>
          </p:cNvPr>
          <p:cNvSpPr/>
          <p:nvPr/>
        </p:nvSpPr>
        <p:spPr>
          <a:xfrm>
            <a:off x="4798416" y="5534129"/>
            <a:ext cx="502920" cy="3108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182A72E-7716-4FDD-7062-9388DE4DA767}"/>
              </a:ext>
            </a:extLst>
          </p:cNvPr>
          <p:cNvSpPr/>
          <p:nvPr/>
        </p:nvSpPr>
        <p:spPr>
          <a:xfrm>
            <a:off x="5557882" y="5456466"/>
            <a:ext cx="3185160" cy="448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pc="100" dirty="0"/>
              <a:t>Πλήθος </a:t>
            </a:r>
            <a:r>
              <a:rPr lang="en-US" sz="2000" b="1" spc="100" dirty="0">
                <a:solidFill>
                  <a:srgbClr val="FFFF00"/>
                </a:solidFill>
              </a:rPr>
              <a:t>H</a:t>
            </a:r>
            <a:r>
              <a:rPr lang="en-US" sz="2000" b="1" spc="100" baseline="30000" dirty="0">
                <a:solidFill>
                  <a:srgbClr val="FFFF00"/>
                </a:solidFill>
              </a:rPr>
              <a:t>+</a:t>
            </a:r>
            <a:r>
              <a:rPr lang="en-US" spc="100" dirty="0"/>
              <a:t> </a:t>
            </a:r>
            <a:r>
              <a:rPr lang="el-GR" spc="100" dirty="0"/>
              <a:t> </a:t>
            </a:r>
            <a:r>
              <a:rPr lang="el-GR" sz="2400" b="1" spc="100" dirty="0"/>
              <a:t>&gt;</a:t>
            </a:r>
            <a:r>
              <a:rPr lang="el-GR" spc="100" dirty="0"/>
              <a:t>  Πλήθος</a:t>
            </a:r>
            <a:r>
              <a:rPr lang="en-US" spc="100" dirty="0"/>
              <a:t> </a:t>
            </a:r>
            <a:r>
              <a:rPr lang="en-US" sz="2000" b="1" spc="100" dirty="0">
                <a:solidFill>
                  <a:srgbClr val="FFFF00"/>
                </a:solidFill>
              </a:rPr>
              <a:t>OH</a:t>
            </a:r>
            <a:r>
              <a:rPr lang="en-US" sz="2000" b="1" spc="100" baseline="30000" dirty="0">
                <a:solidFill>
                  <a:srgbClr val="FFFF00"/>
                </a:solidFill>
              </a:rPr>
              <a:t>-</a:t>
            </a:r>
            <a:endParaRPr lang="el-GR" sz="2000" b="1" spc="100" baseline="30000" dirty="0">
              <a:solidFill>
                <a:srgbClr val="FFFF00"/>
              </a:solidFill>
            </a:endParaRPr>
          </a:p>
        </p:txBody>
      </p:sp>
      <p:sp>
        <p:nvSpPr>
          <p:cNvPr id="10" name="Φυσαλίδα ομιλίας: Ορθογώνιο 9">
            <a:extLst>
              <a:ext uri="{FF2B5EF4-FFF2-40B4-BE49-F238E27FC236}">
                <a16:creationId xmlns:a16="http://schemas.microsoft.com/office/drawing/2014/main" id="{81C5E45F-6D0E-DB8B-DE55-979C8F639255}"/>
              </a:ext>
            </a:extLst>
          </p:cNvPr>
          <p:cNvSpPr/>
          <p:nvPr/>
        </p:nvSpPr>
        <p:spPr>
          <a:xfrm>
            <a:off x="446963" y="4908589"/>
            <a:ext cx="822960" cy="393192"/>
          </a:xfrm>
          <a:prstGeom prst="wedgeRectCallout">
            <a:avLst>
              <a:gd name="adj1" fmla="val 102501"/>
              <a:gd name="adj2" fmla="val -2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 = 7</a:t>
            </a:r>
            <a:endParaRPr lang="el-GR" b="1" dirty="0"/>
          </a:p>
        </p:txBody>
      </p:sp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B90CE6C0-6E49-98B4-9BD2-7916449D5525}"/>
              </a:ext>
            </a:extLst>
          </p:cNvPr>
          <p:cNvSpPr/>
          <p:nvPr/>
        </p:nvSpPr>
        <p:spPr>
          <a:xfrm>
            <a:off x="443417" y="5493424"/>
            <a:ext cx="822960" cy="393192"/>
          </a:xfrm>
          <a:prstGeom prst="wedgeRectCallout">
            <a:avLst>
              <a:gd name="adj1" fmla="val 102501"/>
              <a:gd name="adj2" fmla="val -2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 &lt; 7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DF6F38C-76F0-208C-C7F7-85AD2C5B341A}"/>
              </a:ext>
            </a:extLst>
          </p:cNvPr>
          <p:cNvSpPr/>
          <p:nvPr/>
        </p:nvSpPr>
        <p:spPr>
          <a:xfrm>
            <a:off x="1540763" y="6027637"/>
            <a:ext cx="3031237" cy="448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pc="100" dirty="0"/>
              <a:t>Η </a:t>
            </a:r>
            <a:r>
              <a:rPr lang="el-GR" b="1" u="sng" spc="100" dirty="0"/>
              <a:t>βάση</a:t>
            </a:r>
            <a:r>
              <a:rPr lang="el-GR" spc="100" dirty="0"/>
              <a:t> στο νερό </a:t>
            </a:r>
            <a:r>
              <a:rPr lang="el-GR" spc="100" dirty="0">
                <a:sym typeface="Wingdings" panose="05000000000000000000" pitchFamily="2" charset="2"/>
              </a:rPr>
              <a:t></a:t>
            </a:r>
            <a:r>
              <a:rPr lang="el-GR" spc="100" dirty="0"/>
              <a:t>   </a:t>
            </a:r>
            <a:r>
              <a:rPr lang="el-GR" sz="2000" b="1" spc="100" dirty="0">
                <a:solidFill>
                  <a:srgbClr val="FFFF00"/>
                </a:solidFill>
              </a:rPr>
              <a:t>Ο</a:t>
            </a:r>
            <a:r>
              <a:rPr lang="en-US" sz="2000" b="1" spc="100" dirty="0">
                <a:solidFill>
                  <a:srgbClr val="FFFF00"/>
                </a:solidFill>
              </a:rPr>
              <a:t>H</a:t>
            </a:r>
            <a:r>
              <a:rPr lang="el-GR" spc="100" baseline="30000" dirty="0">
                <a:solidFill>
                  <a:srgbClr val="FFFF00"/>
                </a:solidFill>
              </a:rPr>
              <a:t>-</a:t>
            </a:r>
            <a:r>
              <a:rPr lang="en-US" spc="100" dirty="0"/>
              <a:t> </a:t>
            </a:r>
            <a:endParaRPr lang="el-GR" spc="100" baseline="30000" dirty="0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F5E80AFE-A66B-FB17-2ADC-8B17A7B40CC1}"/>
              </a:ext>
            </a:extLst>
          </p:cNvPr>
          <p:cNvSpPr/>
          <p:nvPr/>
        </p:nvSpPr>
        <p:spPr>
          <a:xfrm>
            <a:off x="4798417" y="6093512"/>
            <a:ext cx="502920" cy="31089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7C162C13-187A-BD63-68B4-4E6A7826F5D0}"/>
              </a:ext>
            </a:extLst>
          </p:cNvPr>
          <p:cNvSpPr/>
          <p:nvPr/>
        </p:nvSpPr>
        <p:spPr>
          <a:xfrm>
            <a:off x="5557882" y="6030685"/>
            <a:ext cx="3185160" cy="445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pc="100" dirty="0"/>
              <a:t>Πλήθος </a:t>
            </a:r>
            <a:r>
              <a:rPr lang="el-GR" sz="2000" b="1" spc="100" dirty="0">
                <a:solidFill>
                  <a:srgbClr val="FFFF00"/>
                </a:solidFill>
              </a:rPr>
              <a:t>Ο</a:t>
            </a:r>
            <a:r>
              <a:rPr lang="en-US" sz="2000" b="1" spc="100" dirty="0">
                <a:solidFill>
                  <a:srgbClr val="FFFF00"/>
                </a:solidFill>
              </a:rPr>
              <a:t>H</a:t>
            </a:r>
            <a:r>
              <a:rPr lang="el-GR" sz="2000" b="1" spc="100" baseline="30000" dirty="0">
                <a:solidFill>
                  <a:srgbClr val="FFFF00"/>
                </a:solidFill>
              </a:rPr>
              <a:t>-</a:t>
            </a:r>
            <a:r>
              <a:rPr lang="en-US" spc="100" dirty="0"/>
              <a:t> </a:t>
            </a:r>
            <a:r>
              <a:rPr lang="el-GR" spc="100" dirty="0"/>
              <a:t> </a:t>
            </a:r>
            <a:r>
              <a:rPr lang="el-GR" sz="2400" b="1" spc="100" dirty="0"/>
              <a:t>&gt;</a:t>
            </a:r>
            <a:r>
              <a:rPr lang="el-GR" spc="100" dirty="0"/>
              <a:t>  Πλήθος</a:t>
            </a:r>
            <a:r>
              <a:rPr lang="en-US" spc="100" dirty="0"/>
              <a:t> </a:t>
            </a:r>
            <a:r>
              <a:rPr lang="en-US" sz="2000" b="1" spc="100" dirty="0">
                <a:solidFill>
                  <a:srgbClr val="FFFF00"/>
                </a:solidFill>
              </a:rPr>
              <a:t>H</a:t>
            </a:r>
            <a:r>
              <a:rPr lang="el-GR" sz="2000" b="1" spc="100" baseline="30000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" name="Φυσαλίδα ομιλίας: Ορθογώνιο 17">
            <a:extLst>
              <a:ext uri="{FF2B5EF4-FFF2-40B4-BE49-F238E27FC236}">
                <a16:creationId xmlns:a16="http://schemas.microsoft.com/office/drawing/2014/main" id="{A9772346-187D-720B-A8E8-6663B9501F57}"/>
              </a:ext>
            </a:extLst>
          </p:cNvPr>
          <p:cNvSpPr/>
          <p:nvPr/>
        </p:nvSpPr>
        <p:spPr>
          <a:xfrm>
            <a:off x="437127" y="6072925"/>
            <a:ext cx="822960" cy="393192"/>
          </a:xfrm>
          <a:prstGeom prst="wedgeRectCallout">
            <a:avLst>
              <a:gd name="adj1" fmla="val 102501"/>
              <a:gd name="adj2" fmla="val -2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 </a:t>
            </a:r>
            <a:r>
              <a:rPr lang="el-GR" b="1" dirty="0"/>
              <a:t>&gt;</a:t>
            </a:r>
            <a:r>
              <a:rPr lang="en-US" b="1" dirty="0"/>
              <a:t>7</a:t>
            </a:r>
            <a:endParaRPr lang="el-GR" b="1" dirty="0"/>
          </a:p>
        </p:txBody>
      </p: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B0A17887-E3DB-67C7-245F-98C89C9BD7F7}"/>
              </a:ext>
            </a:extLst>
          </p:cNvPr>
          <p:cNvSpPr/>
          <p:nvPr/>
        </p:nvSpPr>
        <p:spPr>
          <a:xfrm>
            <a:off x="6812555" y="4252432"/>
            <a:ext cx="1545336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 βάσεις</a:t>
            </a:r>
          </a:p>
        </p:txBody>
      </p:sp>
      <p:sp>
        <p:nvSpPr>
          <p:cNvPr id="36" name="Επεξήγηση: Αριστερό βέλος 35">
            <a:extLst>
              <a:ext uri="{FF2B5EF4-FFF2-40B4-BE49-F238E27FC236}">
                <a16:creationId xmlns:a16="http://schemas.microsoft.com/office/drawing/2014/main" id="{42662FCF-D2F3-C090-0120-E1D9130DD6FE}"/>
              </a:ext>
            </a:extLst>
          </p:cNvPr>
          <p:cNvSpPr/>
          <p:nvPr/>
        </p:nvSpPr>
        <p:spPr>
          <a:xfrm flipH="1">
            <a:off x="574061" y="4256317"/>
            <a:ext cx="5879592" cy="453315"/>
          </a:xfrm>
          <a:prstGeom prst="leftArrowCallout">
            <a:avLst>
              <a:gd name="adj1" fmla="val 37000"/>
              <a:gd name="adj2" fmla="val 37000"/>
              <a:gd name="adj3" fmla="val 77000"/>
              <a:gd name="adj4" fmla="val 883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Υπάρχουν διαλύματα ουσιών που έχουν </a:t>
            </a:r>
            <a:r>
              <a:rPr lang="en-US" b="1" dirty="0"/>
              <a:t>pH</a:t>
            </a:r>
            <a:r>
              <a:rPr lang="el-GR" b="1" dirty="0"/>
              <a:t> &gt; 7  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4" grpId="0" animBg="1"/>
      <p:bldP spid="16" grpId="0" animBg="1"/>
      <p:bldP spid="17" grpId="0" animBg="1"/>
      <p:bldP spid="18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AE4938AC-56DB-F6A0-4F4F-A3E0DF9FBEF5}"/>
              </a:ext>
            </a:extLst>
          </p:cNvPr>
          <p:cNvSpPr/>
          <p:nvPr/>
        </p:nvSpPr>
        <p:spPr>
          <a:xfrm>
            <a:off x="0" y="0"/>
            <a:ext cx="9144000" cy="41427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Ευθύγραμμο βέλος σύνδεσης 48">
            <a:extLst>
              <a:ext uri="{FF2B5EF4-FFF2-40B4-BE49-F238E27FC236}">
                <a16:creationId xmlns:a16="http://schemas.microsoft.com/office/drawing/2014/main" id="{D703393D-E9D6-5444-90AB-1CC9146C09DB}"/>
              </a:ext>
            </a:extLst>
          </p:cNvPr>
          <p:cNvCxnSpPr>
            <a:cxnSpLocks/>
          </p:cNvCxnSpPr>
          <p:nvPr/>
        </p:nvCxnSpPr>
        <p:spPr>
          <a:xfrm>
            <a:off x="5248656" y="3476626"/>
            <a:ext cx="3132000" cy="0"/>
          </a:xfrm>
          <a:prstGeom prst="straightConnector1">
            <a:avLst/>
          </a:prstGeom>
          <a:ln w="508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59E4ED11-4683-68A8-69BE-17710B1A74A7}"/>
              </a:ext>
            </a:extLst>
          </p:cNvPr>
          <p:cNvSpPr/>
          <p:nvPr/>
        </p:nvSpPr>
        <p:spPr>
          <a:xfrm>
            <a:off x="5925312" y="3083436"/>
            <a:ext cx="1764792" cy="2651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</a:t>
            </a:r>
            <a:r>
              <a:rPr lang="en-US" sz="1600" dirty="0"/>
              <a:t>pH </a:t>
            </a:r>
            <a:r>
              <a:rPr lang="el-GR" sz="1600" dirty="0"/>
              <a:t>αυξάνεται</a:t>
            </a: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B8AF2B96-4F07-74E6-E23D-430B03C65445}"/>
              </a:ext>
            </a:extLst>
          </p:cNvPr>
          <p:cNvSpPr/>
          <p:nvPr/>
        </p:nvSpPr>
        <p:spPr>
          <a:xfrm>
            <a:off x="5487768" y="3595498"/>
            <a:ext cx="2520000" cy="27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η αλκαλικότητα αυξάνεται</a:t>
            </a:r>
          </a:p>
        </p:txBody>
      </p:sp>
      <p:cxnSp>
        <p:nvCxnSpPr>
          <p:cNvPr id="52" name="Ευθύγραμμο βέλος σύνδεσης 51">
            <a:extLst>
              <a:ext uri="{FF2B5EF4-FFF2-40B4-BE49-F238E27FC236}">
                <a16:creationId xmlns:a16="http://schemas.microsoft.com/office/drawing/2014/main" id="{E9890996-D84B-40E3-C68F-19DA80032031}"/>
              </a:ext>
            </a:extLst>
          </p:cNvPr>
          <p:cNvCxnSpPr>
            <a:cxnSpLocks/>
          </p:cNvCxnSpPr>
          <p:nvPr/>
        </p:nvCxnSpPr>
        <p:spPr>
          <a:xfrm flipH="1">
            <a:off x="911352" y="667535"/>
            <a:ext cx="3130296" cy="0"/>
          </a:xfrm>
          <a:prstGeom prst="straightConnector1">
            <a:avLst/>
          </a:prstGeom>
          <a:ln w="508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EEF79238-C1F3-73BB-3D0A-00B43B517796}"/>
              </a:ext>
            </a:extLst>
          </p:cNvPr>
          <p:cNvSpPr/>
          <p:nvPr/>
        </p:nvSpPr>
        <p:spPr>
          <a:xfrm>
            <a:off x="1670304" y="274345"/>
            <a:ext cx="1764792" cy="2651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</a:t>
            </a:r>
            <a:r>
              <a:rPr lang="en-US" sz="1600" dirty="0"/>
              <a:t>pH </a:t>
            </a:r>
            <a:r>
              <a:rPr lang="el-GR" sz="1600" dirty="0"/>
              <a:t>μειώνεται</a:t>
            </a: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7D46DF46-738D-FC9B-66ED-3C194D7BB10F}"/>
              </a:ext>
            </a:extLst>
          </p:cNvPr>
          <p:cNvSpPr/>
          <p:nvPr/>
        </p:nvSpPr>
        <p:spPr>
          <a:xfrm>
            <a:off x="1258824" y="786408"/>
            <a:ext cx="2520000" cy="270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η αλκαλικότητα μειώνεται</a:t>
            </a:r>
          </a:p>
        </p:txBody>
      </p:sp>
      <p:pic>
        <p:nvPicPr>
          <p:cNvPr id="55" name="Picture 7">
            <a:extLst>
              <a:ext uri="{FF2B5EF4-FFF2-40B4-BE49-F238E27FC236}">
                <a16:creationId xmlns:a16="http://schemas.microsoft.com/office/drawing/2014/main" id="{00878F03-9400-1801-CEC6-E390900B2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9374" r="903" b="18867"/>
          <a:stretch/>
        </p:blipFill>
        <p:spPr>
          <a:xfrm>
            <a:off x="252271" y="1119377"/>
            <a:ext cx="8589977" cy="187220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Ομάδα 47">
            <a:extLst>
              <a:ext uri="{FF2B5EF4-FFF2-40B4-BE49-F238E27FC236}">
                <a16:creationId xmlns:a16="http://schemas.microsoft.com/office/drawing/2014/main" id="{D96AE5A8-C04B-0A1C-25E7-5CA1CEA6AEB4}"/>
              </a:ext>
            </a:extLst>
          </p:cNvPr>
          <p:cNvGrpSpPr/>
          <p:nvPr/>
        </p:nvGrpSpPr>
        <p:grpSpPr>
          <a:xfrm>
            <a:off x="952606" y="4971085"/>
            <a:ext cx="7064296" cy="468343"/>
            <a:chOff x="952606" y="4735492"/>
            <a:chExt cx="7064296" cy="468343"/>
          </a:xfrm>
        </p:grpSpPr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6EDC216B-1C7C-E0EC-5394-D14ADD24F3E9}"/>
                </a:ext>
              </a:extLst>
            </p:cNvPr>
            <p:cNvSpPr/>
            <p:nvPr/>
          </p:nvSpPr>
          <p:spPr>
            <a:xfrm>
              <a:off x="1426620" y="4735835"/>
              <a:ext cx="468000" cy="468000"/>
            </a:xfrm>
            <a:prstGeom prst="rect">
              <a:avLst/>
            </a:prstGeom>
            <a:solidFill>
              <a:srgbClr val="EE606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l-GR" dirty="0"/>
            </a:p>
          </p:txBody>
        </p:sp>
        <p:sp>
          <p:nvSpPr>
            <p:cNvPr id="31" name="Ορθογώνιο 30">
              <a:extLst>
                <a:ext uri="{FF2B5EF4-FFF2-40B4-BE49-F238E27FC236}">
                  <a16:creationId xmlns:a16="http://schemas.microsoft.com/office/drawing/2014/main" id="{BEF24F1C-0474-3C1C-DB32-EEC2CFCB55B5}"/>
                </a:ext>
              </a:extLst>
            </p:cNvPr>
            <p:cNvSpPr/>
            <p:nvPr/>
          </p:nvSpPr>
          <p:spPr>
            <a:xfrm>
              <a:off x="1901067" y="4735835"/>
              <a:ext cx="468000" cy="468000"/>
            </a:xfrm>
            <a:prstGeom prst="rect">
              <a:avLst/>
            </a:prstGeom>
            <a:solidFill>
              <a:srgbClr val="EA728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l-GR" dirty="0"/>
            </a:p>
          </p:txBody>
        </p:sp>
        <p:sp>
          <p:nvSpPr>
            <p:cNvPr id="32" name="Ορθογώνιο 31">
              <a:extLst>
                <a:ext uri="{FF2B5EF4-FFF2-40B4-BE49-F238E27FC236}">
                  <a16:creationId xmlns:a16="http://schemas.microsoft.com/office/drawing/2014/main" id="{1153595F-7CA8-4123-1013-8CC4E22DD4DA}"/>
                </a:ext>
              </a:extLst>
            </p:cNvPr>
            <p:cNvSpPr/>
            <p:nvPr/>
          </p:nvSpPr>
          <p:spPr>
            <a:xfrm>
              <a:off x="2375779" y="4735835"/>
              <a:ext cx="468000" cy="468000"/>
            </a:xfrm>
            <a:prstGeom prst="rect">
              <a:avLst/>
            </a:prstGeom>
            <a:solidFill>
              <a:srgbClr val="E57BAB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l-GR" dirty="0"/>
            </a:p>
          </p:txBody>
        </p:sp>
        <p:sp>
          <p:nvSpPr>
            <p:cNvPr id="33" name="Ορθογώνιο 32">
              <a:extLst>
                <a:ext uri="{FF2B5EF4-FFF2-40B4-BE49-F238E27FC236}">
                  <a16:creationId xmlns:a16="http://schemas.microsoft.com/office/drawing/2014/main" id="{1A6FE589-888D-EF75-7182-464189B5BC85}"/>
                </a:ext>
              </a:extLst>
            </p:cNvPr>
            <p:cNvSpPr/>
            <p:nvPr/>
          </p:nvSpPr>
          <p:spPr>
            <a:xfrm>
              <a:off x="2848069" y="4735835"/>
              <a:ext cx="468000" cy="468000"/>
            </a:xfrm>
            <a:prstGeom prst="rect">
              <a:avLst/>
            </a:prstGeom>
            <a:solidFill>
              <a:srgbClr val="C87DBE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el-GR" dirty="0"/>
            </a:p>
          </p:txBody>
        </p:sp>
        <p:sp>
          <p:nvSpPr>
            <p:cNvPr id="34" name="Ορθογώνιο 33">
              <a:extLst>
                <a:ext uri="{FF2B5EF4-FFF2-40B4-BE49-F238E27FC236}">
                  <a16:creationId xmlns:a16="http://schemas.microsoft.com/office/drawing/2014/main" id="{E61C11F2-4D10-440C-83A8-D252E6D02F98}"/>
                </a:ext>
              </a:extLst>
            </p:cNvPr>
            <p:cNvSpPr/>
            <p:nvPr/>
          </p:nvSpPr>
          <p:spPr>
            <a:xfrm>
              <a:off x="952606" y="4735835"/>
              <a:ext cx="468000" cy="468000"/>
            </a:xfrm>
            <a:prstGeom prst="rect">
              <a:avLst/>
            </a:prstGeom>
            <a:solidFill>
              <a:srgbClr val="EF5134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  <a:endParaRPr lang="el-GR" dirty="0"/>
            </a:p>
          </p:txBody>
        </p:sp>
        <p:sp>
          <p:nvSpPr>
            <p:cNvPr id="37" name="Ορθογώνιο 36">
              <a:extLst>
                <a:ext uri="{FF2B5EF4-FFF2-40B4-BE49-F238E27FC236}">
                  <a16:creationId xmlns:a16="http://schemas.microsoft.com/office/drawing/2014/main" id="{3B6E8EFD-DEB5-41DA-E786-C19D4B54F1F7}"/>
                </a:ext>
              </a:extLst>
            </p:cNvPr>
            <p:cNvSpPr/>
            <p:nvPr/>
          </p:nvSpPr>
          <p:spPr>
            <a:xfrm>
              <a:off x="3791699" y="4735835"/>
              <a:ext cx="468000" cy="468000"/>
            </a:xfrm>
            <a:prstGeom prst="rect">
              <a:avLst/>
            </a:prstGeom>
            <a:solidFill>
              <a:srgbClr val="8D7DBD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endParaRPr lang="el-GR" dirty="0"/>
            </a:p>
          </p:txBody>
        </p:sp>
        <p:sp>
          <p:nvSpPr>
            <p:cNvPr id="38" name="Ορθογώνιο 37">
              <a:extLst>
                <a:ext uri="{FF2B5EF4-FFF2-40B4-BE49-F238E27FC236}">
                  <a16:creationId xmlns:a16="http://schemas.microsoft.com/office/drawing/2014/main" id="{298C8840-FCA2-4A06-CDF4-698817751A78}"/>
                </a:ext>
              </a:extLst>
            </p:cNvPr>
            <p:cNvSpPr/>
            <p:nvPr/>
          </p:nvSpPr>
          <p:spPr>
            <a:xfrm>
              <a:off x="4263635" y="4735835"/>
              <a:ext cx="468000" cy="468000"/>
            </a:xfrm>
            <a:prstGeom prst="rect">
              <a:avLst/>
            </a:prstGeom>
            <a:solidFill>
              <a:srgbClr val="7577C1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  <a:endParaRPr lang="el-GR" dirty="0"/>
            </a:p>
          </p:txBody>
        </p:sp>
        <p:sp>
          <p:nvSpPr>
            <p:cNvPr id="39" name="Ορθογώνιο 38">
              <a:extLst>
                <a:ext uri="{FF2B5EF4-FFF2-40B4-BE49-F238E27FC236}">
                  <a16:creationId xmlns:a16="http://schemas.microsoft.com/office/drawing/2014/main" id="{2DC6CE37-52D4-BCAB-3F42-48878EFC5047}"/>
                </a:ext>
              </a:extLst>
            </p:cNvPr>
            <p:cNvSpPr/>
            <p:nvPr/>
          </p:nvSpPr>
          <p:spPr>
            <a:xfrm>
              <a:off x="4736757" y="4735835"/>
              <a:ext cx="468000" cy="468000"/>
            </a:xfrm>
            <a:prstGeom prst="rect">
              <a:avLst/>
            </a:prstGeom>
            <a:solidFill>
              <a:srgbClr val="6782B9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  <a:endParaRPr lang="el-GR" dirty="0"/>
            </a:p>
          </p:txBody>
        </p:sp>
        <p:sp>
          <p:nvSpPr>
            <p:cNvPr id="40" name="Ορθογώνιο 39">
              <a:extLst>
                <a:ext uri="{FF2B5EF4-FFF2-40B4-BE49-F238E27FC236}">
                  <a16:creationId xmlns:a16="http://schemas.microsoft.com/office/drawing/2014/main" id="{48DDDD89-FDBC-1665-5412-44F83380E2CA}"/>
                </a:ext>
              </a:extLst>
            </p:cNvPr>
            <p:cNvSpPr/>
            <p:nvPr/>
          </p:nvSpPr>
          <p:spPr>
            <a:xfrm>
              <a:off x="5207802" y="4735835"/>
              <a:ext cx="468000" cy="468000"/>
            </a:xfrm>
            <a:prstGeom prst="rect">
              <a:avLst/>
            </a:prstGeom>
            <a:solidFill>
              <a:srgbClr val="4A7EB7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l-GR" dirty="0"/>
            </a:p>
          </p:txBody>
        </p:sp>
        <p:sp>
          <p:nvSpPr>
            <p:cNvPr id="41" name="Ορθογώνιο 40">
              <a:extLst>
                <a:ext uri="{FF2B5EF4-FFF2-40B4-BE49-F238E27FC236}">
                  <a16:creationId xmlns:a16="http://schemas.microsoft.com/office/drawing/2014/main" id="{B044070D-6D0F-A0F3-3D2B-DE13EF49D847}"/>
                </a:ext>
              </a:extLst>
            </p:cNvPr>
            <p:cNvSpPr/>
            <p:nvPr/>
          </p:nvSpPr>
          <p:spPr>
            <a:xfrm>
              <a:off x="3319951" y="4735835"/>
              <a:ext cx="468000" cy="468000"/>
            </a:xfrm>
            <a:prstGeom prst="rect">
              <a:avLst/>
            </a:prstGeom>
            <a:solidFill>
              <a:srgbClr val="AC7FBF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endParaRPr lang="el-GR" dirty="0"/>
            </a:p>
          </p:txBody>
        </p:sp>
        <p:sp>
          <p:nvSpPr>
            <p:cNvPr id="42" name="Ορθογώνιο 41">
              <a:extLst>
                <a:ext uri="{FF2B5EF4-FFF2-40B4-BE49-F238E27FC236}">
                  <a16:creationId xmlns:a16="http://schemas.microsoft.com/office/drawing/2014/main" id="{8CF4EDEC-0C2A-EC34-0CC4-C5C6E19D2BC0}"/>
                </a:ext>
              </a:extLst>
            </p:cNvPr>
            <p:cNvSpPr/>
            <p:nvPr/>
          </p:nvSpPr>
          <p:spPr>
            <a:xfrm>
              <a:off x="6151003" y="4735492"/>
              <a:ext cx="468000" cy="468000"/>
            </a:xfrm>
            <a:prstGeom prst="rect">
              <a:avLst/>
            </a:prstGeom>
            <a:solidFill>
              <a:srgbClr val="008C86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  <a:endParaRPr lang="el-GR" dirty="0"/>
            </a:p>
          </p:txBody>
        </p:sp>
        <p:sp>
          <p:nvSpPr>
            <p:cNvPr id="43" name="Ορθογώνιο 42">
              <a:extLst>
                <a:ext uri="{FF2B5EF4-FFF2-40B4-BE49-F238E27FC236}">
                  <a16:creationId xmlns:a16="http://schemas.microsoft.com/office/drawing/2014/main" id="{32B9DF25-11E2-1D90-B3FE-730DB93404FA}"/>
                </a:ext>
              </a:extLst>
            </p:cNvPr>
            <p:cNvSpPr/>
            <p:nvPr/>
          </p:nvSpPr>
          <p:spPr>
            <a:xfrm>
              <a:off x="6620392" y="4735492"/>
              <a:ext cx="468000" cy="468000"/>
            </a:xfrm>
            <a:prstGeom prst="rect">
              <a:avLst/>
            </a:prstGeom>
            <a:solidFill>
              <a:srgbClr val="55AB5D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  <a:endParaRPr lang="el-GR" dirty="0"/>
            </a:p>
          </p:txBody>
        </p:sp>
        <p:sp>
          <p:nvSpPr>
            <p:cNvPr id="44" name="Ορθογώνιο 43">
              <a:extLst>
                <a:ext uri="{FF2B5EF4-FFF2-40B4-BE49-F238E27FC236}">
                  <a16:creationId xmlns:a16="http://schemas.microsoft.com/office/drawing/2014/main" id="{6E4D27D2-1CDB-2B9B-1F9E-B06651C0938B}"/>
                </a:ext>
              </a:extLst>
            </p:cNvPr>
            <p:cNvSpPr/>
            <p:nvPr/>
          </p:nvSpPr>
          <p:spPr>
            <a:xfrm>
              <a:off x="7092260" y="4735492"/>
              <a:ext cx="468000" cy="468000"/>
            </a:xfrm>
            <a:prstGeom prst="rect">
              <a:avLst/>
            </a:prstGeom>
            <a:solidFill>
              <a:srgbClr val="9EC72F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  <a:endParaRPr lang="el-GR" dirty="0"/>
            </a:p>
          </p:txBody>
        </p:sp>
        <p:sp>
          <p:nvSpPr>
            <p:cNvPr id="45" name="Ορθογώνιο 44">
              <a:extLst>
                <a:ext uri="{FF2B5EF4-FFF2-40B4-BE49-F238E27FC236}">
                  <a16:creationId xmlns:a16="http://schemas.microsoft.com/office/drawing/2014/main" id="{5E7F2DF7-824C-6865-2CE5-E57434D43D2C}"/>
                </a:ext>
              </a:extLst>
            </p:cNvPr>
            <p:cNvSpPr/>
            <p:nvPr/>
          </p:nvSpPr>
          <p:spPr>
            <a:xfrm>
              <a:off x="7548902" y="4735835"/>
              <a:ext cx="468000" cy="468000"/>
            </a:xfrm>
            <a:prstGeom prst="rect">
              <a:avLst/>
            </a:prstGeom>
            <a:solidFill>
              <a:srgbClr val="EBE402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14</a:t>
              </a:r>
              <a:endParaRPr lang="el-GR" dirty="0"/>
            </a:p>
          </p:txBody>
        </p:sp>
        <p:sp>
          <p:nvSpPr>
            <p:cNvPr id="46" name="Ορθογώνιο 45">
              <a:extLst>
                <a:ext uri="{FF2B5EF4-FFF2-40B4-BE49-F238E27FC236}">
                  <a16:creationId xmlns:a16="http://schemas.microsoft.com/office/drawing/2014/main" id="{F77DF116-2E36-CBC1-438F-6E3A4AA92EA4}"/>
                </a:ext>
              </a:extLst>
            </p:cNvPr>
            <p:cNvSpPr/>
            <p:nvPr/>
          </p:nvSpPr>
          <p:spPr>
            <a:xfrm>
              <a:off x="5679958" y="4735835"/>
              <a:ext cx="468000" cy="468000"/>
            </a:xfrm>
            <a:prstGeom prst="rect">
              <a:avLst/>
            </a:prstGeom>
            <a:solidFill>
              <a:srgbClr val="0C84A8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  <a:endParaRPr lang="el-GR" dirty="0"/>
            </a:p>
          </p:txBody>
        </p:sp>
      </p:grpSp>
      <p:sp>
        <p:nvSpPr>
          <p:cNvPr id="56" name="Επεξήγηση: Γραμμή 55">
            <a:extLst>
              <a:ext uri="{FF2B5EF4-FFF2-40B4-BE49-F238E27FC236}">
                <a16:creationId xmlns:a16="http://schemas.microsoft.com/office/drawing/2014/main" id="{52DBF8B7-4CF2-D69D-9AED-F917FB95D914}"/>
              </a:ext>
            </a:extLst>
          </p:cNvPr>
          <p:cNvSpPr/>
          <p:nvPr/>
        </p:nvSpPr>
        <p:spPr>
          <a:xfrm>
            <a:off x="166500" y="6071592"/>
            <a:ext cx="1313166" cy="342058"/>
          </a:xfrm>
          <a:prstGeom prst="borderCallout1">
            <a:avLst>
              <a:gd name="adj1" fmla="val 4419"/>
              <a:gd name="adj2" fmla="val 41278"/>
              <a:gd name="adj3" fmla="val -207022"/>
              <a:gd name="adj4" fmla="val 687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Απόλυτα όξινο</a:t>
            </a:r>
          </a:p>
        </p:txBody>
      </p:sp>
      <p:sp>
        <p:nvSpPr>
          <p:cNvPr id="57" name="Επεξήγηση: Γραμμή 56">
            <a:extLst>
              <a:ext uri="{FF2B5EF4-FFF2-40B4-BE49-F238E27FC236}">
                <a16:creationId xmlns:a16="http://schemas.microsoft.com/office/drawing/2014/main" id="{9E8E440C-F87B-7379-AA2B-1C00CC3FC037}"/>
              </a:ext>
            </a:extLst>
          </p:cNvPr>
          <p:cNvSpPr/>
          <p:nvPr/>
        </p:nvSpPr>
        <p:spPr>
          <a:xfrm>
            <a:off x="7423271" y="6071592"/>
            <a:ext cx="1515688" cy="342058"/>
          </a:xfrm>
          <a:prstGeom prst="borderCallout1">
            <a:avLst>
              <a:gd name="adj1" fmla="val 4419"/>
              <a:gd name="adj2" fmla="val 52795"/>
              <a:gd name="adj3" fmla="val -216743"/>
              <a:gd name="adj4" fmla="val 3197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Απόλυτα βασικό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2D0D5F-4457-9157-3A66-07B0230EBD9E}"/>
              </a:ext>
            </a:extLst>
          </p:cNvPr>
          <p:cNvSpPr/>
          <p:nvPr/>
        </p:nvSpPr>
        <p:spPr>
          <a:xfrm>
            <a:off x="1106424" y="5448229"/>
            <a:ext cx="3322444" cy="1371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80C2708-E764-0D86-7584-4331B77066C7}"/>
              </a:ext>
            </a:extLst>
          </p:cNvPr>
          <p:cNvSpPr/>
          <p:nvPr/>
        </p:nvSpPr>
        <p:spPr>
          <a:xfrm>
            <a:off x="4551098" y="5448229"/>
            <a:ext cx="3322444" cy="137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πεξήγηση: Γραμμή 3">
            <a:extLst>
              <a:ext uri="{FF2B5EF4-FFF2-40B4-BE49-F238E27FC236}">
                <a16:creationId xmlns:a16="http://schemas.microsoft.com/office/drawing/2014/main" id="{B45E8C44-AC6A-BED9-A54E-B043ACC0B841}"/>
              </a:ext>
            </a:extLst>
          </p:cNvPr>
          <p:cNvSpPr/>
          <p:nvPr/>
        </p:nvSpPr>
        <p:spPr>
          <a:xfrm>
            <a:off x="3814156" y="6071592"/>
            <a:ext cx="1515688" cy="342058"/>
          </a:xfrm>
          <a:prstGeom prst="borderCallout1">
            <a:avLst>
              <a:gd name="adj1" fmla="val -927"/>
              <a:gd name="adj2" fmla="val 45501"/>
              <a:gd name="adj3" fmla="val -206535"/>
              <a:gd name="adj4" fmla="val 4502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Ουδέτερο</a:t>
            </a:r>
          </a:p>
        </p:txBody>
      </p:sp>
      <p:sp>
        <p:nvSpPr>
          <p:cNvPr id="5" name="Επεξήγηση: Γραμμή 4">
            <a:extLst>
              <a:ext uri="{FF2B5EF4-FFF2-40B4-BE49-F238E27FC236}">
                <a16:creationId xmlns:a16="http://schemas.microsoft.com/office/drawing/2014/main" id="{94310697-E54A-231B-DD27-EB5B2EBC65B4}"/>
              </a:ext>
            </a:extLst>
          </p:cNvPr>
          <p:cNvSpPr/>
          <p:nvPr/>
        </p:nvSpPr>
        <p:spPr>
          <a:xfrm>
            <a:off x="5815584" y="6071592"/>
            <a:ext cx="1206488" cy="342058"/>
          </a:xfrm>
          <a:prstGeom prst="borderCallout1">
            <a:avLst>
              <a:gd name="adj1" fmla="val -927"/>
              <a:gd name="adj2" fmla="val 45501"/>
              <a:gd name="adj3" fmla="val -142377"/>
              <a:gd name="adj4" fmla="val 4804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Αλκαλικό</a:t>
            </a:r>
          </a:p>
        </p:txBody>
      </p:sp>
      <p:sp>
        <p:nvSpPr>
          <p:cNvPr id="6" name="Επεξήγηση: Γραμμή 5">
            <a:extLst>
              <a:ext uri="{FF2B5EF4-FFF2-40B4-BE49-F238E27FC236}">
                <a16:creationId xmlns:a16="http://schemas.microsoft.com/office/drawing/2014/main" id="{AC09DF04-42E1-F222-B8D6-346892936EB4}"/>
              </a:ext>
            </a:extLst>
          </p:cNvPr>
          <p:cNvSpPr/>
          <p:nvPr/>
        </p:nvSpPr>
        <p:spPr>
          <a:xfrm>
            <a:off x="2121929" y="6071592"/>
            <a:ext cx="923024" cy="342058"/>
          </a:xfrm>
          <a:prstGeom prst="borderCallout1">
            <a:avLst>
              <a:gd name="adj1" fmla="val -927"/>
              <a:gd name="adj2" fmla="val 45501"/>
              <a:gd name="adj3" fmla="val -139704"/>
              <a:gd name="adj4" fmla="val 6879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Όξινο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714DF-7C5A-B6E2-1258-15F5189FC813}"/>
              </a:ext>
            </a:extLst>
          </p:cNvPr>
          <p:cNvSpPr txBox="1"/>
          <p:nvPr/>
        </p:nvSpPr>
        <p:spPr>
          <a:xfrm>
            <a:off x="1728126" y="4485667"/>
            <a:ext cx="56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130" dirty="0">
                <a:solidFill>
                  <a:schemeClr val="bg1"/>
                </a:solidFill>
              </a:rPr>
              <a:t>ΟΛΟΚΛΗΡΩΜΕΝΗ ΚΛΙΜΑΚΑ </a:t>
            </a:r>
            <a:r>
              <a:rPr lang="en-US" spc="130" dirty="0">
                <a:solidFill>
                  <a:schemeClr val="bg1"/>
                </a:solidFill>
              </a:rPr>
              <a:t>pH</a:t>
            </a:r>
            <a:r>
              <a:rPr lang="el-GR" spc="130" dirty="0">
                <a:solidFill>
                  <a:schemeClr val="bg1"/>
                </a:solidFill>
              </a:rPr>
              <a:t> ΓΙΑ ΔΙΑΛΥΜΑΤΑ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6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2" grpId="1" animBg="1"/>
      <p:bldP spid="3" grpId="0" animBg="1"/>
      <p:bldP spid="4" grpId="0" animBg="1"/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FF11EA9-0E1E-922D-B767-BAA723134783}"/>
              </a:ext>
            </a:extLst>
          </p:cNvPr>
          <p:cNvSpPr/>
          <p:nvPr/>
        </p:nvSpPr>
        <p:spPr>
          <a:xfrm>
            <a:off x="310896" y="3700723"/>
            <a:ext cx="2353458" cy="46177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αριθμός ιόντων </a:t>
            </a:r>
            <a:r>
              <a:rPr lang="el-GR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Ο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H</a:t>
            </a:r>
            <a:r>
              <a:rPr lang="el-GR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-</a:t>
            </a:r>
            <a:r>
              <a:rPr lang="el-GR" altLang="el-GR" dirty="0">
                <a:solidFill>
                  <a:schemeClr val="bg1"/>
                </a:solidFill>
              </a:rPr>
              <a:t> </a:t>
            </a:r>
            <a:endParaRPr lang="el-GR" sz="2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1348C14-25AF-CAFF-F7A2-50E0E53B1B82}"/>
              </a:ext>
            </a:extLst>
          </p:cNvPr>
          <p:cNvSpPr/>
          <p:nvPr/>
        </p:nvSpPr>
        <p:spPr>
          <a:xfrm>
            <a:off x="3230880" y="3700723"/>
            <a:ext cx="2154936" cy="46177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olidFill>
                  <a:schemeClr val="bg1"/>
                </a:solidFill>
              </a:rPr>
              <a:t> </a:t>
            </a:r>
            <a:r>
              <a:rPr lang="el-GR" altLang="el-GR" dirty="0"/>
              <a:t>αριθμός ιόντων 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H</a:t>
            </a:r>
            <a:r>
              <a:rPr lang="el-GR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+</a:t>
            </a:r>
            <a:endParaRPr lang="el-GR" sz="2000" b="1" dirty="0"/>
          </a:p>
        </p:txBody>
      </p:sp>
      <p:sp>
        <p:nvSpPr>
          <p:cNvPr id="4" name="Βέλος: Διάσημα 3">
            <a:extLst>
              <a:ext uri="{FF2B5EF4-FFF2-40B4-BE49-F238E27FC236}">
                <a16:creationId xmlns:a16="http://schemas.microsoft.com/office/drawing/2014/main" id="{AA822841-6CE6-EC83-F433-EB8DF5D01998}"/>
              </a:ext>
            </a:extLst>
          </p:cNvPr>
          <p:cNvSpPr/>
          <p:nvPr/>
        </p:nvSpPr>
        <p:spPr>
          <a:xfrm>
            <a:off x="2825496" y="3805879"/>
            <a:ext cx="301752" cy="310896"/>
          </a:xfrm>
          <a:prstGeom prst="chevron">
            <a:avLst>
              <a:gd name="adj" fmla="val 560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0E42925-2139-4BE7-7927-E88AB34670EC}"/>
              </a:ext>
            </a:extLst>
          </p:cNvPr>
          <p:cNvSpPr/>
          <p:nvPr/>
        </p:nvSpPr>
        <p:spPr>
          <a:xfrm>
            <a:off x="310896" y="4396060"/>
            <a:ext cx="1894332" cy="46177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Προσθήκη νερού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100A1B8-20AC-3E1F-04D9-2D49AFD44522}"/>
              </a:ext>
            </a:extLst>
          </p:cNvPr>
          <p:cNvSpPr/>
          <p:nvPr/>
        </p:nvSpPr>
        <p:spPr>
          <a:xfrm>
            <a:off x="2797910" y="4397546"/>
            <a:ext cx="1123342" cy="461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αραίωση</a:t>
            </a:r>
            <a:endParaRPr lang="el-GR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DFBAE7E-55AB-BF47-ED18-587E1B5361BB}"/>
              </a:ext>
            </a:extLst>
          </p:cNvPr>
          <p:cNvSpPr/>
          <p:nvPr/>
        </p:nvSpPr>
        <p:spPr>
          <a:xfrm>
            <a:off x="4514217" y="4291049"/>
            <a:ext cx="2154936" cy="6717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Λιγότερα ιόντα </a:t>
            </a:r>
            <a:r>
              <a:rPr lang="en-US" b="1" dirty="0"/>
              <a:t>O</a:t>
            </a:r>
            <a:r>
              <a:rPr lang="el-GR" b="1" dirty="0"/>
              <a:t>H</a:t>
            </a:r>
            <a:r>
              <a:rPr lang="el-GR" b="1" baseline="30000" dirty="0"/>
              <a:t>-</a:t>
            </a:r>
            <a:r>
              <a:rPr lang="el-GR" b="1" dirty="0"/>
              <a:t> </a:t>
            </a:r>
            <a:r>
              <a:rPr lang="el-GR" dirty="0"/>
              <a:t>ανά μονάδα όγκου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3EC6EA7-FEF9-871F-D87C-C92E3E847166}"/>
              </a:ext>
            </a:extLst>
          </p:cNvPr>
          <p:cNvSpPr/>
          <p:nvPr/>
        </p:nvSpPr>
        <p:spPr>
          <a:xfrm>
            <a:off x="7303112" y="4396060"/>
            <a:ext cx="1327526" cy="46177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μείωση </a:t>
            </a:r>
            <a:r>
              <a:rPr lang="en-US" sz="2000" b="1" dirty="0"/>
              <a:t>pH</a:t>
            </a:r>
            <a:endParaRPr lang="el-GR" sz="2000" b="1" dirty="0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20530C6F-0190-A52F-6633-4E787BB3BEBC}"/>
              </a:ext>
            </a:extLst>
          </p:cNvPr>
          <p:cNvSpPr/>
          <p:nvPr/>
        </p:nvSpPr>
        <p:spPr>
          <a:xfrm>
            <a:off x="2343509" y="4488868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62692776-0650-322B-203A-DE793C70DD34}"/>
              </a:ext>
            </a:extLst>
          </p:cNvPr>
          <p:cNvSpPr/>
          <p:nvPr/>
        </p:nvSpPr>
        <p:spPr>
          <a:xfrm>
            <a:off x="4057312" y="4488867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4995E72E-FE4B-102D-D93F-402842392CFC}"/>
              </a:ext>
            </a:extLst>
          </p:cNvPr>
          <p:cNvSpPr/>
          <p:nvPr/>
        </p:nvSpPr>
        <p:spPr>
          <a:xfrm>
            <a:off x="6849089" y="4475836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7C25C043-DAD8-F39C-B57C-5B20B3B37A1E}"/>
              </a:ext>
            </a:extLst>
          </p:cNvPr>
          <p:cNvSpPr/>
          <p:nvPr/>
        </p:nvSpPr>
        <p:spPr>
          <a:xfrm>
            <a:off x="314346" y="5956031"/>
            <a:ext cx="7814670" cy="4559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προσθήκη νερού ένα αλκαλικό διάλυμα θα παραμένει πάντα αλκαλικό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C94E3-C8FB-ACF7-1F6C-703CA2669998}"/>
              </a:ext>
            </a:extLst>
          </p:cNvPr>
          <p:cNvSpPr txBox="1"/>
          <p:nvPr/>
        </p:nvSpPr>
        <p:spPr>
          <a:xfrm>
            <a:off x="1772836" y="3129845"/>
            <a:ext cx="574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pc="300" dirty="0">
                <a:solidFill>
                  <a:schemeClr val="bg1"/>
                </a:solidFill>
              </a:rPr>
              <a:t>ΣΕ ΕΝΑ ΒΑΣΙΚΟ (ΑΛΚΑΛΙΚΟ) ΔΙΑΛΥΜΑ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ED08932F-9FA5-77BA-3363-C994B55CFB0B}"/>
              </a:ext>
            </a:extLst>
          </p:cNvPr>
          <p:cNvSpPr/>
          <p:nvPr/>
        </p:nvSpPr>
        <p:spPr>
          <a:xfrm>
            <a:off x="146304" y="5208504"/>
            <a:ext cx="1894332" cy="46177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Εξάτμιση νερού 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691451B-E7F7-75D3-7F51-5CA924EF0323}"/>
              </a:ext>
            </a:extLst>
          </p:cNvPr>
          <p:cNvSpPr/>
          <p:nvPr/>
        </p:nvSpPr>
        <p:spPr>
          <a:xfrm>
            <a:off x="2638043" y="5209990"/>
            <a:ext cx="1182624" cy="4617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Πύκνωση</a:t>
            </a:r>
            <a:endParaRPr lang="el-GR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FA8BDAEE-2ADA-7E33-47EF-A27F574BECFC}"/>
              </a:ext>
            </a:extLst>
          </p:cNvPr>
          <p:cNvSpPr/>
          <p:nvPr/>
        </p:nvSpPr>
        <p:spPr>
          <a:xfrm>
            <a:off x="4395344" y="5103493"/>
            <a:ext cx="2591177" cy="6717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Περισσότερα ιόντα </a:t>
            </a:r>
            <a:r>
              <a:rPr lang="en-US" b="1" dirty="0"/>
              <a:t>O</a:t>
            </a:r>
            <a:r>
              <a:rPr lang="el-GR" b="1" dirty="0"/>
              <a:t>H</a:t>
            </a:r>
            <a:r>
              <a:rPr lang="el-GR" b="1" baseline="30000" dirty="0"/>
              <a:t>-</a:t>
            </a:r>
            <a:r>
              <a:rPr lang="el-GR" b="1" dirty="0"/>
              <a:t> </a:t>
            </a:r>
            <a:r>
              <a:rPr lang="el-GR" dirty="0"/>
              <a:t>ανά μονάδα όγκου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772F9609-8C46-E06D-5B07-FC0E9AD1E854}"/>
              </a:ext>
            </a:extLst>
          </p:cNvPr>
          <p:cNvSpPr/>
          <p:nvPr/>
        </p:nvSpPr>
        <p:spPr>
          <a:xfrm>
            <a:off x="7576332" y="5208504"/>
            <a:ext cx="1403076" cy="46177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</a:t>
            </a:r>
            <a:r>
              <a:rPr lang="en-US" sz="2000" b="1" dirty="0"/>
              <a:t>pH</a:t>
            </a:r>
            <a:endParaRPr lang="el-GR" sz="2000" b="1" dirty="0"/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73F4547B-0616-6DE3-A46E-96FFFE0E0560}"/>
              </a:ext>
            </a:extLst>
          </p:cNvPr>
          <p:cNvSpPr/>
          <p:nvPr/>
        </p:nvSpPr>
        <p:spPr>
          <a:xfrm>
            <a:off x="2178917" y="5301312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D3308099-D674-9A44-9EA9-78977273778E}"/>
              </a:ext>
            </a:extLst>
          </p:cNvPr>
          <p:cNvSpPr/>
          <p:nvPr/>
        </p:nvSpPr>
        <p:spPr>
          <a:xfrm>
            <a:off x="3947584" y="5301311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21D21B7B-8869-7B97-C3D5-0CEF22324712}"/>
              </a:ext>
            </a:extLst>
          </p:cNvPr>
          <p:cNvSpPr/>
          <p:nvPr/>
        </p:nvSpPr>
        <p:spPr>
          <a:xfrm>
            <a:off x="7128571" y="5301311"/>
            <a:ext cx="320845" cy="2761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F083BA55-8383-7F7F-E4B7-F6BD93F03445}"/>
              </a:ext>
            </a:extLst>
          </p:cNvPr>
          <p:cNvGrpSpPr/>
          <p:nvPr/>
        </p:nvGrpSpPr>
        <p:grpSpPr>
          <a:xfrm>
            <a:off x="1690884" y="508324"/>
            <a:ext cx="1445508" cy="1228413"/>
            <a:chOff x="2423160" y="5010912"/>
            <a:chExt cx="847344" cy="987552"/>
          </a:xfrm>
        </p:grpSpPr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8B101C58-5EE3-1D8B-4204-B4723EEA92EA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>
              <a:extLst>
                <a:ext uri="{FF2B5EF4-FFF2-40B4-BE49-F238E27FC236}">
                  <a16:creationId xmlns:a16="http://schemas.microsoft.com/office/drawing/2014/main" id="{4CD978C6-66FF-F1EB-3C40-19FDCABBAF85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>
              <a:extLst>
                <a:ext uri="{FF2B5EF4-FFF2-40B4-BE49-F238E27FC236}">
                  <a16:creationId xmlns:a16="http://schemas.microsoft.com/office/drawing/2014/main" id="{81A614E0-AFFD-A910-F40C-3B5BB7EF3260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0C8D3E2A-DB0B-6D88-6D64-01BFE0979C96}"/>
              </a:ext>
            </a:extLst>
          </p:cNvPr>
          <p:cNvSpPr/>
          <p:nvPr/>
        </p:nvSpPr>
        <p:spPr>
          <a:xfrm>
            <a:off x="1709172" y="1072967"/>
            <a:ext cx="1404000" cy="626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NaOH</a:t>
            </a:r>
            <a:endParaRPr lang="el-GR" sz="2400" dirty="0"/>
          </a:p>
        </p:txBody>
      </p:sp>
      <p:sp>
        <p:nvSpPr>
          <p:cNvPr id="26" name="Φυσαλίδα ομιλίας: Ορθογώνιο 25">
            <a:extLst>
              <a:ext uri="{FF2B5EF4-FFF2-40B4-BE49-F238E27FC236}">
                <a16:creationId xmlns:a16="http://schemas.microsoft.com/office/drawing/2014/main" id="{C15D3876-4CFA-0386-4082-95803B9EC341}"/>
              </a:ext>
            </a:extLst>
          </p:cNvPr>
          <p:cNvSpPr/>
          <p:nvPr/>
        </p:nvSpPr>
        <p:spPr>
          <a:xfrm>
            <a:off x="448057" y="938564"/>
            <a:ext cx="909812" cy="457200"/>
          </a:xfrm>
          <a:prstGeom prst="wedgeRectCallout">
            <a:avLst>
              <a:gd name="adj1" fmla="val 124357"/>
              <a:gd name="adj2" fmla="val 230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12</a:t>
            </a:r>
            <a:endParaRPr lang="el-GR" dirty="0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98E863BA-28FA-E8C8-7076-58E5229F977A}"/>
              </a:ext>
            </a:extLst>
          </p:cNvPr>
          <p:cNvSpPr/>
          <p:nvPr/>
        </p:nvSpPr>
        <p:spPr>
          <a:xfrm>
            <a:off x="1707445" y="767876"/>
            <a:ext cx="1404000" cy="313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28" name="Φυσαλίδα ομιλίας: Ορθογώνιο 27">
            <a:extLst>
              <a:ext uri="{FF2B5EF4-FFF2-40B4-BE49-F238E27FC236}">
                <a16:creationId xmlns:a16="http://schemas.microsoft.com/office/drawing/2014/main" id="{AD70B04C-DC9C-2184-E6DF-2384531D5CC9}"/>
              </a:ext>
            </a:extLst>
          </p:cNvPr>
          <p:cNvSpPr/>
          <p:nvPr/>
        </p:nvSpPr>
        <p:spPr>
          <a:xfrm>
            <a:off x="448056" y="369823"/>
            <a:ext cx="905619" cy="457200"/>
          </a:xfrm>
          <a:prstGeom prst="wedgeRectCallout">
            <a:avLst>
              <a:gd name="adj1" fmla="val 119064"/>
              <a:gd name="adj2" fmla="val 590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&gt;</a:t>
            </a:r>
            <a:r>
              <a:rPr lang="el-GR" dirty="0"/>
              <a:t> </a:t>
            </a:r>
            <a:r>
              <a:rPr lang="en-US" dirty="0"/>
              <a:t>12</a:t>
            </a:r>
            <a:endParaRPr lang="el-GR" dirty="0"/>
          </a:p>
        </p:txBody>
      </p:sp>
      <p:sp>
        <p:nvSpPr>
          <p:cNvPr id="29" name="Φυσαλίδα ομιλίας: Ορθογώνιο 28">
            <a:extLst>
              <a:ext uri="{FF2B5EF4-FFF2-40B4-BE49-F238E27FC236}">
                <a16:creationId xmlns:a16="http://schemas.microsoft.com/office/drawing/2014/main" id="{97179CDD-D16F-F5AE-F9F6-B675E32F9F03}"/>
              </a:ext>
            </a:extLst>
          </p:cNvPr>
          <p:cNvSpPr/>
          <p:nvPr/>
        </p:nvSpPr>
        <p:spPr>
          <a:xfrm>
            <a:off x="448057" y="1510537"/>
            <a:ext cx="903152" cy="457200"/>
          </a:xfrm>
          <a:prstGeom prst="wedgeRectCallout">
            <a:avLst>
              <a:gd name="adj1" fmla="val 121711"/>
              <a:gd name="adj2" fmla="val -4494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&lt;</a:t>
            </a:r>
            <a:r>
              <a:rPr lang="el-GR" dirty="0"/>
              <a:t> </a:t>
            </a:r>
            <a:r>
              <a:rPr lang="en-US" dirty="0"/>
              <a:t>12</a:t>
            </a:r>
            <a:endParaRPr lang="el-GR" dirty="0"/>
          </a:p>
        </p:txBody>
      </p:sp>
      <p:sp>
        <p:nvSpPr>
          <p:cNvPr id="30" name="Φυσαλίδα ομιλίας: Ορθογώνιο με στρογγυλεμένες γωνίες 29">
            <a:extLst>
              <a:ext uri="{FF2B5EF4-FFF2-40B4-BE49-F238E27FC236}">
                <a16:creationId xmlns:a16="http://schemas.microsoft.com/office/drawing/2014/main" id="{5A7E4804-B41A-6FD7-3DCB-114E7E644B6E}"/>
              </a:ext>
            </a:extLst>
          </p:cNvPr>
          <p:cNvSpPr/>
          <p:nvPr/>
        </p:nvSpPr>
        <p:spPr>
          <a:xfrm>
            <a:off x="1584989" y="2340539"/>
            <a:ext cx="1208644" cy="417575"/>
          </a:xfrm>
          <a:prstGeom prst="wedgeRoundRectCallout">
            <a:avLst>
              <a:gd name="adj1" fmla="val -6545"/>
              <a:gd name="adj2" fmla="val -2317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αραίωση</a:t>
            </a:r>
          </a:p>
        </p:txBody>
      </p: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B7F64518-E151-AC71-0E45-DE39299D9C39}"/>
              </a:ext>
            </a:extLst>
          </p:cNvPr>
          <p:cNvGrpSpPr/>
          <p:nvPr/>
        </p:nvGrpSpPr>
        <p:grpSpPr>
          <a:xfrm>
            <a:off x="5154936" y="526824"/>
            <a:ext cx="1445508" cy="1228413"/>
            <a:chOff x="2423160" y="5010912"/>
            <a:chExt cx="847344" cy="987552"/>
          </a:xfrm>
        </p:grpSpPr>
        <p:cxnSp>
          <p:nvCxnSpPr>
            <p:cNvPr id="32" name="Ευθεία γραμμή σύνδεσης 31">
              <a:extLst>
                <a:ext uri="{FF2B5EF4-FFF2-40B4-BE49-F238E27FC236}">
                  <a16:creationId xmlns:a16="http://schemas.microsoft.com/office/drawing/2014/main" id="{93126845-FF24-0A67-579D-8721F1193202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>
              <a:extLst>
                <a:ext uri="{FF2B5EF4-FFF2-40B4-BE49-F238E27FC236}">
                  <a16:creationId xmlns:a16="http://schemas.microsoft.com/office/drawing/2014/main" id="{E4D87B3F-F676-AAC4-6B61-20F479BEA62C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>
              <a:extLst>
                <a:ext uri="{FF2B5EF4-FFF2-40B4-BE49-F238E27FC236}">
                  <a16:creationId xmlns:a16="http://schemas.microsoft.com/office/drawing/2014/main" id="{43C6FBE9-1690-53EC-BFE8-214DA436D30E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85C3B1D5-A24D-B989-E447-75F401E8AD3D}"/>
              </a:ext>
            </a:extLst>
          </p:cNvPr>
          <p:cNvSpPr/>
          <p:nvPr/>
        </p:nvSpPr>
        <p:spPr>
          <a:xfrm>
            <a:off x="5173224" y="1091467"/>
            <a:ext cx="1404000" cy="626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NaOH</a:t>
            </a:r>
            <a:endParaRPr lang="el-GR" sz="2400" dirty="0"/>
          </a:p>
        </p:txBody>
      </p:sp>
      <p:sp>
        <p:nvSpPr>
          <p:cNvPr id="36" name="Φυσαλίδα ομιλίας: Ορθογώνιο 35">
            <a:extLst>
              <a:ext uri="{FF2B5EF4-FFF2-40B4-BE49-F238E27FC236}">
                <a16:creationId xmlns:a16="http://schemas.microsoft.com/office/drawing/2014/main" id="{A9466085-5E06-769D-878E-EBE7B008E7A3}"/>
              </a:ext>
            </a:extLst>
          </p:cNvPr>
          <p:cNvSpPr/>
          <p:nvPr/>
        </p:nvSpPr>
        <p:spPr>
          <a:xfrm>
            <a:off x="3912109" y="957064"/>
            <a:ext cx="909812" cy="457200"/>
          </a:xfrm>
          <a:prstGeom prst="wedgeRectCallout">
            <a:avLst>
              <a:gd name="adj1" fmla="val 124357"/>
              <a:gd name="adj2" fmla="val 230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9</a:t>
            </a:r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1DE13D71-30BC-F4AA-9184-5F9451232DF5}"/>
              </a:ext>
            </a:extLst>
          </p:cNvPr>
          <p:cNvSpPr/>
          <p:nvPr/>
        </p:nvSpPr>
        <p:spPr>
          <a:xfrm>
            <a:off x="5171497" y="786376"/>
            <a:ext cx="1404000" cy="313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38" name="Φυσαλίδα ομιλίας: Ορθογώνιο 37">
            <a:extLst>
              <a:ext uri="{FF2B5EF4-FFF2-40B4-BE49-F238E27FC236}">
                <a16:creationId xmlns:a16="http://schemas.microsoft.com/office/drawing/2014/main" id="{70499375-DA15-4F49-4167-D2CA26800711}"/>
              </a:ext>
            </a:extLst>
          </p:cNvPr>
          <p:cNvSpPr/>
          <p:nvPr/>
        </p:nvSpPr>
        <p:spPr>
          <a:xfrm>
            <a:off x="3912108" y="388323"/>
            <a:ext cx="905619" cy="457200"/>
          </a:xfrm>
          <a:prstGeom prst="wedgeRectCallout">
            <a:avLst>
              <a:gd name="adj1" fmla="val 119064"/>
              <a:gd name="adj2" fmla="val 590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&gt;</a:t>
            </a:r>
            <a:r>
              <a:rPr lang="el-GR" dirty="0"/>
              <a:t> 9</a:t>
            </a:r>
          </a:p>
        </p:txBody>
      </p:sp>
      <p:sp>
        <p:nvSpPr>
          <p:cNvPr id="39" name="Φυσαλίδα ομιλίας: Ορθογώνιο 38">
            <a:extLst>
              <a:ext uri="{FF2B5EF4-FFF2-40B4-BE49-F238E27FC236}">
                <a16:creationId xmlns:a16="http://schemas.microsoft.com/office/drawing/2014/main" id="{D01EFC09-9147-F0CF-A42C-C6143AA62A59}"/>
              </a:ext>
            </a:extLst>
          </p:cNvPr>
          <p:cNvSpPr/>
          <p:nvPr/>
        </p:nvSpPr>
        <p:spPr>
          <a:xfrm>
            <a:off x="3912109" y="1529037"/>
            <a:ext cx="903152" cy="457200"/>
          </a:xfrm>
          <a:prstGeom prst="wedgeRectCallout">
            <a:avLst>
              <a:gd name="adj1" fmla="val 121711"/>
              <a:gd name="adj2" fmla="val -4494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&lt;</a:t>
            </a:r>
            <a:r>
              <a:rPr lang="el-GR" dirty="0"/>
              <a:t> 9</a:t>
            </a:r>
          </a:p>
        </p:txBody>
      </p:sp>
      <p:sp>
        <p:nvSpPr>
          <p:cNvPr id="40" name="Φυσαλίδα ομιλίας: Ορθογώνιο με στρογγυλεμένες γωνίες 39">
            <a:extLst>
              <a:ext uri="{FF2B5EF4-FFF2-40B4-BE49-F238E27FC236}">
                <a16:creationId xmlns:a16="http://schemas.microsoft.com/office/drawing/2014/main" id="{52DEF547-02BC-60EF-0529-BF53F045D847}"/>
              </a:ext>
            </a:extLst>
          </p:cNvPr>
          <p:cNvSpPr/>
          <p:nvPr/>
        </p:nvSpPr>
        <p:spPr>
          <a:xfrm>
            <a:off x="5049041" y="2359039"/>
            <a:ext cx="1208644" cy="417575"/>
          </a:xfrm>
          <a:prstGeom prst="wedgeRoundRectCallout">
            <a:avLst>
              <a:gd name="adj1" fmla="val -6545"/>
              <a:gd name="adj2" fmla="val -2317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πύκνωση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5F125A9-3227-414F-CD3D-9BBE578B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" y="130175"/>
            <a:ext cx="8809037" cy="659765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6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30ECADC1-FE01-E058-A985-0E05C545D058}"/>
              </a:ext>
            </a:extLst>
          </p:cNvPr>
          <p:cNvSpPr/>
          <p:nvPr/>
        </p:nvSpPr>
        <p:spPr>
          <a:xfrm>
            <a:off x="6214308" y="1006069"/>
            <a:ext cx="2441448" cy="132056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F1F2BBBE-B6B5-6458-B0C1-99ED9B1BBDC1}"/>
              </a:ext>
            </a:extLst>
          </p:cNvPr>
          <p:cNvGrpSpPr/>
          <p:nvPr/>
        </p:nvGrpSpPr>
        <p:grpSpPr>
          <a:xfrm>
            <a:off x="2117965" y="2189476"/>
            <a:ext cx="448041" cy="3657600"/>
            <a:chOff x="2346565" y="2290060"/>
            <a:chExt cx="448041" cy="3657600"/>
          </a:xfrm>
        </p:grpSpPr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B4C274C1-0503-9776-3ED4-C94A7813F041}"/>
                </a:ext>
              </a:extLst>
            </p:cNvPr>
            <p:cNvGrpSpPr/>
            <p:nvPr/>
          </p:nvGrpSpPr>
          <p:grpSpPr>
            <a:xfrm>
              <a:off x="2346565" y="2290060"/>
              <a:ext cx="155448" cy="3657600"/>
              <a:chOff x="1197864" y="1005840"/>
              <a:chExt cx="155448" cy="3657600"/>
            </a:xfrm>
          </p:grpSpPr>
          <p:cxnSp>
            <p:nvCxnSpPr>
              <p:cNvPr id="3" name="Ευθεία γραμμή σύνδεσης 2">
                <a:extLst>
                  <a:ext uri="{FF2B5EF4-FFF2-40B4-BE49-F238E27FC236}">
                    <a16:creationId xmlns:a16="http://schemas.microsoft.com/office/drawing/2014/main" id="{C1184EAD-7156-4CC5-1C40-CE74218BE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7864" y="1005840"/>
                <a:ext cx="0" cy="29077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Ευθεία γραμμή σύνδεσης 5">
                <a:extLst>
                  <a:ext uri="{FF2B5EF4-FFF2-40B4-BE49-F238E27FC236}">
                    <a16:creationId xmlns:a16="http://schemas.microsoft.com/office/drawing/2014/main" id="{AC943C7A-4403-9E8C-06AF-772C31186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7864" y="3913632"/>
                <a:ext cx="15544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Ευθεία γραμμή σύνδεσης 8">
                <a:extLst>
                  <a:ext uri="{FF2B5EF4-FFF2-40B4-BE49-F238E27FC236}">
                    <a16:creationId xmlns:a16="http://schemas.microsoft.com/office/drawing/2014/main" id="{CEA1FA01-E976-3588-5432-3B60BEB1903A}"/>
                  </a:ext>
                </a:extLst>
              </p:cNvPr>
              <p:cNvCxnSpPr/>
              <p:nvPr/>
            </p:nvCxnSpPr>
            <p:spPr>
              <a:xfrm>
                <a:off x="1353312" y="4133088"/>
                <a:ext cx="0" cy="53035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FD4D1222-ACB8-0939-5B51-B206EE5933F0}"/>
                </a:ext>
              </a:extLst>
            </p:cNvPr>
            <p:cNvGrpSpPr/>
            <p:nvPr/>
          </p:nvGrpSpPr>
          <p:grpSpPr>
            <a:xfrm flipH="1">
              <a:off x="2581261" y="2290060"/>
              <a:ext cx="155448" cy="3657600"/>
              <a:chOff x="1197864" y="1005840"/>
              <a:chExt cx="155448" cy="3657600"/>
            </a:xfrm>
          </p:grpSpPr>
          <p:cxnSp>
            <p:nvCxnSpPr>
              <p:cNvPr id="12" name="Ευθεία γραμμή σύνδεσης 11">
                <a:extLst>
                  <a:ext uri="{FF2B5EF4-FFF2-40B4-BE49-F238E27FC236}">
                    <a16:creationId xmlns:a16="http://schemas.microsoft.com/office/drawing/2014/main" id="{2A71352C-7FC3-271F-0567-FF77DFDC2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7864" y="1005840"/>
                <a:ext cx="0" cy="29077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>
                <a:extLst>
                  <a:ext uri="{FF2B5EF4-FFF2-40B4-BE49-F238E27FC236}">
                    <a16:creationId xmlns:a16="http://schemas.microsoft.com/office/drawing/2014/main" id="{18EED65A-8ACD-1FF6-B84F-8B968103A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7864" y="3913632"/>
                <a:ext cx="15544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>
                <a:extLst>
                  <a:ext uri="{FF2B5EF4-FFF2-40B4-BE49-F238E27FC236}">
                    <a16:creationId xmlns:a16="http://schemas.microsoft.com/office/drawing/2014/main" id="{2A7259D3-E058-8000-71BF-5324A3591FBF}"/>
                  </a:ext>
                </a:extLst>
              </p:cNvPr>
              <p:cNvCxnSpPr/>
              <p:nvPr/>
            </p:nvCxnSpPr>
            <p:spPr>
              <a:xfrm>
                <a:off x="1353312" y="4133088"/>
                <a:ext cx="0" cy="53035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74784666-E047-3B4A-D593-E2E5D91DA09A}"/>
                </a:ext>
              </a:extLst>
            </p:cNvPr>
            <p:cNvSpPr/>
            <p:nvPr/>
          </p:nvSpPr>
          <p:spPr>
            <a:xfrm>
              <a:off x="2401429" y="5636764"/>
              <a:ext cx="393177" cy="720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AFC33C0-74C9-90DE-DB39-DEF010B2C2AC}"/>
              </a:ext>
            </a:extLst>
          </p:cNvPr>
          <p:cNvSpPr/>
          <p:nvPr/>
        </p:nvSpPr>
        <p:spPr>
          <a:xfrm rot="16200000">
            <a:off x="2424859" y="5526094"/>
            <a:ext cx="219455" cy="792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1C57C064-CB85-D003-A124-7E6E0F2D654A}"/>
              </a:ext>
            </a:extLst>
          </p:cNvPr>
          <p:cNvGrpSpPr/>
          <p:nvPr/>
        </p:nvGrpSpPr>
        <p:grpSpPr>
          <a:xfrm>
            <a:off x="493397" y="4711648"/>
            <a:ext cx="1088894" cy="1115998"/>
            <a:chOff x="2423160" y="5106475"/>
            <a:chExt cx="638303" cy="897180"/>
          </a:xfrm>
        </p:grpSpPr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96EB479F-BAFD-B009-CDB2-47158D3EB3AB}"/>
                </a:ext>
              </a:extLst>
            </p:cNvPr>
            <p:cNvCxnSpPr/>
            <p:nvPr/>
          </p:nvCxnSpPr>
          <p:spPr>
            <a:xfrm>
              <a:off x="2423160" y="5106475"/>
              <a:ext cx="0" cy="89718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>
              <a:extLst>
                <a:ext uri="{FF2B5EF4-FFF2-40B4-BE49-F238E27FC236}">
                  <a16:creationId xmlns:a16="http://schemas.microsoft.com/office/drawing/2014/main" id="{CED1A6D5-0F02-5395-B7FD-B06ED7C1D939}"/>
                </a:ext>
              </a:extLst>
            </p:cNvPr>
            <p:cNvCxnSpPr>
              <a:cxnSpLocks/>
            </p:cNvCxnSpPr>
            <p:nvPr/>
          </p:nvCxnSpPr>
          <p:spPr>
            <a:xfrm>
              <a:off x="3061463" y="5106475"/>
              <a:ext cx="0" cy="89718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>
              <a:extLst>
                <a:ext uri="{FF2B5EF4-FFF2-40B4-BE49-F238E27FC236}">
                  <a16:creationId xmlns:a16="http://schemas.microsoft.com/office/drawing/2014/main" id="{3E366C7B-D3A2-C55A-BDA0-0CA6CDCFF956}"/>
                </a:ext>
              </a:extLst>
            </p:cNvPr>
            <p:cNvCxnSpPr/>
            <p:nvPr/>
          </p:nvCxnSpPr>
          <p:spPr>
            <a:xfrm>
              <a:off x="2423160" y="5994878"/>
              <a:ext cx="63308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B194C2-9543-20CA-BEB5-E232C0A27BE9}"/>
              </a:ext>
            </a:extLst>
          </p:cNvPr>
          <p:cNvSpPr/>
          <p:nvPr/>
        </p:nvSpPr>
        <p:spPr>
          <a:xfrm>
            <a:off x="502299" y="5347384"/>
            <a:ext cx="1068136" cy="455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l-GR" sz="2000" dirty="0"/>
          </a:p>
        </p:txBody>
      </p:sp>
      <p:sp>
        <p:nvSpPr>
          <p:cNvPr id="4" name="Ισοσκελές τρίγωνο 3">
            <a:extLst>
              <a:ext uri="{FF2B5EF4-FFF2-40B4-BE49-F238E27FC236}">
                <a16:creationId xmlns:a16="http://schemas.microsoft.com/office/drawing/2014/main" id="{1DEE7917-813C-6657-4517-829BAC4668BE}"/>
              </a:ext>
            </a:extLst>
          </p:cNvPr>
          <p:cNvSpPr/>
          <p:nvPr/>
        </p:nvSpPr>
        <p:spPr>
          <a:xfrm rot="10800000">
            <a:off x="2128351" y="5097268"/>
            <a:ext cx="368683" cy="25011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C3714B6-7A4B-81BE-91D3-4648958E8F0B}"/>
              </a:ext>
            </a:extLst>
          </p:cNvPr>
          <p:cNvSpPr/>
          <p:nvPr/>
        </p:nvSpPr>
        <p:spPr>
          <a:xfrm>
            <a:off x="2128350" y="4806835"/>
            <a:ext cx="366611" cy="2995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9D84818-6BCD-435B-3E1B-31F804ACE598}"/>
              </a:ext>
            </a:extLst>
          </p:cNvPr>
          <p:cNvSpPr/>
          <p:nvPr/>
        </p:nvSpPr>
        <p:spPr>
          <a:xfrm>
            <a:off x="2128919" y="2843785"/>
            <a:ext cx="366611" cy="1972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327CC889-167F-DA36-8C31-44BF975BCFDA}"/>
              </a:ext>
            </a:extLst>
          </p:cNvPr>
          <p:cNvGrpSpPr/>
          <p:nvPr/>
        </p:nvGrpSpPr>
        <p:grpSpPr>
          <a:xfrm>
            <a:off x="2932487" y="5106412"/>
            <a:ext cx="399016" cy="740664"/>
            <a:chOff x="5413248" y="5422392"/>
            <a:chExt cx="399016" cy="740664"/>
          </a:xfrm>
        </p:grpSpPr>
        <p:grpSp>
          <p:nvGrpSpPr>
            <p:cNvPr id="27" name="Ομάδα 26">
              <a:extLst>
                <a:ext uri="{FF2B5EF4-FFF2-40B4-BE49-F238E27FC236}">
                  <a16:creationId xmlns:a16="http://schemas.microsoft.com/office/drawing/2014/main" id="{9086CD49-6FFD-C138-3CC1-3ED8D62C5353}"/>
                </a:ext>
              </a:extLst>
            </p:cNvPr>
            <p:cNvGrpSpPr/>
            <p:nvPr/>
          </p:nvGrpSpPr>
          <p:grpSpPr>
            <a:xfrm>
              <a:off x="5413248" y="5422392"/>
              <a:ext cx="399016" cy="740664"/>
              <a:chOff x="5413248" y="5422392"/>
              <a:chExt cx="399016" cy="740664"/>
            </a:xfrm>
          </p:grpSpPr>
          <p:cxnSp>
            <p:nvCxnSpPr>
              <p:cNvPr id="29" name="Ευθεία γραμμή σύνδεσης 28">
                <a:extLst>
                  <a:ext uri="{FF2B5EF4-FFF2-40B4-BE49-F238E27FC236}">
                    <a16:creationId xmlns:a16="http://schemas.microsoft.com/office/drawing/2014/main" id="{B2C68879-7689-33A5-ABA6-D9A5AB4FD6A8}"/>
                  </a:ext>
                </a:extLst>
              </p:cNvPr>
              <p:cNvCxnSpPr/>
              <p:nvPr/>
            </p:nvCxnSpPr>
            <p:spPr>
              <a:xfrm>
                <a:off x="542239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>
                <a:extLst>
                  <a:ext uri="{FF2B5EF4-FFF2-40B4-BE49-F238E27FC236}">
                    <a16:creationId xmlns:a16="http://schemas.microsoft.com/office/drawing/2014/main" id="{064B92AD-9129-AE34-F7F5-E459A8D9FDFB}"/>
                  </a:ext>
                </a:extLst>
              </p:cNvPr>
              <p:cNvCxnSpPr/>
              <p:nvPr/>
            </p:nvCxnSpPr>
            <p:spPr>
              <a:xfrm>
                <a:off x="575767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>
                <a:extLst>
                  <a:ext uri="{FF2B5EF4-FFF2-40B4-BE49-F238E27FC236}">
                    <a16:creationId xmlns:a16="http://schemas.microsoft.com/office/drawing/2014/main" id="{C1F5D2E2-F850-D36F-3FC1-E301146A9D42}"/>
                  </a:ext>
                </a:extLst>
              </p:cNvPr>
              <p:cNvCxnSpPr/>
              <p:nvPr/>
            </p:nvCxnSpPr>
            <p:spPr>
              <a:xfrm>
                <a:off x="5413248" y="6153912"/>
                <a:ext cx="360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>
                <a:extLst>
                  <a:ext uri="{FF2B5EF4-FFF2-40B4-BE49-F238E27FC236}">
                    <a16:creationId xmlns:a16="http://schemas.microsoft.com/office/drawing/2014/main" id="{45CAFA45-274A-E4C9-7C87-44086CB887EC}"/>
                  </a:ext>
                </a:extLst>
              </p:cNvPr>
              <p:cNvCxnSpPr/>
              <p:nvPr/>
            </p:nvCxnSpPr>
            <p:spPr>
              <a:xfrm flipV="1">
                <a:off x="5422392" y="5550408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>
                <a:extLst>
                  <a:ext uri="{FF2B5EF4-FFF2-40B4-BE49-F238E27FC236}">
                    <a16:creationId xmlns:a16="http://schemas.microsoft.com/office/drawing/2014/main" id="{9A7F97F1-A336-A1D4-49C2-1AB597BF53D8}"/>
                  </a:ext>
                </a:extLst>
              </p:cNvPr>
              <p:cNvCxnSpPr>
                <a:cxnSpLocks/>
              </p:cNvCxnSpPr>
              <p:nvPr/>
            </p:nvCxnSpPr>
            <p:spPr>
              <a:xfrm rot="-3360000" flipV="1">
                <a:off x="5647672" y="5559551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>
                <a:extLst>
                  <a:ext uri="{FF2B5EF4-FFF2-40B4-BE49-F238E27FC236}">
                    <a16:creationId xmlns:a16="http://schemas.microsoft.com/office/drawing/2014/main" id="{9F359D94-2977-7005-83A3-46346FA058CC}"/>
                  </a:ext>
                </a:extLst>
              </p:cNvPr>
              <p:cNvCxnSpPr/>
              <p:nvPr/>
            </p:nvCxnSpPr>
            <p:spPr>
              <a:xfrm>
                <a:off x="5532120" y="5422392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>
                <a:extLst>
                  <a:ext uri="{FF2B5EF4-FFF2-40B4-BE49-F238E27FC236}">
                    <a16:creationId xmlns:a16="http://schemas.microsoft.com/office/drawing/2014/main" id="{520E701F-4C9A-EF9E-5766-D610D9175BFF}"/>
                  </a:ext>
                </a:extLst>
              </p:cNvPr>
              <p:cNvCxnSpPr/>
              <p:nvPr/>
            </p:nvCxnSpPr>
            <p:spPr>
              <a:xfrm>
                <a:off x="5644624" y="5425275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id="{5A6FFEF2-0CCC-7F59-5936-4DB4CF9EE704}"/>
                </a:ext>
              </a:extLst>
            </p:cNvPr>
            <p:cNvSpPr/>
            <p:nvPr/>
          </p:nvSpPr>
          <p:spPr>
            <a:xfrm>
              <a:off x="5440680" y="5833872"/>
              <a:ext cx="305136" cy="310894"/>
            </a:xfrm>
            <a:prstGeom prst="rect">
              <a:avLst/>
            </a:prstGeom>
            <a:solidFill>
              <a:srgbClr val="3F77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36" name="Οβάλ 35">
            <a:extLst>
              <a:ext uri="{FF2B5EF4-FFF2-40B4-BE49-F238E27FC236}">
                <a16:creationId xmlns:a16="http://schemas.microsoft.com/office/drawing/2014/main" id="{6C8D2CDD-B3A2-0850-8AF1-4E949270ED74}"/>
              </a:ext>
            </a:extLst>
          </p:cNvPr>
          <p:cNvSpPr/>
          <p:nvPr/>
        </p:nvSpPr>
        <p:spPr>
          <a:xfrm>
            <a:off x="1026107" y="4299160"/>
            <a:ext cx="72000" cy="108000"/>
          </a:xfrm>
          <a:prstGeom prst="ellipse">
            <a:avLst/>
          </a:prstGeom>
          <a:gradFill>
            <a:gsLst>
              <a:gs pos="0">
                <a:srgbClr val="5B9360"/>
              </a:gs>
              <a:gs pos="50000">
                <a:srgbClr val="366E3F"/>
              </a:gs>
              <a:gs pos="100000">
                <a:srgbClr val="1A4526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Οβάλ 39">
            <a:extLst>
              <a:ext uri="{FF2B5EF4-FFF2-40B4-BE49-F238E27FC236}">
                <a16:creationId xmlns:a16="http://schemas.microsoft.com/office/drawing/2014/main" id="{420B6623-9A7B-C7FF-1404-21A015042C6E}"/>
              </a:ext>
            </a:extLst>
          </p:cNvPr>
          <p:cNvSpPr/>
          <p:nvPr/>
        </p:nvSpPr>
        <p:spPr>
          <a:xfrm>
            <a:off x="2265026" y="1713976"/>
            <a:ext cx="72000" cy="108000"/>
          </a:xfrm>
          <a:prstGeom prst="ellipse">
            <a:avLst/>
          </a:prstGeom>
          <a:gradFill>
            <a:gsLst>
              <a:gs pos="0">
                <a:srgbClr val="5B9360"/>
              </a:gs>
              <a:gs pos="50000">
                <a:srgbClr val="366E3F"/>
              </a:gs>
              <a:gs pos="100000">
                <a:srgbClr val="1A4526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Οβάλ 40">
            <a:extLst>
              <a:ext uri="{FF2B5EF4-FFF2-40B4-BE49-F238E27FC236}">
                <a16:creationId xmlns:a16="http://schemas.microsoft.com/office/drawing/2014/main" id="{BC9E7761-ADA4-90C2-ECE2-2F7F541B32EA}"/>
              </a:ext>
            </a:extLst>
          </p:cNvPr>
          <p:cNvSpPr/>
          <p:nvPr/>
        </p:nvSpPr>
        <p:spPr>
          <a:xfrm>
            <a:off x="1025349" y="4103396"/>
            <a:ext cx="72000" cy="108000"/>
          </a:xfrm>
          <a:prstGeom prst="ellipse">
            <a:avLst/>
          </a:prstGeom>
          <a:gradFill>
            <a:gsLst>
              <a:gs pos="0">
                <a:srgbClr val="F7D400"/>
              </a:gs>
              <a:gs pos="50000">
                <a:srgbClr val="F7CA00"/>
              </a:gs>
              <a:gs pos="100000">
                <a:srgbClr val="BE9517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00FB24AA-DF97-A19D-151A-1323005BE3DE}"/>
              </a:ext>
            </a:extLst>
          </p:cNvPr>
          <p:cNvSpPr/>
          <p:nvPr/>
        </p:nvSpPr>
        <p:spPr>
          <a:xfrm>
            <a:off x="502299" y="4956048"/>
            <a:ext cx="1066844" cy="391336"/>
          </a:xfrm>
          <a:prstGeom prst="rect">
            <a:avLst/>
          </a:prstGeom>
          <a:solidFill>
            <a:srgbClr val="0023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Ορθογώνιο 42">
            <a:extLst>
              <a:ext uri="{FF2B5EF4-FFF2-40B4-BE49-F238E27FC236}">
                <a16:creationId xmlns:a16="http://schemas.microsoft.com/office/drawing/2014/main" id="{1D028229-6919-30A0-80AF-B7B7BC4C9BD8}"/>
              </a:ext>
            </a:extLst>
          </p:cNvPr>
          <p:cNvSpPr/>
          <p:nvPr/>
        </p:nvSpPr>
        <p:spPr>
          <a:xfrm>
            <a:off x="243244" y="6137365"/>
            <a:ext cx="1695284" cy="391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Διάλυμα </a:t>
            </a:r>
            <a:r>
              <a:rPr lang="en-US" dirty="0"/>
              <a:t>NaOH</a:t>
            </a:r>
            <a:endParaRPr lang="el-GR" dirty="0"/>
          </a:p>
        </p:txBody>
      </p:sp>
      <p:sp>
        <p:nvSpPr>
          <p:cNvPr id="44" name="Ορθογώνιο 43">
            <a:extLst>
              <a:ext uri="{FF2B5EF4-FFF2-40B4-BE49-F238E27FC236}">
                <a16:creationId xmlns:a16="http://schemas.microsoft.com/office/drawing/2014/main" id="{285A660E-40A6-270C-097C-17F007694C71}"/>
              </a:ext>
            </a:extLst>
          </p:cNvPr>
          <p:cNvSpPr/>
          <p:nvPr/>
        </p:nvSpPr>
        <p:spPr>
          <a:xfrm>
            <a:off x="2672701" y="6137364"/>
            <a:ext cx="1695284" cy="3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Διάλυμα </a:t>
            </a:r>
            <a:r>
              <a:rPr lang="en-US" dirty="0"/>
              <a:t>HCl</a:t>
            </a:r>
            <a:endParaRPr lang="el-GR" dirty="0"/>
          </a:p>
        </p:txBody>
      </p:sp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596EB4A5-EC98-B8E6-748E-43EAE3705C0B}"/>
              </a:ext>
            </a:extLst>
          </p:cNvPr>
          <p:cNvSpPr/>
          <p:nvPr/>
        </p:nvSpPr>
        <p:spPr>
          <a:xfrm>
            <a:off x="4983085" y="6137363"/>
            <a:ext cx="3237371" cy="3913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Δείκτης μπλε </a:t>
            </a:r>
            <a:r>
              <a:rPr lang="el-GR" dirty="0" err="1"/>
              <a:t>βρωμοθυμόλης</a:t>
            </a: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66E394-7E3F-BC0A-1AC6-6454BF7B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44" y="3883879"/>
            <a:ext cx="3578704" cy="22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CCDB4E1F-553F-513D-BDF8-2F74E2050138}"/>
              </a:ext>
            </a:extLst>
          </p:cNvPr>
          <p:cNvCxnSpPr>
            <a:stCxn id="2" idx="2"/>
            <a:endCxn id="43" idx="0"/>
          </p:cNvCxnSpPr>
          <p:nvPr/>
        </p:nvCxnSpPr>
        <p:spPr>
          <a:xfrm>
            <a:off x="1036367" y="5802914"/>
            <a:ext cx="54519" cy="334451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Γραμμή σύνδεσης: Γωνιώδης 22">
            <a:extLst>
              <a:ext uri="{FF2B5EF4-FFF2-40B4-BE49-F238E27FC236}">
                <a16:creationId xmlns:a16="http://schemas.microsoft.com/office/drawing/2014/main" id="{BB2CF525-6696-C156-43F7-78840C3FA07D}"/>
              </a:ext>
            </a:extLst>
          </p:cNvPr>
          <p:cNvCxnSpPr>
            <a:stCxn id="28" idx="3"/>
            <a:endCxn id="45" idx="1"/>
          </p:cNvCxnSpPr>
          <p:nvPr/>
        </p:nvCxnSpPr>
        <p:spPr>
          <a:xfrm>
            <a:off x="3265055" y="5673339"/>
            <a:ext cx="1718030" cy="659692"/>
          </a:xfrm>
          <a:prstGeom prst="bentConnector3">
            <a:avLst>
              <a:gd name="adj1" fmla="val 77144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Γραμμή σύνδεσης: Γωνιώδης 45">
            <a:extLst>
              <a:ext uri="{FF2B5EF4-FFF2-40B4-BE49-F238E27FC236}">
                <a16:creationId xmlns:a16="http://schemas.microsoft.com/office/drawing/2014/main" id="{87DFEC3B-2E3F-659E-2A24-E2A559866713}"/>
              </a:ext>
            </a:extLst>
          </p:cNvPr>
          <p:cNvCxnSpPr>
            <a:cxnSpLocks/>
            <a:stCxn id="4" idx="5"/>
            <a:endCxn id="44" idx="1"/>
          </p:cNvCxnSpPr>
          <p:nvPr/>
        </p:nvCxnSpPr>
        <p:spPr>
          <a:xfrm rot="10800000" flipH="1" flipV="1">
            <a:off x="2220521" y="5222326"/>
            <a:ext cx="452179" cy="1110706"/>
          </a:xfrm>
          <a:prstGeom prst="bentConnector3">
            <a:avLst>
              <a:gd name="adj1" fmla="val -2645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Βέλος: Κάτω 6">
            <a:extLst>
              <a:ext uri="{FF2B5EF4-FFF2-40B4-BE49-F238E27FC236}">
                <a16:creationId xmlns:a16="http://schemas.microsoft.com/office/drawing/2014/main" id="{C1A7BD4F-B169-92EA-8EB1-D2246F8248F9}"/>
              </a:ext>
            </a:extLst>
          </p:cNvPr>
          <p:cNvSpPr/>
          <p:nvPr/>
        </p:nvSpPr>
        <p:spPr>
          <a:xfrm>
            <a:off x="8193024" y="3883879"/>
            <a:ext cx="228600" cy="41148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Βέλος: Κάτω 21">
            <a:extLst>
              <a:ext uri="{FF2B5EF4-FFF2-40B4-BE49-F238E27FC236}">
                <a16:creationId xmlns:a16="http://schemas.microsoft.com/office/drawing/2014/main" id="{A0ACDCD2-5BD1-3D5E-B666-454F11ED4907}"/>
              </a:ext>
            </a:extLst>
          </p:cNvPr>
          <p:cNvSpPr/>
          <p:nvPr/>
        </p:nvSpPr>
        <p:spPr>
          <a:xfrm>
            <a:off x="5593990" y="3883879"/>
            <a:ext cx="228600" cy="41148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αυρός 23">
            <a:extLst>
              <a:ext uri="{FF2B5EF4-FFF2-40B4-BE49-F238E27FC236}">
                <a16:creationId xmlns:a16="http://schemas.microsoft.com/office/drawing/2014/main" id="{03590021-4CDD-DB84-6427-8D5A29DCB78E}"/>
              </a:ext>
            </a:extLst>
          </p:cNvPr>
          <p:cNvSpPr/>
          <p:nvPr/>
        </p:nvSpPr>
        <p:spPr>
          <a:xfrm>
            <a:off x="2128350" y="6137363"/>
            <a:ext cx="393177" cy="384465"/>
          </a:xfrm>
          <a:prstGeom prst="plus">
            <a:avLst>
              <a:gd name="adj" fmla="val 368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Επεξήγηση: Δεξιό βέλος 24">
            <a:extLst>
              <a:ext uri="{FF2B5EF4-FFF2-40B4-BE49-F238E27FC236}">
                <a16:creationId xmlns:a16="http://schemas.microsoft.com/office/drawing/2014/main" id="{469BEDD7-F448-EDEA-CB61-F51C7AF84841}"/>
              </a:ext>
            </a:extLst>
          </p:cNvPr>
          <p:cNvSpPr/>
          <p:nvPr/>
        </p:nvSpPr>
        <p:spPr>
          <a:xfrm>
            <a:off x="2561065" y="1152144"/>
            <a:ext cx="1826145" cy="39132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Διάλυμα </a:t>
            </a:r>
            <a:r>
              <a:rPr lang="en-US" dirty="0"/>
              <a:t>HCl</a:t>
            </a:r>
            <a:endParaRPr lang="el-GR" dirty="0"/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E58E52C0-30CE-7CCF-F83B-4BE7D0AD2B8D}"/>
              </a:ext>
            </a:extLst>
          </p:cNvPr>
          <p:cNvSpPr/>
          <p:nvPr/>
        </p:nvSpPr>
        <p:spPr>
          <a:xfrm>
            <a:off x="4674286" y="1152131"/>
            <a:ext cx="731520" cy="3913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HCl</a:t>
            </a:r>
            <a:endParaRPr lang="el-GR" dirty="0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0BF52047-37B4-33EA-DCBF-E8D822BE56F7}"/>
              </a:ext>
            </a:extLst>
          </p:cNvPr>
          <p:cNvSpPr/>
          <p:nvPr/>
        </p:nvSpPr>
        <p:spPr>
          <a:xfrm>
            <a:off x="5692882" y="1224417"/>
            <a:ext cx="367898" cy="19566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928229BF-B035-905E-25A0-1EF54D372D9D}"/>
              </a:ext>
            </a:extLst>
          </p:cNvPr>
          <p:cNvSpPr/>
          <p:nvPr/>
        </p:nvSpPr>
        <p:spPr>
          <a:xfrm>
            <a:off x="6347856" y="1126590"/>
            <a:ext cx="630936" cy="39132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+</a:t>
            </a:r>
            <a:endParaRPr lang="el-GR" baseline="30000" dirty="0"/>
          </a:p>
        </p:txBody>
      </p:sp>
      <p:sp>
        <p:nvSpPr>
          <p:cNvPr id="48" name="Σταυρός 47">
            <a:extLst>
              <a:ext uri="{FF2B5EF4-FFF2-40B4-BE49-F238E27FC236}">
                <a16:creationId xmlns:a16="http://schemas.microsoft.com/office/drawing/2014/main" id="{79B75E18-775B-C502-A76E-DBAC2C9C5307}"/>
              </a:ext>
            </a:extLst>
          </p:cNvPr>
          <p:cNvSpPr/>
          <p:nvPr/>
        </p:nvSpPr>
        <p:spPr>
          <a:xfrm>
            <a:off x="7265868" y="1183402"/>
            <a:ext cx="320040" cy="305265"/>
          </a:xfrm>
          <a:prstGeom prst="plus">
            <a:avLst>
              <a:gd name="adj" fmla="val 38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93455EF4-DDB6-4699-3E64-FA3BA8F206FE}"/>
              </a:ext>
            </a:extLst>
          </p:cNvPr>
          <p:cNvSpPr/>
          <p:nvPr/>
        </p:nvSpPr>
        <p:spPr>
          <a:xfrm>
            <a:off x="7872984" y="1126590"/>
            <a:ext cx="630936" cy="39132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  <a:r>
              <a:rPr lang="en-US" baseline="30000" dirty="0"/>
              <a:t>-</a:t>
            </a:r>
            <a:endParaRPr lang="el-GR" baseline="30000" dirty="0"/>
          </a:p>
        </p:txBody>
      </p:sp>
      <p:sp>
        <p:nvSpPr>
          <p:cNvPr id="51" name="Επεξήγηση: Δεξιό βέλος 50">
            <a:extLst>
              <a:ext uri="{FF2B5EF4-FFF2-40B4-BE49-F238E27FC236}">
                <a16:creationId xmlns:a16="http://schemas.microsoft.com/office/drawing/2014/main" id="{3D81E74D-AD6A-CF59-CD0D-63CCB8BC9162}"/>
              </a:ext>
            </a:extLst>
          </p:cNvPr>
          <p:cNvSpPr/>
          <p:nvPr/>
        </p:nvSpPr>
        <p:spPr>
          <a:xfrm>
            <a:off x="2376089" y="1829687"/>
            <a:ext cx="2011121" cy="39132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Διάλυμα </a:t>
            </a:r>
            <a:r>
              <a:rPr lang="en-US" dirty="0"/>
              <a:t>NaOH</a:t>
            </a:r>
            <a:endParaRPr lang="el-GR" dirty="0"/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25B4EE67-5A0D-CDF2-94B5-4A1DB0B2AA49}"/>
              </a:ext>
            </a:extLst>
          </p:cNvPr>
          <p:cNvSpPr/>
          <p:nvPr/>
        </p:nvSpPr>
        <p:spPr>
          <a:xfrm>
            <a:off x="4665352" y="1829674"/>
            <a:ext cx="886758" cy="3913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NaOH</a:t>
            </a:r>
            <a:endParaRPr lang="el-GR" dirty="0"/>
          </a:p>
        </p:txBody>
      </p:sp>
      <p:sp>
        <p:nvSpPr>
          <p:cNvPr id="53" name="Βέλος: Δεξιό 52">
            <a:extLst>
              <a:ext uri="{FF2B5EF4-FFF2-40B4-BE49-F238E27FC236}">
                <a16:creationId xmlns:a16="http://schemas.microsoft.com/office/drawing/2014/main" id="{6D56FC5E-A40B-5822-DC92-52A609C4EE55}"/>
              </a:ext>
            </a:extLst>
          </p:cNvPr>
          <p:cNvSpPr/>
          <p:nvPr/>
        </p:nvSpPr>
        <p:spPr>
          <a:xfrm>
            <a:off x="5802610" y="1901960"/>
            <a:ext cx="367898" cy="1956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4937E047-6E01-3B20-23A3-8131B2E23E59}"/>
              </a:ext>
            </a:extLst>
          </p:cNvPr>
          <p:cNvSpPr/>
          <p:nvPr/>
        </p:nvSpPr>
        <p:spPr>
          <a:xfrm>
            <a:off x="6421008" y="1804133"/>
            <a:ext cx="630936" cy="3913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  <a:endParaRPr lang="el-GR" baseline="30000" dirty="0"/>
          </a:p>
        </p:txBody>
      </p:sp>
      <p:sp>
        <p:nvSpPr>
          <p:cNvPr id="55" name="Σταυρός 54">
            <a:extLst>
              <a:ext uri="{FF2B5EF4-FFF2-40B4-BE49-F238E27FC236}">
                <a16:creationId xmlns:a16="http://schemas.microsoft.com/office/drawing/2014/main" id="{89BEE633-F3DF-9753-C8AE-D80A59CB4B34}"/>
              </a:ext>
            </a:extLst>
          </p:cNvPr>
          <p:cNvSpPr/>
          <p:nvPr/>
        </p:nvSpPr>
        <p:spPr>
          <a:xfrm>
            <a:off x="7302444" y="1860945"/>
            <a:ext cx="320040" cy="305265"/>
          </a:xfrm>
          <a:prstGeom prst="plus">
            <a:avLst>
              <a:gd name="adj" fmla="val 380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493A2879-BF2B-8937-AA80-2C34D9BA38D8}"/>
              </a:ext>
            </a:extLst>
          </p:cNvPr>
          <p:cNvSpPr/>
          <p:nvPr/>
        </p:nvSpPr>
        <p:spPr>
          <a:xfrm>
            <a:off x="7872984" y="1804133"/>
            <a:ext cx="630936" cy="39132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</a:t>
            </a:r>
            <a:r>
              <a:rPr lang="en-US" baseline="30000" dirty="0"/>
              <a:t>-</a:t>
            </a:r>
            <a:endParaRPr lang="el-GR" baseline="30000" dirty="0"/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B3434DC1-6D27-8478-7C9C-C9691C6107B5}"/>
              </a:ext>
            </a:extLst>
          </p:cNvPr>
          <p:cNvSpPr/>
          <p:nvPr/>
        </p:nvSpPr>
        <p:spPr>
          <a:xfrm>
            <a:off x="2813485" y="269196"/>
            <a:ext cx="5807791" cy="619663"/>
          </a:xfrm>
          <a:prstGeom prst="roundRect">
            <a:avLst>
              <a:gd name="adj" fmla="val 31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 και το διάλυμα περιέχει και οξύ και βάση παρουσιάζεται </a:t>
            </a:r>
            <a:r>
              <a:rPr lang="el-GR" b="1" dirty="0"/>
              <a:t>ουδέτερο</a:t>
            </a:r>
            <a:r>
              <a:rPr lang="el-GR" dirty="0"/>
              <a:t>. </a:t>
            </a:r>
            <a:r>
              <a:rPr lang="el-GR" b="1" dirty="0"/>
              <a:t>Γιατί</a:t>
            </a:r>
            <a:r>
              <a:rPr lang="el-GR" dirty="0"/>
              <a:t>; </a:t>
            </a:r>
          </a:p>
        </p:txBody>
      </p:sp>
      <p:sp>
        <p:nvSpPr>
          <p:cNvPr id="60" name="Επεξήγηση: Δεξιό βέλος 59">
            <a:extLst>
              <a:ext uri="{FF2B5EF4-FFF2-40B4-BE49-F238E27FC236}">
                <a16:creationId xmlns:a16="http://schemas.microsoft.com/office/drawing/2014/main" id="{C7AFDAB3-1294-4BA4-9CA3-A4073DA93E9F}"/>
              </a:ext>
            </a:extLst>
          </p:cNvPr>
          <p:cNvSpPr/>
          <p:nvPr/>
        </p:nvSpPr>
        <p:spPr>
          <a:xfrm>
            <a:off x="2446195" y="3188914"/>
            <a:ext cx="2011121" cy="5738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Στο διάλυμα </a:t>
            </a:r>
            <a:r>
              <a:rPr lang="en-US" dirty="0"/>
              <a:t>HCl +</a:t>
            </a:r>
            <a:r>
              <a:rPr lang="el-GR" dirty="0"/>
              <a:t> </a:t>
            </a:r>
            <a:r>
              <a:rPr lang="en-US" dirty="0"/>
              <a:t>NaOH</a:t>
            </a:r>
            <a:endParaRPr lang="el-GR" dirty="0"/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72A091F1-EB2A-B0E3-C1B7-9B9172D653B1}"/>
              </a:ext>
            </a:extLst>
          </p:cNvPr>
          <p:cNvSpPr/>
          <p:nvPr/>
        </p:nvSpPr>
        <p:spPr>
          <a:xfrm>
            <a:off x="4744392" y="3298797"/>
            <a:ext cx="630936" cy="39132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+</a:t>
            </a:r>
            <a:endParaRPr lang="el-GR" baseline="30000" dirty="0"/>
          </a:p>
        </p:txBody>
      </p:sp>
      <p:sp>
        <p:nvSpPr>
          <p:cNvPr id="62" name="Σταυρός 61">
            <a:extLst>
              <a:ext uri="{FF2B5EF4-FFF2-40B4-BE49-F238E27FC236}">
                <a16:creationId xmlns:a16="http://schemas.microsoft.com/office/drawing/2014/main" id="{24724163-ACE3-7CDE-789E-1742D039A827}"/>
              </a:ext>
            </a:extLst>
          </p:cNvPr>
          <p:cNvSpPr/>
          <p:nvPr/>
        </p:nvSpPr>
        <p:spPr>
          <a:xfrm>
            <a:off x="5625828" y="3347253"/>
            <a:ext cx="320040" cy="305265"/>
          </a:xfrm>
          <a:prstGeom prst="plus">
            <a:avLst>
              <a:gd name="adj" fmla="val 380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62D1387C-9CF0-9202-2912-DF21D9A741A2}"/>
              </a:ext>
            </a:extLst>
          </p:cNvPr>
          <p:cNvSpPr/>
          <p:nvPr/>
        </p:nvSpPr>
        <p:spPr>
          <a:xfrm>
            <a:off x="6196368" y="3298797"/>
            <a:ext cx="630936" cy="39132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</a:t>
            </a:r>
            <a:r>
              <a:rPr lang="en-US" baseline="30000" dirty="0"/>
              <a:t>-</a:t>
            </a:r>
            <a:endParaRPr lang="el-GR" baseline="30000" dirty="0"/>
          </a:p>
        </p:txBody>
      </p:sp>
      <p:sp>
        <p:nvSpPr>
          <p:cNvPr id="1024" name="Βέλος: Δεξιό 1023">
            <a:extLst>
              <a:ext uri="{FF2B5EF4-FFF2-40B4-BE49-F238E27FC236}">
                <a16:creationId xmlns:a16="http://schemas.microsoft.com/office/drawing/2014/main" id="{DBE4B461-F4CF-49B2-D861-F218BF1383DF}"/>
              </a:ext>
            </a:extLst>
          </p:cNvPr>
          <p:cNvSpPr/>
          <p:nvPr/>
        </p:nvSpPr>
        <p:spPr>
          <a:xfrm>
            <a:off x="7078873" y="3410407"/>
            <a:ext cx="367898" cy="1956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5" name="Ορθογώνιο: Στρογγύλεμα γωνιών 1024">
            <a:extLst>
              <a:ext uri="{FF2B5EF4-FFF2-40B4-BE49-F238E27FC236}">
                <a16:creationId xmlns:a16="http://schemas.microsoft.com/office/drawing/2014/main" id="{35E76BDE-123A-84EF-88C4-8D750C3F5AB4}"/>
              </a:ext>
            </a:extLst>
          </p:cNvPr>
          <p:cNvSpPr/>
          <p:nvPr/>
        </p:nvSpPr>
        <p:spPr>
          <a:xfrm>
            <a:off x="7696307" y="3298143"/>
            <a:ext cx="886758" cy="3913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l-GR" dirty="0"/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78B95BE5-6A48-3BC3-1397-53C1513905D8}"/>
              </a:ext>
            </a:extLst>
          </p:cNvPr>
          <p:cNvSpPr/>
          <p:nvPr/>
        </p:nvSpPr>
        <p:spPr>
          <a:xfrm>
            <a:off x="2026525" y="2651760"/>
            <a:ext cx="6720670" cy="36717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Και τα 4 διαφορετικά ιόντα υπάρχουν στο νέο διάλυμα. Όμως </a:t>
            </a:r>
            <a:r>
              <a:rPr lang="el-GR" b="1" dirty="0"/>
              <a:t>…</a:t>
            </a:r>
          </a:p>
        </p:txBody>
      </p:sp>
      <p:sp>
        <p:nvSpPr>
          <p:cNvPr id="1032" name="Βέλος: Επάνω 1031">
            <a:extLst>
              <a:ext uri="{FF2B5EF4-FFF2-40B4-BE49-F238E27FC236}">
                <a16:creationId xmlns:a16="http://schemas.microsoft.com/office/drawing/2014/main" id="{1DCC900F-783D-0295-BEBC-7232BF97D131}"/>
              </a:ext>
            </a:extLst>
          </p:cNvPr>
          <p:cNvSpPr/>
          <p:nvPr/>
        </p:nvSpPr>
        <p:spPr>
          <a:xfrm>
            <a:off x="7370067" y="2326607"/>
            <a:ext cx="215840" cy="30526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3" name="Ορθογώνιο 1032">
            <a:extLst>
              <a:ext uri="{FF2B5EF4-FFF2-40B4-BE49-F238E27FC236}">
                <a16:creationId xmlns:a16="http://schemas.microsoft.com/office/drawing/2014/main" id="{3D3194DD-572E-6587-BA72-0131834EDED0}"/>
              </a:ext>
            </a:extLst>
          </p:cNvPr>
          <p:cNvSpPr/>
          <p:nvPr/>
        </p:nvSpPr>
        <p:spPr>
          <a:xfrm>
            <a:off x="1971704" y="4019764"/>
            <a:ext cx="2743440" cy="1867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Η δημιουργία μορίων νερού εξαφανίζει και τον όξινο και το βασικό χαρακτήρα που υπήρχε στα διαλύματα. Ο βασικός χαρακτήρας του  ΟΗ</a:t>
            </a:r>
            <a:r>
              <a:rPr lang="el-GR" sz="1600" b="1" baseline="30000" dirty="0"/>
              <a:t>-</a:t>
            </a:r>
            <a:r>
              <a:rPr lang="el-GR" sz="1600" b="1" dirty="0"/>
              <a:t> εξουδετερώνει </a:t>
            </a:r>
            <a:r>
              <a:rPr lang="el-GR" sz="1600" b="1"/>
              <a:t>τον όξινο </a:t>
            </a:r>
            <a:r>
              <a:rPr lang="el-GR" sz="1600" b="1" dirty="0"/>
              <a:t>χαρακτήρα του Η</a:t>
            </a:r>
            <a:r>
              <a:rPr lang="el-GR" sz="1600" b="1" baseline="30000" dirty="0"/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7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09143 C -4.72222E-6 -0.13241 -0.04913 -0.18241 -0.08888 -0.18241 L -0.17725 -0.18241 " pathEditMode="relative" rAng="0" ptsTypes="AAAA">
                                          <p:cBhvr>
                                            <p:cTn id="5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5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path" presetSubtype="0" repeatCount="3000" fill="hold" grpId="1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2.22222E-6 L 4.16667E-6 0.16273 " pathEditMode="relative" rAng="0" ptsTypes="AA" p14:bounceEnd="4000">
                                          <p:cBhvr>
                                            <p:cTn id="6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mph" presetSubtype="2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23D2"/>
                                          </p:to>
                                        </p:animClr>
                                        <p:set>
                                          <p:cBhvr>
                                            <p:cTn id="6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7725 -0.18241 L -0.08784 -0.18241 C -0.04774 -0.18241 0.00174 -0.13241 0.00174 -0.09167 L 0.00174 -0.00092 " pathEditMode="relative" rAng="0" ptsTypes="AAAA">
                                          <p:cBhvr>
                                            <p:cTn id="9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41" y="9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xit" presetSubtype="2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8" presetClass="entr" presetSubtype="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0093 L 0.00174 -0.27709 C 0.00174 -0.40209 -0.01094 -0.55625 -0.01962 -0.55625 L -0.03855 -0.55625 " pathEditMode="relative" rAng="16200000" ptsTypes="AAAA"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4" y="-2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42" presetClass="path" presetSubtype="0" repeatCount="3000" fill="hold" grpId="1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9 0.0294 L 0.00209 0.19213 " pathEditMode="relative" rAng="0" ptsTypes="AA" p14:bounceEnd="4000">
                                          <p:cBhvr>
                                            <p:cTn id="14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9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5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5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7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5" fill="hold">
                          <p:stCondLst>
                            <p:cond delay="indefinite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7037E-7 L -0.00313 -0.12824 L -0.03802 -0.21227 L -0.08802 -0.25764 L -0.13594 -0.27477 " pathEditMode="relative" rAng="0" ptsTypes="AAAAA">
                                          <p:cBhvr>
                                            <p:cTn id="19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3" presetID="0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07407E-6 L -0.00312 -0.12824 L -0.03802 -0.21226 L -0.08802 -0.25763 L -0.13593 -0.27476 " pathEditMode="relative" rAng="0" ptsTypes="AAAAA">
                                          <p:cBhvr>
                                            <p:cTn id="19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5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59259E-6 L -0.00312 -0.12824 L -0.03802 -0.21227 L -0.08802 -0.25764 L -0.13594 -0.27477 " pathEditMode="relative" rAng="0" ptsTypes="AAAAA">
                                          <p:cBhvr>
                                            <p:cTn id="1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00313 -0.12825 L -0.03802 -0.21227 L -0.08802 -0.25764 L -0.13594 -0.27477 " pathEditMode="relative" rAng="0" ptsTypes="AAAAA">
                                          <p:cBhvr>
                                            <p:cTn id="19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3.33333E-6 L -0.00313 -0.12824 L -0.03802 -0.21227 L -0.08802 -0.25764 L -0.13594 -0.27477 " pathEditMode="relative" rAng="0" ptsTypes="AAAAA">
                                          <p:cBhvr>
                                            <p:cTn id="20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6" presetClass="entr" presetSubtype="42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08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3" presetID="42" presetClass="path" presetSubtype="0" repeatCount="20000" fill="hold" grpId="1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0 L -2.22222E-6 0.18773 " pathEditMode="relative" rAng="0" ptsTypes="AA" p14:bounceEnd="4000">
                                          <p:cBhvr>
                                            <p:cTn id="2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5" presetID="22" presetClass="exit" presetSubtype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1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9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8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0" dur="10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2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05556E-6 3.7037E-6 L -0.12952 0.00208 " pathEditMode="relative" rAng="0" ptsTypes="AA">
                                          <p:cBhvr>
                                            <p:cTn id="222" dur="1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476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3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27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429A"/>
                                          </p:to>
                                        </p:animClr>
                                        <p:set>
                                          <p:cBhvr>
                                            <p:cTn id="228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9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429A"/>
                                          </p:to>
                                        </p:animClr>
                                        <p:set>
                                          <p:cBhvr>
                                            <p:cTn id="23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1" presetClass="emph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5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65A74"/>
                                          </p:to>
                                        </p:animClr>
                                        <p:set>
                                          <p:cBhvr>
                                            <p:cTn id="236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7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1" presetClass="emph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9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65A74"/>
                                          </p:to>
                                        </p:animClr>
                                        <p:set>
                                          <p:cBhvr>
                                            <p:cTn id="240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1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" presetClass="emph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43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417B4B"/>
                                          </p:to>
                                        </p:animClr>
                                        <p:set>
                                          <p:cBhvr>
                                            <p:cTn id="244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5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mph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47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417B4B"/>
                                          </p:to>
                                        </p:animClr>
                                        <p:set>
                                          <p:cBhvr>
                                            <p:cTn id="248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9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16" presetClass="exit" presetSubtype="26" fill="hold" grpId="4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25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3" fill="hold">
                          <p:stCondLst>
                            <p:cond delay="indefinite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2" fill="hold">
                          <p:stCondLst>
                            <p:cond delay="indefinite"/>
                          </p:stCondLst>
                          <p:childTnLst>
                            <p:par>
                              <p:cTn id="2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4" presetID="5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479 0.85093 L -0.00017 -0.00185 " pathEditMode="relative" rAng="0" ptsTypes="AA">
                                          <p:cBhvr>
                                            <p:cTn id="270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22" y="-42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8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2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4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3" fill="hold">
                          <p:stCondLst>
                            <p:cond delay="indefinite"/>
                          </p:stCondLst>
                          <p:childTnLst>
                            <p:par>
                              <p:cTn id="3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2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8" fill="hold">
                          <p:stCondLst>
                            <p:cond delay="indefinite"/>
                          </p:stCondLst>
                          <p:childTnLst>
                            <p:par>
                              <p:cTn id="3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4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8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4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5" fill="hold">
                          <p:stCondLst>
                            <p:cond delay="indefinite"/>
                          </p:stCondLst>
                          <p:childTnLst>
                            <p:par>
                              <p:cTn id="3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9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17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7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3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4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5" fill="hold">
                          <p:stCondLst>
                            <p:cond delay="indefinite"/>
                          </p:stCondLst>
                          <p:childTnLst>
                            <p:par>
                              <p:cTn id="3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9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1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65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9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8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0" dur="75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1" fill="hold">
                          <p:stCondLst>
                            <p:cond delay="indefinite"/>
                          </p:stCondLst>
                          <p:childTnLst>
                            <p:par>
                              <p:cTn id="3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75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8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9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3" dur="750"/>
                                            <p:tgtEl>
                                              <p:spTgt spid="10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16" grpId="0" animBg="1"/>
          <p:bldP spid="16" grpId="1" animBg="1"/>
          <p:bldP spid="16" grpId="2" animBg="1"/>
          <p:bldP spid="16" grpId="3" animBg="1"/>
          <p:bldP spid="16" grpId="4" animBg="1"/>
          <p:bldP spid="2" grpId="0" animBg="1"/>
          <p:bldP spid="2" grpId="1" animBg="1"/>
          <p:bldP spid="4" grpId="0" animBg="1"/>
          <p:bldP spid="4" grpId="1" animBg="1"/>
          <p:bldP spid="5" grpId="0" animBg="1"/>
          <p:bldP spid="5" grpId="1" animBg="1"/>
          <p:bldP spid="8" grpId="0" animBg="1"/>
          <p:bldP spid="8" grpId="1" animBg="1"/>
          <p:bldP spid="8" grpId="2" animBg="1"/>
          <p:bldP spid="36" grpId="0" animBg="1"/>
          <p:bldP spid="36" grpId="1" animBg="1"/>
          <p:bldP spid="36" grpId="2" animBg="1"/>
          <p:bldP spid="40" grpId="0" animBg="1"/>
          <p:bldP spid="40" grpId="1" animBg="1"/>
          <p:bldP spid="40" grpId="2" animBg="1"/>
          <p:bldP spid="41" grpId="0" animBg="1"/>
          <p:bldP spid="41" grpId="1" animBg="1"/>
          <p:bldP spid="41" grpId="2" animBg="1"/>
          <p:bldP spid="42" grpId="0" animBg="1"/>
          <p:bldP spid="43" grpId="0" animBg="1"/>
          <p:bldP spid="44" grpId="0" animBg="1"/>
          <p:bldP spid="45" grpId="0" animBg="1"/>
          <p:bldP spid="7" grpId="0" animBg="1"/>
          <p:bldP spid="7" grpId="1" animBg="1"/>
          <p:bldP spid="22" grpId="0" animBg="1"/>
          <p:bldP spid="24" grpId="0" animBg="1"/>
          <p:bldP spid="25" grpId="0" animBg="1"/>
          <p:bldP spid="37" grpId="0" animBg="1"/>
          <p:bldP spid="39" grpId="0" animBg="1"/>
          <p:bldP spid="47" grpId="0" animBg="1"/>
          <p:bldP spid="48" grpId="0" animBg="1"/>
          <p:bldP spid="49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9" grpId="0" animBg="1"/>
          <p:bldP spid="59" grpId="1" animBg="1"/>
          <p:bldP spid="60" grpId="0" animBg="1"/>
          <p:bldP spid="61" grpId="0" animBg="1"/>
          <p:bldP spid="62" grpId="0" animBg="1"/>
          <p:bldP spid="63" grpId="0" animBg="1"/>
          <p:bldP spid="1024" grpId="0" animBg="1"/>
          <p:bldP spid="1025" grpId="0" animBg="1"/>
          <p:bldP spid="57" grpId="0" animBg="1"/>
          <p:bldP spid="1032" grpId="0" animBg="1"/>
          <p:bldP spid="10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09143 C -4.72222E-6 -0.13241 -0.04913 -0.18241 -0.08888 -0.18241 L -0.17725 -0.18241 " pathEditMode="relative" rAng="0" ptsTypes="AAAA">
                                          <p:cBhvr>
                                            <p:cTn id="5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5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2" presetClass="pat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2.22222E-6 L 4.16667E-6 0.16273 " pathEditMode="relative" rAng="0" ptsTypes="AA">
                                          <p:cBhvr>
                                            <p:cTn id="6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mph" presetSubtype="2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23D2"/>
                                          </p:to>
                                        </p:animClr>
                                        <p:set>
                                          <p:cBhvr>
                                            <p:cTn id="6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7725 -0.18241 L -0.08784 -0.18241 C -0.04774 -0.18241 0.00174 -0.13241 0.00174 -0.09167 L 0.00174 -0.00092 " pathEditMode="relative" rAng="0" ptsTypes="AAAA">
                                          <p:cBhvr>
                                            <p:cTn id="9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41" y="9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xit" presetSubtype="2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10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8" presetClass="entr" presetSubtype="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4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74 -0.00093 L 0.00174 -0.27709 C 0.00174 -0.40209 -0.01094 -0.55625 -0.01962 -0.55625 L -0.03855 -0.55625 " pathEditMode="relative" rAng="16200000" ptsTypes="AAAA">
                                          <p:cBhvr>
                                            <p:cTn id="1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4" y="-27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42" presetClass="pat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9 0.0294 L 0.00209 0.19213 " pathEditMode="relative" rAng="0" ptsTypes="AA">
                                          <p:cBhvr>
                                            <p:cTn id="148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9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5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5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2B01C"/>
                                          </p:to>
                                        </p:animClr>
                                        <p:set>
                                          <p:cBhvr>
                                            <p:cTn id="1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7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5" fill="hold">
                          <p:stCondLst>
                            <p:cond delay="indefinite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7037E-7 L -0.00313 -0.12824 L -0.03802 -0.21227 L -0.08802 -0.25764 L -0.13594 -0.27477 " pathEditMode="relative" rAng="0" ptsTypes="AAAAA">
                                          <p:cBhvr>
                                            <p:cTn id="19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3" presetID="0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07407E-6 L -0.00312 -0.12824 L -0.03802 -0.21226 L -0.08802 -0.25763 L -0.13593 -0.27476 " pathEditMode="relative" rAng="0" ptsTypes="AAAAA">
                                          <p:cBhvr>
                                            <p:cTn id="19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5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59259E-6 L -0.00312 -0.12824 L -0.03802 -0.21227 L -0.08802 -0.25764 L -0.13594 -0.27477 " pathEditMode="relative" rAng="0" ptsTypes="AAAAA">
                                          <p:cBhvr>
                                            <p:cTn id="1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00313 -0.12825 L -0.03802 -0.21227 L -0.08802 -0.25764 L -0.13594 -0.27477 " pathEditMode="relative" rAng="0" ptsTypes="AAAAA">
                                          <p:cBhvr>
                                            <p:cTn id="19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3.33333E-6 L -0.00313 -0.12824 L -0.03802 -0.21227 L -0.08802 -0.25764 L -0.13594 -0.27477 " pathEditMode="relative" rAng="0" ptsTypes="AAAAA">
                                          <p:cBhvr>
                                            <p:cTn id="20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06" y="-1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6" presetClass="entr" presetSubtype="42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08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3" presetID="42" presetClass="path" presetSubtype="0" repeatCount="2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0 L -2.22222E-6 0.18773 " pathEditMode="relative" rAng="0" ptsTypes="AA">
                                          <p:cBhvr>
                                            <p:cTn id="21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5" presetID="22" presetClass="exit" presetSubtype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1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9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8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0" dur="10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42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05556E-6 3.7037E-6 L -0.12952 0.00208 " pathEditMode="relative" rAng="0" ptsTypes="AA">
                                          <p:cBhvr>
                                            <p:cTn id="222" dur="1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476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3" presetID="10" presetClass="exit" presetSubtype="0" fill="hold" grpId="2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27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429A"/>
                                          </p:to>
                                        </p:animClr>
                                        <p:set>
                                          <p:cBhvr>
                                            <p:cTn id="228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9" dur="3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429A"/>
                                          </p:to>
                                        </p:animClr>
                                        <p:set>
                                          <p:cBhvr>
                                            <p:cTn id="23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1" presetClass="emph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5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65A74"/>
                                          </p:to>
                                        </p:animClr>
                                        <p:set>
                                          <p:cBhvr>
                                            <p:cTn id="236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37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8" presetID="1" presetClass="emph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39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65A74"/>
                                          </p:to>
                                        </p:animClr>
                                        <p:set>
                                          <p:cBhvr>
                                            <p:cTn id="240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1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2" presetID="1" presetClass="emph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43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417B4B"/>
                                          </p:to>
                                        </p:animClr>
                                        <p:set>
                                          <p:cBhvr>
                                            <p:cTn id="244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5" dur="4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mph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47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417B4B"/>
                                          </p:to>
                                        </p:animClr>
                                        <p:set>
                                          <p:cBhvr>
                                            <p:cTn id="248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49" dur="4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0" presetID="16" presetClass="exit" presetSubtype="26" fill="hold" grpId="4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25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3" fill="hold">
                          <p:stCondLst>
                            <p:cond delay="indefinite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2" fill="hold">
                          <p:stCondLst>
                            <p:cond delay="indefinite"/>
                          </p:stCondLst>
                          <p:childTnLst>
                            <p:par>
                              <p:cTn id="2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4" presetID="5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479 0.85093 L -0.00017 -0.00185 " pathEditMode="relative" rAng="0" ptsTypes="AA">
                                          <p:cBhvr>
                                            <p:cTn id="270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22" y="-42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8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2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0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4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3" fill="hold">
                          <p:stCondLst>
                            <p:cond delay="indefinite"/>
                          </p:stCondLst>
                          <p:childTnLst>
                            <p:par>
                              <p:cTn id="3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0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2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8" fill="hold">
                          <p:stCondLst>
                            <p:cond delay="indefinite"/>
                          </p:stCondLst>
                          <p:childTnLst>
                            <p:par>
                              <p:cTn id="3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4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6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28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4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5" fill="hold">
                          <p:stCondLst>
                            <p:cond delay="indefinite"/>
                          </p:stCondLst>
                          <p:childTnLst>
                            <p:par>
                              <p:cTn id="3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7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9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17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7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9" fill="hold">
                          <p:stCondLst>
                            <p:cond delay="indefinite"/>
                          </p:stCondLst>
                          <p:childTnLst>
                            <p:par>
                              <p:cTn id="3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3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4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5" fill="hold">
                          <p:stCondLst>
                            <p:cond delay="indefinite"/>
                          </p:stCondLst>
                          <p:childTnLst>
                            <p:par>
                              <p:cTn id="3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9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1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65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9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0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8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0" dur="75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1" fill="hold">
                          <p:stCondLst>
                            <p:cond delay="indefinite"/>
                          </p:stCondLst>
                          <p:childTnLst>
                            <p:par>
                              <p:cTn id="3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75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8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9" dur="75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3" dur="750"/>
                                            <p:tgtEl>
                                              <p:spTgt spid="10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16" grpId="0" animBg="1"/>
          <p:bldP spid="16" grpId="1" animBg="1"/>
          <p:bldP spid="16" grpId="2" animBg="1"/>
          <p:bldP spid="16" grpId="3" animBg="1"/>
          <p:bldP spid="16" grpId="4" animBg="1"/>
          <p:bldP spid="2" grpId="0" animBg="1"/>
          <p:bldP spid="2" grpId="1" animBg="1"/>
          <p:bldP spid="4" grpId="0" animBg="1"/>
          <p:bldP spid="4" grpId="1" animBg="1"/>
          <p:bldP spid="5" grpId="0" animBg="1"/>
          <p:bldP spid="5" grpId="1" animBg="1"/>
          <p:bldP spid="8" grpId="0" animBg="1"/>
          <p:bldP spid="8" grpId="1" animBg="1"/>
          <p:bldP spid="8" grpId="2" animBg="1"/>
          <p:bldP spid="36" grpId="0" animBg="1"/>
          <p:bldP spid="36" grpId="1" animBg="1"/>
          <p:bldP spid="36" grpId="2" animBg="1"/>
          <p:bldP spid="40" grpId="0" animBg="1"/>
          <p:bldP spid="40" grpId="1" animBg="1"/>
          <p:bldP spid="40" grpId="2" animBg="1"/>
          <p:bldP spid="41" grpId="0" animBg="1"/>
          <p:bldP spid="41" grpId="1" animBg="1"/>
          <p:bldP spid="41" grpId="2" animBg="1"/>
          <p:bldP spid="42" grpId="0" animBg="1"/>
          <p:bldP spid="43" grpId="0" animBg="1"/>
          <p:bldP spid="44" grpId="0" animBg="1"/>
          <p:bldP spid="45" grpId="0" animBg="1"/>
          <p:bldP spid="7" grpId="0" animBg="1"/>
          <p:bldP spid="7" grpId="1" animBg="1"/>
          <p:bldP spid="22" grpId="0" animBg="1"/>
          <p:bldP spid="24" grpId="0" animBg="1"/>
          <p:bldP spid="25" grpId="0" animBg="1"/>
          <p:bldP spid="37" grpId="0" animBg="1"/>
          <p:bldP spid="39" grpId="0" animBg="1"/>
          <p:bldP spid="47" grpId="0" animBg="1"/>
          <p:bldP spid="48" grpId="0" animBg="1"/>
          <p:bldP spid="49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9" grpId="0" animBg="1"/>
          <p:bldP spid="59" grpId="1" animBg="1"/>
          <p:bldP spid="60" grpId="0" animBg="1"/>
          <p:bldP spid="61" grpId="0" animBg="1"/>
          <p:bldP spid="62" grpId="0" animBg="1"/>
          <p:bldP spid="63" grpId="0" animBg="1"/>
          <p:bldP spid="1024" grpId="0" animBg="1"/>
          <p:bldP spid="1025" grpId="0" animBg="1"/>
          <p:bldP spid="57" grpId="0" animBg="1"/>
          <p:bldP spid="1032" grpId="0" animBg="1"/>
          <p:bldP spid="103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άπυρος: Οριζόντιος 1">
            <a:extLst>
              <a:ext uri="{FF2B5EF4-FFF2-40B4-BE49-F238E27FC236}">
                <a16:creationId xmlns:a16="http://schemas.microsoft.com/office/drawing/2014/main" id="{ABCD568F-4117-938C-4D73-286A82A94702}"/>
              </a:ext>
            </a:extLst>
          </p:cNvPr>
          <p:cNvSpPr/>
          <p:nvPr/>
        </p:nvSpPr>
        <p:spPr>
          <a:xfrm>
            <a:off x="381762" y="137160"/>
            <a:ext cx="8380476" cy="77724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 αλληλεπίδραση διαλύματος οξέος με διάλυμα βάσης ονομάζεται </a:t>
            </a:r>
            <a:r>
              <a:rPr lang="el-GR" b="1" dirty="0">
                <a:highlight>
                  <a:srgbClr val="045F7A"/>
                </a:highlight>
              </a:rPr>
              <a:t>εξουδετέρωση</a:t>
            </a:r>
            <a:r>
              <a:rPr lang="el-GR" dirty="0"/>
              <a:t> 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E430A7C-C0B1-7E45-E039-9AD554AAA1A1}"/>
              </a:ext>
            </a:extLst>
          </p:cNvPr>
          <p:cNvSpPr/>
          <p:nvPr/>
        </p:nvSpPr>
        <p:spPr>
          <a:xfrm>
            <a:off x="2057400" y="1161288"/>
            <a:ext cx="5020056" cy="43891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Διάλυμα οξέος + </a:t>
            </a:r>
            <a:r>
              <a:rPr lang="el-GR" altLang="el-GR" b="1" dirty="0">
                <a:solidFill>
                  <a:srgbClr val="FFFF00"/>
                </a:solidFill>
              </a:rPr>
              <a:t>ισοδύναμο</a:t>
            </a:r>
            <a:r>
              <a:rPr lang="el-GR" altLang="el-GR" dirty="0"/>
              <a:t> διάλυμα βάσης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001806F-8B39-0295-9CE4-FC600A7AB443}"/>
              </a:ext>
            </a:extLst>
          </p:cNvPr>
          <p:cNvSpPr/>
          <p:nvPr/>
        </p:nvSpPr>
        <p:spPr>
          <a:xfrm>
            <a:off x="381762" y="2048256"/>
            <a:ext cx="2569464" cy="6858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Οι ιδιότητες του οξέος εξαφανίζονται</a:t>
            </a:r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06E5738-4C22-1760-3771-4389C58417F7}"/>
              </a:ext>
            </a:extLst>
          </p:cNvPr>
          <p:cNvSpPr/>
          <p:nvPr/>
        </p:nvSpPr>
        <p:spPr>
          <a:xfrm>
            <a:off x="6192774" y="2048256"/>
            <a:ext cx="2569464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Οι ιδιότητες της βάσης εξαφανίζονται</a:t>
            </a:r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AFF65EF-4810-33D6-9A5D-E30D2DB3BBBB}"/>
              </a:ext>
            </a:extLst>
          </p:cNvPr>
          <p:cNvSpPr/>
          <p:nvPr/>
        </p:nvSpPr>
        <p:spPr>
          <a:xfrm>
            <a:off x="3287268" y="2048256"/>
            <a:ext cx="2569464" cy="97840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l-GR" altLang="el-GR" dirty="0">
                <a:sym typeface="Wingdings" panose="05000000000000000000" pitchFamily="2" charset="2"/>
              </a:rPr>
              <a:t>Το διάλυμα συμπεριφέρεται σαν ουδέτερο</a:t>
            </a:r>
          </a:p>
        </p:txBody>
      </p:sp>
      <p:cxnSp>
        <p:nvCxnSpPr>
          <p:cNvPr id="8" name="Γραμμή σύνδεσης: Καμπύλη 7">
            <a:extLst>
              <a:ext uri="{FF2B5EF4-FFF2-40B4-BE49-F238E27FC236}">
                <a16:creationId xmlns:a16="http://schemas.microsoft.com/office/drawing/2014/main" id="{66CCF894-28A2-8202-91E3-F7369AF4612D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2892933" y="373761"/>
            <a:ext cx="448056" cy="290093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Γραμμή σύνδεσης: Καμπύλη 11">
            <a:extLst>
              <a:ext uri="{FF2B5EF4-FFF2-40B4-BE49-F238E27FC236}">
                <a16:creationId xmlns:a16="http://schemas.microsoft.com/office/drawing/2014/main" id="{1C5AD4B8-3040-DA33-9CBD-C16B613F1D09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16200000" flipH="1">
            <a:off x="5798439" y="369189"/>
            <a:ext cx="448056" cy="2910078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6B1B928E-127B-FDBE-55A7-102CAD893FED}"/>
              </a:ext>
            </a:extLst>
          </p:cNvPr>
          <p:cNvCxnSpPr>
            <a:stCxn id="3" idx="2"/>
            <a:endCxn id="6" idx="0"/>
          </p:cNvCxnSpPr>
          <p:nvPr/>
        </p:nvCxnSpPr>
        <p:spPr>
          <a:xfrm>
            <a:off x="4567428" y="1600200"/>
            <a:ext cx="4572" cy="448056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Επεξήγηση: Κάτω βέλος 16">
            <a:extLst>
              <a:ext uri="{FF2B5EF4-FFF2-40B4-BE49-F238E27FC236}">
                <a16:creationId xmlns:a16="http://schemas.microsoft.com/office/drawing/2014/main" id="{D3051F90-2CB5-D0BE-CA08-D3FED85A0183}"/>
              </a:ext>
            </a:extLst>
          </p:cNvPr>
          <p:cNvSpPr/>
          <p:nvPr/>
        </p:nvSpPr>
        <p:spPr>
          <a:xfrm>
            <a:off x="1578483" y="3383280"/>
            <a:ext cx="5773293" cy="1042416"/>
          </a:xfrm>
          <a:prstGeom prst="downArrowCallout">
            <a:avLst>
              <a:gd name="adj1" fmla="val 20294"/>
              <a:gd name="adj2" fmla="val 25000"/>
              <a:gd name="adj3" fmla="val 25000"/>
              <a:gd name="adj4" fmla="val 626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l-GR" altLang="el-GR" dirty="0"/>
              <a:t>Κατά την ανάμιξη </a:t>
            </a:r>
            <a:r>
              <a:rPr lang="el-GR" altLang="el-GR" b="1" dirty="0"/>
              <a:t>τυχαίων</a:t>
            </a:r>
            <a:r>
              <a:rPr lang="el-GR" altLang="el-GR" dirty="0"/>
              <a:t> ποσοτήτων δύο διαλυμάτων οξέος και βάσης το </a:t>
            </a:r>
            <a:r>
              <a:rPr lang="el-GR" altLang="el-GR" dirty="0" err="1"/>
              <a:t>προκύπτον</a:t>
            </a:r>
            <a:r>
              <a:rPr lang="el-GR" altLang="el-GR" dirty="0"/>
              <a:t> διάλυμα μπορεί να είναι 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2D434135-B50E-8228-BCE2-7A94EC5989C1}"/>
              </a:ext>
            </a:extLst>
          </p:cNvPr>
          <p:cNvSpPr/>
          <p:nvPr/>
        </p:nvSpPr>
        <p:spPr>
          <a:xfrm>
            <a:off x="630936" y="4507992"/>
            <a:ext cx="1307593" cy="44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Όξινο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8A2BDCE0-1885-D161-B312-C795BA702A7A}"/>
              </a:ext>
            </a:extLst>
          </p:cNvPr>
          <p:cNvSpPr/>
          <p:nvPr/>
        </p:nvSpPr>
        <p:spPr>
          <a:xfrm>
            <a:off x="1956815" y="4517136"/>
            <a:ext cx="6574536" cy="438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 μετά την εξουδετέρωση περισσέψουν Η</a:t>
            </a:r>
            <a:r>
              <a:rPr lang="el-GR" baseline="30000" dirty="0"/>
              <a:t>+</a:t>
            </a:r>
            <a:r>
              <a:rPr lang="el-GR" dirty="0"/>
              <a:t> από το οξύ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56D9C12-DC4C-81B0-F040-382A8E4E58B3}"/>
              </a:ext>
            </a:extLst>
          </p:cNvPr>
          <p:cNvSpPr/>
          <p:nvPr/>
        </p:nvSpPr>
        <p:spPr>
          <a:xfrm>
            <a:off x="630936" y="5166360"/>
            <a:ext cx="1307593" cy="44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Βασικό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95523C33-1698-4B59-7FED-3660C95483B9}"/>
              </a:ext>
            </a:extLst>
          </p:cNvPr>
          <p:cNvSpPr/>
          <p:nvPr/>
        </p:nvSpPr>
        <p:spPr>
          <a:xfrm>
            <a:off x="1956816" y="5166360"/>
            <a:ext cx="6574536" cy="448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 μετά την εξουδετέρωση περισσέψουν ΟΗ</a:t>
            </a:r>
            <a:r>
              <a:rPr lang="el-GR" baseline="30000" dirty="0"/>
              <a:t>-</a:t>
            </a:r>
            <a:r>
              <a:rPr lang="el-GR" dirty="0"/>
              <a:t> από τη βάση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0336574-03AF-8531-3730-C73ABB3EB9F6}"/>
              </a:ext>
            </a:extLst>
          </p:cNvPr>
          <p:cNvSpPr/>
          <p:nvPr/>
        </p:nvSpPr>
        <p:spPr>
          <a:xfrm>
            <a:off x="630936" y="5815584"/>
            <a:ext cx="1307593" cy="44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Ουδέτερο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0C4FD1EA-4E75-47A0-4CA2-09497E5BBB78}"/>
              </a:ext>
            </a:extLst>
          </p:cNvPr>
          <p:cNvSpPr/>
          <p:nvPr/>
        </p:nvSpPr>
        <p:spPr>
          <a:xfrm>
            <a:off x="1956815" y="5824728"/>
            <a:ext cx="6574536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 μετά την εξουδετέρωση </a:t>
            </a:r>
            <a:r>
              <a:rPr lang="el-GR" altLang="el-GR" dirty="0"/>
              <a:t>δεν υπάρξει περίσσεια Η</a:t>
            </a:r>
            <a:r>
              <a:rPr lang="el-GR" altLang="el-GR" baseline="30000" dirty="0"/>
              <a:t>+</a:t>
            </a:r>
            <a:r>
              <a:rPr lang="el-GR" altLang="el-GR" dirty="0"/>
              <a:t> ή ΟΗ</a:t>
            </a:r>
            <a:r>
              <a:rPr lang="el-GR" altLang="el-GR" baseline="30000" dirty="0"/>
              <a:t>-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4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ΒΑΣΕΙΣ-ΕΞΟΥΔΕΤΕΡΩΣΗ"/>
  <p:tag name="ISPRING_LMS_API_VERSION" val="SCORM 2004 (2nd edition)"/>
  <p:tag name="ISPRING_ULTRA_SCORM_COURSE_ID" val="C9C9AD81-9E35-4AE3-B521-7C0060C8DB76"/>
  <p:tag name="ISPRING_CMI5_LAUNCH_METHOD" val="any window"/>
  <p:tag name="ISPRINGCLOUDFOLDERID" val="1"/>
  <p:tag name="ISPRINGONLINEFOLDERID" val="1"/>
  <p:tag name="ISPRING_OUTPUT_FOLDER" val="[[&quot;v\uFFFDL\uFFFD{84F79CDD-B97D-4928-99C8-B2D69EC02844}&quot;,&quot;D:\\SCHOOL\\Γ' Γυμνασίου\\Χημεία\\Παρουσιάσεις\\Οξέα-Βάσεις-Άλατα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ΕΞΟΥΔΕΤΕΡΩΣΗ"/>
  <p:tag name="ISPRING_ULTRA_SCORM_SLIDE_COUNT" val="4"/>
  <p:tag name="ISPRING_PRESENTATION_TITLE" val="ΕΞΟΥΔΕΤΕΡΩΣΗ"/>
  <p:tag name="ISPRING_PLAYERS_CUSTOMIZATION_2" val="UEsDBBQAAgAIAKJFRF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m2dZEPrB/KYGAAC4FwAAHQAAAHVuaXZlcnNhbC9jb21tb25fbWVzc2FnZXMubG5nrVjdbtxEFL6v1HcYrRQJpJK2SK0QJFvN2k7Witfe2rNJA0LWZD3Zter1LP7ZJFwF2sINNwghQKJqEQJuKFURFaqqijfwvgNPwpmxd7NbGtlOcpHWHu/5zpmZ7zvnzKzdOhwFaMKi2OfheuP66rUGYmGfe344WG/0yMY77zVQnNDQowEP2Xoj5A10q3n50lpAw0FKBwyeL19CaG3E4hhe46Z4O3lHvrfe6LZcrCia4+gtQ3NxT9Ut18S2jYluma6BW5rRaOLU8zkKaRTRBIJZu1oglAN2Dbyr2a6jaAAqoC3iOr1u17KJpjaaZMhQ7I/SQOIiP0YhT1Ccjsc8SpiH/BAl8BPa74MHf88P/OQIjbjHaoTgbOmmC+7l/Iph3dDJrtuxVK3R1EK6F0AY/YixEEWMeiw6jw/TsjvYKMBVP74g9K6tOZpJYDG7bYtYjWY3YjELE4AbD3nC6+AZugpxutaGq1g9kzSaTuB7DK3c7mmO3Hez12lp9gri+2iFWASmM/vkrNRwtA1+3kCnbXB2NjrtYFiADra38jVRbA0GVHdHJ+1GU4HVFaQ58JMh8p1xBEJBbEKDNGdXIaUydy2sbLnEcnG367Z6hJzE3aL9u2XWitXpYnPXNaxNy23pmxAWH41peIQMPuBvvXvz5uH1GzffrgXjAJ+MZSAkkW5cqwBkEtsyXEDTDNfU7sBuZ99mj7NH2Y/w/8PsUT0Eq0cM3QRmFw/1rIHE2+D/cfYT+P8u+wb+/aVyHD3bBgEU7NUdmUvEOhmazCW7PEVDOmEo4WjiswOZOUAgfgTyk/yGD30OA2Faqj7V6mAgGGiO2LoiyAsi4VF0dCVPSGky5BG4i5GXK9yTPgXjxPdxrs2cd1wkMUhtHh9RP1wtd71jGhZWJQE7wHy8CctN5pMCpCV4SfeJkNQVcHEQBpx6aB/SDfItB9HxOPD7RXotNNEN6FFpFDbe0c1NEIJlOJDa1NmISJgeUiMqJlsTxcaOZgNARGMWncHWlTqQ5ggHQT2Etr7ZNuCPiBDa/mAYwF9SN46uBkzostIsUqRq7Dg7lq2KRROZmqIxjeMDHnlLLF3czzJg3VQsEIJCFsBFGZ0DAz98aBOiiPWTcjCIEkt+F7qCqQIBXSIThZDUKI0TkM1oHLCEyWh9MRXal5TaY/sc9BUwOsm5D96l2EppbuCeqbTdFpmnV4OmYX9Y0Q7E+UZ9LKohBZoscr40pgLNbVl3ILtAonqU/Zb9UMfK2oLMuFXHYldzwNHD7OtyRybe1jfzSgrpb5abZrmvT0WqCY6KbkmQauLzNIYRsTKQoeTGxKv13DgalH6T6Ng4JcXmqLNWbeBPoM8BHrKo1BFUA0VThbZu9/QP3Q2sG7KYv85AeiTbQupNaNhnwLk+FVt7BN8835PfBPul/09S/1NEkyLjrxTFwlS1Oyt141mqL6cIgyYJG42TMtdiwYrwzxKFUPqpIVSZ+tn8z7v2C9mZhT7/3PuzdJ6os0elQZxzparv1kVHUhwONOhbRI2EViOobtUWblu6JQpj+dHkxE43N5ZOInq4z6tbm1YBYHJ0VgynDWssI3eg4xlBMapuK48ni+HLg0l1+x2t5egEis8O24v9pNSz1HPlMivlfPb6utC6LtUbohMDQjYBcDA/dQf+COL3KmD2OtpsBfISsTST7PvsSfYye569mH6OslfZMzS9N30AD8+nX2ZPp/eKL9P72d/ZKzQ9nn6W/ZP9CX8vsz/kqPh4nD0T49MH8Pun8HxPDsPD8fSruel9gAJH8KP72TPxM5T9lb2AH32R/S78iecPzjOffJmyn2X4TyD8FyKQU6IrczTPD5V3fyE9nJ0DjoZt6JUUbCqiwVJELgkqGoE4xfIYxJn1Z6DSEU36Qyj2+zwNvYpA+clP1TYwgBVzdhiNylu9AuC1MPJRVIy+XwtEtI2QorU52EcmT1j8cW0QMY05Rn57krDDpByo15LMclxrYwNaxf39MguCW8shy5cqVsUJfWZX8cBOdFDEhZx7aV5yR3wEQ6vlfom4L5RkwYRgpd0BTUJvbLOYpxG0tHUQZnRTrJ4N58ZCzQoAQXtC/CRgSDukQm91UMXNE+R9eRJsNDs0ugtFg3Ae1IpNbqCQU1JvTidXL2kS+GGtyM9XssWEid51sarKGylYycDv3807FA9Otf3iairgg8pgShubUJNew2Oen9QFtDVtfs8kbk7kLYXBqbgp//f41zL7/JayyMmQ9vL3k6Q3+X9XMH+L5R372tWFK/f/AFBLAwQUAAIACADOm2d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6bZ1kgB9kYFQQAAF8RAAAnAAAAdW5pdmVyc2FsL2ZsYXNoX3B1Ymxpc2hpbmdfc2V0dGluZ3MueG1s7VhPbxtFFL/7U4wW9VhvEhLahLWrEtvCamJH9YKaUzTenXhHnZ1ZdmbtuqeUpHDhghACJKoUIeBCqYKoUFRVfIPZ78An4c2u7dokKZu2hkj0YHv3/fm937z3Zt6unWt3Qob6JJZU8Iq1WF6wEOGe8CnvVawP3MblqxaSCnMfM8FJxeLCQteqJSdKuozKoEOUAlOJAIbLtUhVrECpaM22B4NBmcooNlrBEgX4suyJ0I5iIglXJLYjhofwo4YRkdYIoQAAfELBR27VUgkhJ0faFH7CCKI+MOfULAqzBsMysOzcrIu9271YJNxfF0zEKO51K9Zbq0srjdXG2CaHqtGQcJMTWQWhEas17PvUsMCsQ+8SFBDaC4DulWULDaivgoq1tGxQwNo+iZJh50vHBmVdQA64GsGHRGEfK5zf5vEUuaPkWJCL/CHHIfVc0CCz/opVc3fe396q39xotm7suO32htvcyklkPvYsjmPPBnKAkEhij0ziOFgp7AXAG3x2MZPEsadFYzNqKog9RfuQE/I3mrsJY50kikSsqipOSEZjWjihdwaMsyv4zNrNPeoKBqXNSEGXhl3it3BIporduU15AywXLbQLeWLDitWOCEcdzKHBqMKMehMAmXSloiprrMbI+npMMUOABzuAoM2O9ZxCvjIvwLEk09TGGmnK6lX11/qRfqqf6OP0Y6Sf6SOU7qf34eJJ+ql+nO6PNOmB/l0/Q+leek//oX+Fz1P9SyY1yj19ZOTpfbB/DNf7mRgu9tLPJq4HAAWBwOhAHxkzpH/Tx2D0if7ZxDPX72aZH1E7i/K2SFCYSIVgY0WMKIJUQNBHCb2LumRXxAQxgvuwDUFOJZKM+qR8LuAIS/kcFKscA13qbDRr9Z1mq1a/dQkpgbDfx9w7Jzh0JwkjNRd8PERcqLEfpMPDiSRoCDqf+pmuyNrKL1+GyQYR/HVVYwZf0jBh+HXCTxIyBT3Hks8nynkK/48MCocNcJ8Yun1KBhk0HLkUSpJjgsKDw43y0YFaANDDHAnOhgh7cMZLBAOoT0UiQWJiED+Hli/PMPeHNs3uenAQQ8TYJ3EhyIXFpbeXV965cnV1rWz/uffj5Rc6jabfFsMmXD7+1l84/074NkQcmu7xp/ybLbd+8/q62/yw6W7vuPVb7ixAxunkwe/YZiidPqPM0Lu4I+qh/k4f6q/0F/D9g/5Wf6kf6MMi5QLLh+BzHo8H+nP9TSHLQ/1TMcv2jUJ432dj9xGM3WMzQM+YqkWgWnAg9vINDkcioyGFBppbe/9LLfrKj1F5j8+nRS9y4l51b/9f83axn9vnlLlOfbP5Xnuj9mbP/lcZzO8m778zL7yOfeobudGElNMQ0moebyav8dWV5QV4hT5VVSoB2uyfItXSX1BLAwQUAAIACADOm2dZJLsy+HcDAACcDAAAIQAAAHVuaXZlcnNhbC9mbGFzaF9za2luX3NldHRpbmdzLnhtbJVXbU/bMBD+zq+ouu90K2MMKVSCABJax9BgfHeaa2vh2JHtlPXf7/yW2G1Cu1qV6rvnse98j89qpt4oH21AKir41Xg6np2MRtmikRK4foGqZkTDqCAKHsqr8f2f+Xw8cRDBhHwGrSlfKWMJthFFYNFoLfjpQnCN65xyISvCxrNP9/aTTSzyEEtgWMdylmQB3TZ5fnZ3cXYMxe+RT79MzwcJC1HVhG/nYiVOC7J4W0nR8NKEdmbGEG29rUEyyt8QeT79fnM7mASjSj9oqJKY7r6ZcRyllqAU2JAu89vL24MsRgpgYaev3804khNt9WFhdmgbqqi2tIszM4ZoNVlBesiX0/P7y/thPMfV06p8GJcjaPirTeYXmPn1IJSRLcjdkufX+TBD1E39PxqppViZA93hXJhxkMMEKfH6IQFLjuMgwSRkNjp4RRSjJZZByNJJ8bMZQ+Bwlrsq8j/jJpGZuy0FezJF2OkeRiEFg5mWDWSTMHM+tRbvvxqNlwlmS8IUAmJTB3rCDJ9Io8Iyqa3D/YZ3yssI5A0d4lWwpoLcxRsBU3uHz/Mb21fi+FpbFKCEjTdGEXbGDvmIx7qHjIwd8tlU6xdn2z34rsdxgh5uiC/mx6ePXuAEp+G8wix4zU5zc8tVtLU3BEwlSphZWb3QCkzVsom1uZAmezFlnGzoimh8l34aXLG1yahssuPwSuvXVaapZtAnt4VopMJg0P3qs/WV6/E4ins41LWew1IHdGrsimJei1gLdp4q3Xs3fZu0B+fmI42PydW4IvIN5IsQTI1HnocXEA/dPcv7DNOu8TEF+cCX4kgOFxqOXV+4KxihbVZDcKI1WawrjGhog/ZEXWH765f5bfsKy5uqAHmHeqAQBJnaHG5NV2uGX/1K4R3KlDDgdEy9xuU4oa3eI4MXABC5WIfb4CbOUzVMUwYbCD0lMtiEhzLLFKq/L18jrlSSkeUoPfoW1OkkxqWOHsIrxiXSZhY7jpC8JoWymSUdJTT3buWk3YcuabQax+sMXkrJyujvO0IsVnKepNHiWROp/c7d3CdPNnDNaWU7EDp0K5o+j+MwIWp/LtYZAt6zdyGYV6tdrM2wxzNEMX12Nu2jWM9uk33B+zlbSoC4wVrjSfQE/IBtIYgsH1tI8ib0uB0bc8RX0/Zr7PRVrbNJZHLFacuAv/FfyewfUEsDBBQAAgAIAM6bZ1m5TVf2EQQAAOkQAAAmAAAAdW5pdmVyc2FsL2h0bWxfcHVibGlzaGluZ19zZXR0aW5ncy54bWztWFFvG0UQfvevWB3qY31tSGkTzq5KbKtWEzuqD9Q8Reu7tW/F3u5xu2fXfQokhRdeEEKARJUiBLxQqiAqFFUV/2DvP/BLmL2zXbtxwqXUBSQezr6bnfnm25nZGZ+d63dDhgYkllTwinW5fMlChHvCp7xfsd51GxevWUgqzH3MBCcViwsLXa+WnCjpMiqDDlEKVCUCGC7XI1WxAqWiddseDodlKqPYrAqWKMCXZU+EdhQTSbgisR0xPIIvNYqItMYIBQDgCgUfm1VLJYScHGlL+AkjiPrAnFOzKcxuqpBZdq7Vxd77/Vgk3N8QTMQo7ncr1htrK1caa42JTo5UoyHhJiSyCkIjVuvY96khgVmH3iMoILQfANurqxYaUl8FFWtl1aCAtn0SJcPOd44NyoaAEHA1hg+Jwj5WOH/M/SlyV8mJIBf5I45D6rmwgsz2K1bN3b25s12/vdls3dp12+1Nt7mdk8hs7Hkcx5535AAhkcQemfpxsFLYC4A32PQwk8SxZ0UTNWoSiD1FBxAT8gLNXsJYJ4kiEauqihOS0ZgVTumdAuP0BJ/bu3lGXcEgsxkpKNKwS/wWDiEG2w1uoR4Eho0qVjsiHHUwh4KiCjPqTS1k0pWKqqyQGmPtGzHFDEGxQMUTtNWxnvvMt+IFOJZklstkRZo8elX9lX6kn+on+jj9COln+gil++l9uHmSfqIfp/vjlfRA/6afoXQv/VD/rn+B66n+OZOaxT19ZOTpfdB/DPf7mRhu9tJPp6YHAAWOQOlAHxk1pH/Vx6D0sf7J+DP3b2ehHlM7jfKOSFCYSIXgIEWMKIJUQNAHCb2HuqQnYoIYwQM4diCnEklGfVI+F3CEpXwOilWOgS50Npu1+m6zVavfuYCUQNgfYO6dExzKkYSRWgo+HiEu1MQOwuHhRBI0gjWf+tlakb2VXz4N0xMh+KvKxhy+pGHC8KuEnwZkBnqJKV+Ol/Mk/i8ZFHYb4AExdAeUDDNo6LEUUpJjwoIHfY/ycQctAOhhjgRnI4Q9aOoSwcQZUJFIkBgfxM+h5cszzO2hTLOnPkxZ8Bj7JC4EeenyypurV966em1tvWz/sffDxTONxuNum2HjLp93G2cOvBO2DRGHpnr8Gftmy63fvrHhNt9ruju7bv2OOw+QcTrZ+B3bTKHFQ8lMuRdnUvcfHEoP9bf6UH+pP4fP7/U3+gv9QB8WSRBoPgSb81g80J/prwtpHuofi2m2bxXC+y4btI9g0B6bkXnKHC0C1YIW2M+PNDRBRkMKJbO0gn5NRbnwlxI9syrzOl5OUf6bQ7Xw/P4fqsJVJRc1O9QhITVGr6nrLSlqnfpW8532Zm2p4aPF4vcfLLq/G778afoCO/fG6tgLX6lLIJ//e6Ja+hNQSwMEFAACAAgAzptnWWPhjHrGAQAAhgYAAB8AAAB1bml2ZXJzYWwvaHRtbF9za2luX3NldHRpbmdzLmpzjZTBTsMwDIbvPMVUrmiCjTHGDTomTdoBCW6IQ9p5XbU0jpKsMBDvTtJuI2ldWH1p/ny1Y7vx11nPPlEa9e56X9V7tX4K15UGTjNqCxehzjv0wumR5vkSXvICeC4gaiDl4dOj/P1LUI4jUTlNds/Orfb8Reh2VoxrH5eEC0VomtBKQnsntA8q8GeQ2T6rOiOvzMnWGBT9FIUBYfoCVcEqJjqfVY+fYAPGEtQ/6IqlEDiN4+HjeNhF/nqMB1eDUcClWEgmdgvMsJ+wdJMp3IrlPv7QmU+vdxKUbfimBkaD24dpcECeazM3UDQDP9446yalAq3hEHcSTydTEuYsAe75vb519gcaOm4VtEGXuc7NgR4Pnfm0ZBm0qjQZjGaTWYgJ66tVzVbwmjPwYfbJjG0y9wHB2Q4U0Zj4Pg5BlFt5QgOlwsxVpI2OnZEoR7bMRVZztjHWSM4d1rnt+iWridFPUC2Pf8WlM5/xilF3Nrhm2Lhma+LWFl3D5YTJYMjLrRtRF9Rc4JQoKBGJwJICy6MYHMc0Z41bv9rEmdqAekHkdny6toC24wTUXKzQCQINVDvMGJauC7tpM3vzZwaZRHpyus0Dn33/AFBLAwQUAAIACADOm2dZlBOzImkAAABuAAAAHAAAAHVuaXZlcnNhbC9sb2NhbF9zZXR0aW5ncy54bWwNzDEOgzAMQNGdU1jeKe3WgcDGVpbSA1jERZEcG5GA4PZk+8PTb/szChy8pWDq8PV4IrDO5oMuDn/TUL8RUib1JKbsUA2h76pWbCb5cs4FJliFLt4mjiUyjxSLHHYRqOFTXv/AHpuuugFQSwMEFAACAAgAz5tnWddvizviEQAA6iIAABcAAAB1bml2ZXJzYWwvdW5pdmVyc2FsLnBuZ+1aaVhT17pO5dRTh0qt9eAApJZWbh3wQAUESaLVyrEKKU4MIcSC1AsYImAYQkKcFVuIlpYpQKooQSFJYxkkJAGPSKoRUAPZkABRI4lJCBHIYOazA53u/XH/3+fhx87O9z5r773W973ftJ5V+FVk+LsLVy2EQCDv7v7Xzn0QiJsQvN55Zz6IOItymsHbW1n7wj+HMHs9VaDwt6PbI7ZDIGzKItvXb4PyguP/is2CQN5Tu663TosWlkMgH5F379x+IDdBOyJtGDfHKicdQu6ByV3Vi66s8aik+mf5B01eoxaHfvN6RflPS+8v+WzN/M+X3d1yKdL3zPso3s87ft28kuNTWFS488F11aHNpNc7Vb/cpvW2IuB4ZrMplMt/nag92JF00H5LbWLGpWkFQcI3SgAj45qnhNRg/pv768nOob55EEhndb8W5RUP4xa3JpkZrAJ8/ApwwhNn1C+8o9k2Cosb0PsOCJh2GyYPbnAKUbiiz0Cxk3Sg2hZjP2bcvNQ1ulb9UsA3/3uRfCco3aHcKoFS186MWlv6FgTy4cVkUHgncSX4ezoG1NnJD2dgz+VCjPlhNIg+E1esyimrTcrjeIJS+jr2YvC2fYMbBLLtPVDTkPe6AlxanYPn4Dl4Dp6D5+A5eA6eg+fgOXgOnoPn4Dn4/x189sL7LuE4lWi/UdbdPTJWP7M5YN32fz2/JbTUaWxDDNnuI8lHpl+4O22Kczp7YY+SLxekcyV9EplEJ3GqCG9BhqPJ9ivIdMc4DMo9qMwZxpIcCYJkL5ooI/+71JNlMpN+IFTYFDFRzKdp4Ai6s/jSGAA3VPQoO6YfZFxI/1bi5HiLDG6QOzi+fhTj3VfxbO1N+YnQAvfJhziSRRy8mN5g5RefUg0OKutj+OuRdcqwQQhk4lLoqareH5+tDQ3MVYtUKaRhKH7xXkE3PPz+FDovvI4pOGEHR5VYljer4hekXwtNoMtzaSnoYYSIze6LYodh9S2VTCikk/RRaVtEV4CyvLiI1BXw+jHa4v52jSXcNv7347KB6S592LzgKC+WKIPb1+Q3QQNnEb7BzX0A77zaGWdaQ+7qK4BcTE73YD8KqUtKgrIXhx1wl7u/7T3lesHJGEX2UmFVUmiQcanQQz9Fd/YpBFCyTrGow75Vrn/QBzP3D2RqksmvNdD2uL588ksEJk9RBtcXq+J7aQUvgkf5DI2GgLH1iqAFVvibx0h7aw9As9bmbMj/lXiB6RMh+GKjFUF+7oZj4WB+qaNxdfQBQ1wZ7ARfskt7VGsimD9BK+n1jBZ/bH4yAtIV0PptjMITVAAlhn/5UrFTv0M3ytX83SkXf7V7+UDz3oSEpQfuxj/fp7EwdY6a2nlV9wbsB1vxI7349uh/iceW/0jClC5UffphTk/Oq9CnLfJrpQy83pJaI9kV0WBnXmYKNZb+7CwzaXqAk2pvHq08ip74vk4gx5e38CpL25aIWqJFAcDXkiBQMUF/Kmbf8yhMDulWmXoZdwc8EP5NtSdz4pdL9wy3dU6+87WR3qAh/TL/2BfJgpdMc3aENFmaESVk4ir7wwJxWpzWFIpDs+Br19/WvBkKxpAYeWpO4ZiwwvXFoSDHi6O0lUpEVxMWwn6E/ag0RHDi2LhP6abx8p+1/6TWMdSijsDv73z36UKrgzohsJzt4ItJT67w0vhoUfZQdvzL25oCMYCXEEbW1a8/a+pp1dzeU+lNUQmRpCPTwWS9M4hsMiMQIe/Rsay6ZOa9Ju1A06PNvQvGArCrn4UmttW05/d30POefZBoTm+fUBa7OHylO7N4Bx397xN2v68XXt9NkgCIqfY9JEI5rSBz5f4PmJMVJvkHnHbF1hNeDWjB/Zvs4SXVOM44qMek/MkRJ2naUsY3PotyMiajoWb9Fh18RqvWY9KyVaKxZIkxNW6t4Gbr3VRJUOeNJPMmhL7DOywLG+TU5+CO8V+7IWC9wWYLLiwHf5obEaHL07zbhY+DIUsR1k0dlmJ8KQGrCj6MImHKlEQYicfV8xm4+AmJDD80DEw9dDrGt6ZTOSPqKQkLP/TUmgBgRwRT5A4lyZnuiMtBYlhyzvAtZSwLyUsZEf44OkGANu1gym4M/xAzmi0zTV4xiY7wcISKJIoo85X/ZSGD0BZOWtxvM3Cf1Hp7iIj0SpcTTp2LOLU5lmzDUy07/yk/L6y4dryojwuF7tqgC/WbIGwASuwosl19JtymUMsMR9pryn8gvGhMwZv1857UuQzRclPbz+8vr8O1c/dKEyKEL+s9ionsMHET9uSe7kwYkuGDbDGplEPY2joTd3m3tNtCjLX+nNZojfGX1G5K4+E01LJ2Y6vy5s+DgRZ840dXBRwkz2ngRMtY1hgfjA9g6I+RhQ0GEWoMFr0xDpfDc394FdDtS/9yA65dZ33zqzVllYaUpc6Ikz9OOgwGu9vBz1f8Kn0xPE0bmOXfsYXX+8lvUirF6mXdFq+BHQV7qaIDPyjoxgu23qlUAPTtWu1Wv0h79Vj2KyJlXSng+8pw5OOB9kZNfY4f3fdpirShikwlZMTIxuLpBpMdH4DND9woqmWiKJILWZGhdVi3+IBSgLa4Er5mhI75u7qNVZOPQngwfVVewuaeSjqfVWJdRfoe01dht41MN48Cge+op7xJsRoSNTHE1Nqvx5M0YcvdeBh8HovFOqpFYcTWoe1NzF+6OcRYxBDriXUfoT+Mt+kGBiUGnq/S4LVapmk75pD8siZnQfDGUkCDtpT0W3IoeEJCwnRNVpV4i35FTJnG0JpgrPN007SNWnK3AL854+WYiV8r6n5cMhaHRPkUCm/mjktbrrEReQzhunhrzyXH+qcG3SUJh2LsaU2THJFlRImAO7qk6w50WU454GB0mOKtcWVaKgt2KYZZctLbWnOgtciwgAfanjFdh/ZRojoiZ3iRqi98QpD2L+q+eTcMdNB97Pi+uzD1x+YflLfgUX3K6QQT4Xs4ugWOEZvSNr+k3tLQcV6LNIXOUFyFESt1tMCfsx4/kPqYml/ShfYF0lWLeJRmLad6D3J9IA4ttooBhj5mE8oQYMfzoIDWaBMkdOy5k8Lmavky/AbDK+vzfnmT8Xm5ixLNCXUd8FtJP4kPSifY2my4eFYVjYlHMYOHNuO5e9cNPmVefHECjziwTYyNxwDHG9+rTndyiPaz2VKite4GSfDFzcdaA/7nMokujoxEUe5a+G55AJEhbmdan4JBl+krPUjboq/3fUqYp83JjAbDRIgzFXilEgEPXHFqL6+zUQZ8exQNZKopPhHS+Xd2bmD5Pg+0vLTFkE7X+HYbSEWGj0mcRmSvpu02X2fAWo+sa21NoHCOHWQhSeaWsf0UVU4YoNJoD+JWAPUkv0CxSgM3cmG8e7f8dCRUmRa0k0Ysyq+QyPh8no43UukL5DwybAUivh2zcEZLSfDbo8i2YxQ+moCme9IFIC0yNXCW0pP3KGLLfLGdkfEw9OmMXk5dSCWEGQeNR6SWL64KWjxKZ+meXVQDJ1XPuPjedd8j350Ju++zh6Oia0dtVYqQnbu2N+jSGn1VpNhzGegEtSxQ3XxNoTIwwMBDwG1C9tLZEyg/GmGcyt/VadmdWDRswkOt774s0I4j/0szNQpmPukuMKj1WRQntPtxOSM0b0F8R1b1+0IWSf2ZnNP7pPVgMZ+psf8gNL7Ky0drsO1xujJLAdrkL+jkDIeKtUwpZ4FgG7l8XxIQIrtaJ5+tEERytqDFVypGjhqaBZsxM7kqpX0Xksaf5emSAd1haCIYwD9JzLP7P10oTqqhHlr5NoM2DZToDfjDXvjMEcTVfg2qDDVmFJfXCw8pibe5OML5Lkv38UiUic1nRVkPOSeCN6plYDCbgqkdt4QoZJ9GJAOwEilDmEkCqZlV9b7Q6ayQeQH4Yj5WzY/DCW1Xxlb9ZhBwLWoVaauSk+aZubhRONAhtewipjd0kD8QbINR9KsPB6rvVCu2dp8g/mkf04PMBjNhr0g4wy9pIMGinw1MWRcJp5geV2xNeVJ6n6jlLb+lwrH3aZCxQsLv9sE2IC2fPbU2X6tZT8dMqpZNEpa18HUr6q9MR1pbsGTUBSFHxqhpyH/J10ooVeLWfEyCDBjj4fB5m6RJvGM/AkdHBI4fMnh+9NmFJccBIVMtX7ZP3PMmIaryq7wJi8cl9OyS4lMJOUX8SOVsojnF1+d3tJpf9dkeKTxouS+81Lcrgza62fJBC9GqrNVPSJYFTfzIPxaUyTdojrhS7Dc0w9u4dxWWOJnSluzKtIltkeet1/ndLRcHP0H2g/kzCbaG5rdH84DAX9lesGr0Cm/92jqStKUDO7LLsfHSkioVHgcUvGxywLSOl+2tIuuhadNtmFh4SGRQXdYYWK2mm4DOM8e/tA8W6Q6bn63d3/6pYBu2Q9ASvDTS32u19eIYbN3Z9ZcQr/v3U5W0/PTpsbIEwgUE0TjUY4WSbaneTxZbIyiCgmsstvYc3bCVGqjeTaikzzqL2Hd8labJwf8tLi5hj35j+HyfzFSo3ux0Jcn7mbE0Wpp+dd4FyT8+tIdxa64jyyLE0BRmcEyaYzSyKDAy+35XE06U3BB6F4Pw0mBZZQb6uQa09YoodbXmVf0rkuarddJdfZ+hacRl1xWx9OpMe2+GKDEkXJbtMgmYHHszCK/8f/YrqwVGhGEPkw6Tpn/q/oRydaa+1r0uQjjkPWRSXz7zdC6QK6fKuJV0BSO5Dv+WLADmvacjKTZJWhgO+9q4LJuk9Tg7E9AeBRnm/bJ+Zys6YXZRzfOnQ+vy6DOZcE+NXkeoiRQVEm7OEE6ULG2kFTB8ZMd73omNcDEsGm8HpNfDeXUnuq6jrf4RGuRrMfSgloRqZWP1YVJmnyWupNX0qcsogaXCEIFqDeji8cXxiigvt2ZmYFMa74/yZUmHsQTRZn4jQiIGz9jlcqjzjeIe1PFa0RMsO7tVVRSdsBK6XlDuTblBPnsnHBYrLsFrPE57W0dTqmaq1hs1ndNvXxso99s0U9oJ6qVrBZtlLrsIMmHRTFyBgvIjfJ3BpxH/YnTKRGWheN0MKUuaUqlrIcQAurquKXxev0AV4pexWE8hAvXKK3ug4a6ux6doLDyFU9CwiThVEo1III3nOq2yjrzJ+x6CxyfbDxO4nkmEsBZCVIwsqqr7qu5ApIss8RfAYiOlYsfY6sWwWXWGlj4PHTHEKAgRYLuVmPet5R7asPVhiDp8jcWrRCX4pIbsMPcI4Ea2f8Azv3LvTa6lNhA82N4oje+yQLWVIJh8nBP715J5Tcu5zKIUR4oUklgh3bkhq3iGBrjJrnYZL8+wWpZ7XG1m+NuHiY7vHA0sPidv6oGv4NfZKftAdwAzZa8idO/v8/1fr6nVEYAzNruxXLw/M8zxRp50pBP9T1hC8aRZR8wkeqL3YZMkxof/s5Hjnos5P6TPDekuG7UK5fJX36euBq1hdNu2Iav9YnLvrAturIPe60WMJEyZSu0rgnJGXOPTaJZHzQWVcRomFpzPkDvYeGj/aDxa651BqRY3jMH5nSG0zilvcnSWOeGX2m85kJOqyczG6AKNiOpBfqOUTZZzz8YdZeRLFF0FEFP1XxsmVJjz0WdU9zBD/5m/wYn9Ac3jTZGQk1RwwdTfZua5XAiYa0+770dTVJYbtHzbZA8Ubh0/s3gUATaJ38R5QDojppsx5q5c5t9+724XyazL5JY7CPUKVycMNukXJi/8t/f5Hc7BHozDocPYJ6Z+6TBT3TNzvQ21NwORPSjhXs08yJ0UNW7VXuWXx5dVW4K3THx57zhnv3NQFcUmjpAvKr7eYqSMHLCJdZucFPeC4zNB6rJA5o15M6xkFug5iqUPIZ3Y6SlrzV/6/gyPVedFXlJyQ21iWzwAvZa3otecFNxH0tdSMcQXhQ3OfakHywaaUlZCTkp/KvA4sPf4soGMPLVuHSs9C/x8Fvj5JzM7GTnVfzkF8ZfDEf9OkhGfn8uYB/4dDh94QOGZp4R/HqmwKgEM1Hfeb4cvBhWybhTGrt7i5hrtOyAIZCa2dSOI2jT5d65NFegBD1Pu1tI0myiNhR1988JDcM510MLv1hKmt8M4eMyxPOWGr/8TftM/QBiy+4vInczPD5/+D1BLAwQUAAIACADPm2dZ/kCR20sAAABqAAAAGwAAAHVuaXZlcnNhbC91bml2ZXJzYWwucG5nLnhtbLOxr8jNUShLLSrOzM+zVTLUM1Cyt+PlsikoSi3LTC1XqACKAQUhQEmhEsg1QnDLM1NKMmyVLE3MEWIZqZnpGSW2SuaGBnBBfaCRAFBLAQIAABQAAgAIAKJFRFI2YVgCRwMAAOEJAAAUAAAAAAAAAAEAAAAAAAAAAAB1bml2ZXJzYWwvcGxheWVyLnhtbFBLAQIAABQAAgAIAM6bZ1kQ+sH8pgYAALgXAAAdAAAAAAAAAAEAAAAAAHkDAAB1bml2ZXJzYWwvY29tbW9uX21lc3NhZ2VzLmxuZ1BLAQIAABQAAgAIAM6bZ1kVHmAbowAAAH8BAAAuAAAAAAAAAAEAAAAAAFoKAAB1bml2ZXJzYWwvcGxheWJhY2tfYW5kX25hdmlnYXRpb25fc2V0dGluZ3MueG1sUEsBAgAAFAACAAgAzptnWSAH2RgVBAAAXxEAACcAAAAAAAAAAQAAAAAASQsAAHVuaXZlcnNhbC9mbGFzaF9wdWJsaXNoaW5nX3NldHRpbmdzLnhtbFBLAQIAABQAAgAIAM6bZ1kkuzL4dwMAAJwMAAAhAAAAAAAAAAEAAAAAAKMPAAB1bml2ZXJzYWwvZmxhc2hfc2tpbl9zZXR0aW5ncy54bWxQSwECAAAUAAIACADOm2dZuU1X9hEEAADpEAAAJgAAAAAAAAABAAAAAABZEwAAdW5pdmVyc2FsL2h0bWxfcHVibGlzaGluZ19zZXR0aW5ncy54bWxQSwECAAAUAAIACADOm2dZY+GMesYBAACGBgAAHwAAAAAAAAABAAAAAACuFwAAdW5pdmVyc2FsL2h0bWxfc2tpbl9zZXR0aW5ncy5qc1BLAQIAABQAAgAIAM6bZ1mUE7MiaQAAAG4AAAAcAAAAAAAAAAEAAAAAALEZAAB1bml2ZXJzYWwvbG9jYWxfc2V0dGluZ3MueG1sUEsBAgAAFAACAAgAz5tnWddvizviEQAA6iIAABcAAAAAAAAAAAAAAAAAVBoAAHVuaXZlcnNhbC91bml2ZXJzYWwucG5nUEsBAgAAFAACAAgAz5tnWf5AkdtLAAAAagAAABsAAAAAAAAAAQAAAAAAaywAAHVuaXZlcnNhbC91bml2ZXJzYWwucG5nLnhtbFBLBQYAAAAACgAKAAYDAADvL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171D3-4B3B-4697-91F0-6650B05116BD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CC2D94-C527-45DF-8616-F106279D9E68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D7C846-C94F-4600-BE72-39337D2D4E8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E7BFB3-7A76-4DDA-A58F-FFD64977F6A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8E988B-7CF4-4342-B068-598C48E78555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3379D8-9024-4546-A5F6-CC1FF08D2584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FFCAB3-C9EB-4469-9599-361FB257AA75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077D84-7CC7-43A0-A877-25E5EAED0B81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86FC57-6355-43BD-82DA-8C6BCD2EC18C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91351C-0AC1-4F46-B382-5694398539DD}:263"/>
</p:tagLst>
</file>

<file path=ppt/theme/theme1.xml><?xml version="1.0" encoding="utf-8"?>
<a:theme xmlns:a="http://schemas.openxmlformats.org/drawingml/2006/main" name="Θέμα του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643</Words>
  <Application>Microsoft Office PowerPoint</Application>
  <PresentationFormat>Προβολή στην οθόνη (4:3)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ΕΞΟΥΔΕΤΕΡΩΣΗ</dc:title>
  <dc:creator>geordok</dc:creator>
  <cp:lastModifiedBy>geordok</cp:lastModifiedBy>
  <cp:revision>69</cp:revision>
  <dcterms:created xsi:type="dcterms:W3CDTF">2024-09-16T16:44:09Z</dcterms:created>
  <dcterms:modified xsi:type="dcterms:W3CDTF">2024-11-07T17:36:49Z</dcterms:modified>
</cp:coreProperties>
</file>