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9999"/>
    <a:srgbClr val="0099CC"/>
    <a:srgbClr val="006699"/>
    <a:srgbClr val="6F538B"/>
    <a:srgbClr val="6A55C3"/>
    <a:srgbClr val="5D36A4"/>
    <a:srgbClr val="FF3300"/>
    <a:srgbClr val="666699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560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0A8B-2231-4864-B334-03DA19CD239F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40873-211F-4912-B049-724ABA11450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78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30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750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396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30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27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151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80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004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0873-211F-4912-B049-724ABA11450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05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562221-98B5-9FA8-CE26-32DEE9C7A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ABEAB7-3AE1-AE69-0D68-84DF0ABD7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7F1204-0EAB-9559-47FC-E312FFFF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AB371F-32E2-925B-33F2-BDC980D27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236271-7485-2FED-1264-9CD65E87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3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C52FCB-4F34-72E9-933B-E9627FC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8CDE3E8-0DBC-6549-3BE1-CF19E6FAE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170C66-A21B-A833-2C37-A4CD6CDC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8B0930-A72A-D324-F22C-251FC640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6BE737-6863-4F49-C2E4-D73812B6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65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7CC4A63-23FC-9437-880A-EB6982D69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329AEBA-A3EE-49BD-19C8-B23528BF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D14BAC-9355-5581-71EF-26535237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4228B3-3714-67A9-C249-2202CD14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055FF8-51AA-3D8D-2A3A-E94ACC81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2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884548-A8F2-2E5A-993C-05A1730B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FEFF75-FBE6-D7C0-D8A6-EAAF40496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076C65-FBD1-3F08-8480-F3719F38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FA036D-FCA4-A32D-239C-42BCBC9A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51C7A1-2000-3761-DBDC-43801839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84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E009A-DEBF-8984-CF3B-E1EF1C9D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B9FDA9A-A73F-6482-36C7-F9A83DF58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45AFC8-C8AA-15C9-B3E8-BA31FEE92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EA73F7-4CB0-6AC9-A03B-D606078A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BB4F2D-4DF7-9837-AF13-919A5AE6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36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7D5D05-DAB8-AF1A-82A6-49B4D1BC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B5FD39-0A35-2CEC-6F12-A86154807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8D720B2-BE94-CF70-4547-A1736C84C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0EF0CF-1DF6-5D7E-4CB2-64114796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234D26D-43B8-C714-E877-00D53DC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377F6F-BC48-6C40-E0DE-F1186E78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87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BEEE80-6D53-A8D1-B106-D7CF5983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55EE94-CE0F-BDA6-4DD8-820F64857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B13EC2A-BEC7-1D90-C12D-F3EF131B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EFDA929-A530-8B05-1D21-0E92BEED0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3A56E37-8C27-BA36-8C8B-3AD04C35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5D78032-D25E-93AE-0CAA-7F26CC6B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A13FA77-B9C3-87DE-0A0B-A3DC7E9E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EAEE403-DF88-91A9-F5C6-3E67B6B6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34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C07D20-DF5D-5B36-50C6-7B269254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DC0D0A0-7906-11F5-64CB-2F42EAA3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B9B1A56-F528-74E4-FD59-E6D5092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629A244-6EA3-6F5C-D6D9-0A87661B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901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B979C43-6F9C-AB56-56B4-67AFF0DE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BCC51CA-66D4-B75C-16E0-6414F944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6A471AA-86C9-E158-1A22-13FCA40B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86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E3B4-49F4-8A66-19C5-F62BBB7E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A9B64F-3E81-7B77-85AA-733ED524D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692FBD-0126-DC86-B79F-98CCDC96E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6C51EB-B79A-2DF7-9BB5-FCE69B941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4EB54C9-92BE-F586-2790-748F5A13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E8292F-6B3A-C41A-C85B-18B75C1C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76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E8797-6570-6637-F3DA-062051FD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27BEF37-4F8D-063E-D115-60793D549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0DD1EA-4C8F-CB80-045D-40226F5C4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FC5EA1-0C93-DD16-40EB-D0809473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EB2AF7-9598-2BAB-C2B4-277A59B2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4E6ADAE-42F4-4B95-A82A-5267FCA5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5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E450E6B-486B-8309-A606-D7124DD4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36BAAF-A0DA-7E01-9994-7255E7EB7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E19B397-953C-2F87-E98F-90E78838E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E211-4BFD-46BC-AA0B-F485BA49C4D0}" type="datetimeFigureOut">
              <a:rPr lang="el-GR" smtClean="0"/>
              <a:t>2/10/2024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64BE8B-9D51-07B8-2F0C-1F37F948C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4E4FC7-E910-D1A7-3D18-1810A94EA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5579-914E-4E24-B4A8-DC39BB924C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03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slide" Target="slide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5EA7EBA-4332-6C6C-0D3D-FCCC9E457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88913"/>
            <a:ext cx="8821738" cy="648970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61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33C9B52-B3BA-C74A-6AA0-9E9C947D2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92" y="257785"/>
            <a:ext cx="1747385" cy="385692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CC50E36-8573-C54F-5747-9BE187396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1" y="257785"/>
            <a:ext cx="1572768" cy="3856924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4C240B22-9FB1-8746-58C8-7DFC546C9023}"/>
              </a:ext>
            </a:extLst>
          </p:cNvPr>
          <p:cNvSpPr/>
          <p:nvPr/>
        </p:nvSpPr>
        <p:spPr>
          <a:xfrm>
            <a:off x="2455164" y="3149971"/>
            <a:ext cx="2039112" cy="594360"/>
          </a:xfrm>
          <a:prstGeom prst="wedgeRoundRectCallout">
            <a:avLst>
              <a:gd name="adj1" fmla="val -88961"/>
              <a:gd name="adj2" fmla="val -15601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Έχει ξινή γεύση</a:t>
            </a:r>
          </a:p>
        </p:txBody>
      </p:sp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7BFC5462-3174-E28C-B3FE-493D5C78B23B}"/>
              </a:ext>
            </a:extLst>
          </p:cNvPr>
          <p:cNvSpPr/>
          <p:nvPr/>
        </p:nvSpPr>
        <p:spPr>
          <a:xfrm>
            <a:off x="2455164" y="3149971"/>
            <a:ext cx="2039112" cy="594360"/>
          </a:xfrm>
          <a:prstGeom prst="wedgeRoundRectCallout">
            <a:avLst>
              <a:gd name="adj1" fmla="val 95344"/>
              <a:gd name="adj2" fmla="val -26370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Έχουν ξινή γεύση</a:t>
            </a: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36C0CE26-DBBC-25AC-8D35-44FAF3AA2F66}"/>
              </a:ext>
            </a:extLst>
          </p:cNvPr>
          <p:cNvSpPr/>
          <p:nvPr/>
        </p:nvSpPr>
        <p:spPr>
          <a:xfrm>
            <a:off x="3847940" y="2432304"/>
            <a:ext cx="319320" cy="5943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C0BBDCE7-C828-E184-C12D-DF686420E273}"/>
              </a:ext>
            </a:extLst>
          </p:cNvPr>
          <p:cNvSpPr/>
          <p:nvPr/>
        </p:nvSpPr>
        <p:spPr>
          <a:xfrm>
            <a:off x="2722745" y="2432304"/>
            <a:ext cx="319320" cy="5943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D2115E1-2C69-3557-6FE7-1613A30B64E8}"/>
              </a:ext>
            </a:extLst>
          </p:cNvPr>
          <p:cNvSpPr/>
          <p:nvPr/>
        </p:nvSpPr>
        <p:spPr>
          <a:xfrm>
            <a:off x="1986170" y="1911096"/>
            <a:ext cx="1394223" cy="374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Κιτρικό οξύ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1CC7BEF-F18E-2C62-D5D2-B55707F1E1E1}"/>
              </a:ext>
            </a:extLst>
          </p:cNvPr>
          <p:cNvSpPr/>
          <p:nvPr/>
        </p:nvSpPr>
        <p:spPr>
          <a:xfrm>
            <a:off x="3559904" y="1911096"/>
            <a:ext cx="1394223" cy="374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Οξικό οξύ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AD7F1E37-B469-D11D-5495-2EB07B9CFEB5}"/>
              </a:ext>
            </a:extLst>
          </p:cNvPr>
          <p:cNvSpPr/>
          <p:nvPr/>
        </p:nvSpPr>
        <p:spPr>
          <a:xfrm>
            <a:off x="2295770" y="386683"/>
            <a:ext cx="2409487" cy="12454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ουσίες που τα διαλύματά τους σε νερό έχουν </a:t>
            </a:r>
            <a:r>
              <a:rPr lang="el-GR" b="1" dirty="0"/>
              <a:t>ξινή γεύση </a:t>
            </a:r>
            <a:r>
              <a:rPr lang="el-GR" dirty="0"/>
              <a:t>ονομάζονται </a:t>
            </a:r>
            <a:r>
              <a:rPr lang="el-GR" sz="2400" b="1" dirty="0"/>
              <a:t>οξέα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F5D3BE74-DC12-7A55-E7E6-A81BC7188A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12" y="257785"/>
            <a:ext cx="1778295" cy="385692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EF460A44-493A-3FE4-F36E-A7D68ECD9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8" y="4315877"/>
            <a:ext cx="2818606" cy="2368296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2CC045E-33D4-5459-8290-B6AEB93D673C}"/>
              </a:ext>
            </a:extLst>
          </p:cNvPr>
          <p:cNvSpPr/>
          <p:nvPr/>
        </p:nvSpPr>
        <p:spPr>
          <a:xfrm>
            <a:off x="3184280" y="4590151"/>
            <a:ext cx="1984248" cy="374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Γαλακτικό οξύ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3F999559-6DA2-5151-E4C9-BE2B856C06E0}"/>
              </a:ext>
            </a:extLst>
          </p:cNvPr>
          <p:cNvSpPr/>
          <p:nvPr/>
        </p:nvSpPr>
        <p:spPr>
          <a:xfrm>
            <a:off x="6956337" y="4114709"/>
            <a:ext cx="1826237" cy="374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Υδροχλωρικό οξύ</a:t>
            </a:r>
          </a:p>
        </p:txBody>
      </p:sp>
      <p:sp>
        <p:nvSpPr>
          <p:cNvPr id="22" name="Βέλος: Επάνω 21">
            <a:extLst>
              <a:ext uri="{FF2B5EF4-FFF2-40B4-BE49-F238E27FC236}">
                <a16:creationId xmlns:a16="http://schemas.microsoft.com/office/drawing/2014/main" id="{30F20DCE-B49D-F035-9A98-749E8857534E}"/>
              </a:ext>
            </a:extLst>
          </p:cNvPr>
          <p:cNvSpPr/>
          <p:nvPr/>
        </p:nvSpPr>
        <p:spPr>
          <a:xfrm>
            <a:off x="3679341" y="3858654"/>
            <a:ext cx="319320" cy="59436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Αστέρι: 16 ακτίνες 22">
            <a:extLst>
              <a:ext uri="{FF2B5EF4-FFF2-40B4-BE49-F238E27FC236}">
                <a16:creationId xmlns:a16="http://schemas.microsoft.com/office/drawing/2014/main" id="{226F3EC8-5A45-129C-A420-644120A9A0E5}"/>
              </a:ext>
            </a:extLst>
          </p:cNvPr>
          <p:cNvSpPr/>
          <p:nvPr/>
        </p:nvSpPr>
        <p:spPr>
          <a:xfrm>
            <a:off x="3715918" y="5102193"/>
            <a:ext cx="5071466" cy="1398963"/>
          </a:xfrm>
          <a:prstGeom prst="star16">
            <a:avLst/>
          </a:prstGeom>
          <a:solidFill>
            <a:srgbClr val="FF33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Προσοχή το υδροχλωρικό οξύ είναι επικίνδυνο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7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B8601908-D8B9-6931-3ACD-C225EE1E8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0" y="393133"/>
            <a:ext cx="1848402" cy="184840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499B99ED-993C-0221-A99F-A718C16DCE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0" y="2656961"/>
            <a:ext cx="1788089" cy="181868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3D60F0-5531-A2B4-A9E2-E9ED0FB35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2" y="393133"/>
            <a:ext cx="1788089" cy="1818684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1E788772-9B74-49B1-B37A-BFDE283DF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39" y="405962"/>
            <a:ext cx="1818729" cy="1818729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3DF4BA57-B743-7255-CCA9-79FF523BBC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31" y="422113"/>
            <a:ext cx="1751657" cy="1751657"/>
          </a:xfrm>
          <a:prstGeom prst="rect">
            <a:avLst/>
          </a:prstGeom>
        </p:spPr>
      </p:pic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6B836D48-3A81-CFFB-8B6E-85A4B2BD50E3}"/>
              </a:ext>
            </a:extLst>
          </p:cNvPr>
          <p:cNvSpPr/>
          <p:nvPr/>
        </p:nvSpPr>
        <p:spPr>
          <a:xfrm>
            <a:off x="3055849" y="2807066"/>
            <a:ext cx="3592837" cy="429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Εκχυλίσματα διαφόρων φυτών</a:t>
            </a:r>
          </a:p>
        </p:txBody>
      </p:sp>
      <p:sp>
        <p:nvSpPr>
          <p:cNvPr id="26" name="Επεξήγηση: Αριστερό βέλος 25">
            <a:extLst>
              <a:ext uri="{FF2B5EF4-FFF2-40B4-BE49-F238E27FC236}">
                <a16:creationId xmlns:a16="http://schemas.microsoft.com/office/drawing/2014/main" id="{56E11EE2-A9D8-3349-A778-967BCE98BADB}"/>
              </a:ext>
            </a:extLst>
          </p:cNvPr>
          <p:cNvSpPr/>
          <p:nvPr/>
        </p:nvSpPr>
        <p:spPr>
          <a:xfrm>
            <a:off x="6873031" y="2807067"/>
            <a:ext cx="1487215" cy="429909"/>
          </a:xfrm>
          <a:prstGeom prst="leftArrowCallout">
            <a:avLst>
              <a:gd name="adj1" fmla="val 30603"/>
              <a:gd name="adj2" fmla="val 32984"/>
              <a:gd name="adj3" fmla="val 39137"/>
              <a:gd name="adj4" fmla="val 742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Δείκτες</a:t>
            </a:r>
          </a:p>
        </p:txBody>
      </p:sp>
      <p:cxnSp>
        <p:nvCxnSpPr>
          <p:cNvPr id="10" name="Γραμμή σύνδεσης: Καμπύλη 9">
            <a:extLst>
              <a:ext uri="{FF2B5EF4-FFF2-40B4-BE49-F238E27FC236}">
                <a16:creationId xmlns:a16="http://schemas.microsoft.com/office/drawing/2014/main" id="{DBC0EBA1-3DDF-152E-0C01-5D0407CA3FEB}"/>
              </a:ext>
            </a:extLst>
          </p:cNvPr>
          <p:cNvCxnSpPr>
            <a:cxnSpLocks/>
            <a:stCxn id="23" idx="0"/>
            <a:endCxn id="9" idx="2"/>
          </p:cNvCxnSpPr>
          <p:nvPr/>
        </p:nvCxnSpPr>
        <p:spPr>
          <a:xfrm rot="16200000" flipV="1">
            <a:off x="2815050" y="769847"/>
            <a:ext cx="565531" cy="3508907"/>
          </a:xfrm>
          <a:prstGeom prst="curvedConnector3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Γραμμή σύνδεσης: Καμπύλη 11">
            <a:extLst>
              <a:ext uri="{FF2B5EF4-FFF2-40B4-BE49-F238E27FC236}">
                <a16:creationId xmlns:a16="http://schemas.microsoft.com/office/drawing/2014/main" id="{CC2AC190-14C1-227E-7BFF-3856BB47CA3C}"/>
              </a:ext>
            </a:extLst>
          </p:cNvPr>
          <p:cNvCxnSpPr>
            <a:cxnSpLocks/>
            <a:stCxn id="23" idx="0"/>
            <a:endCxn id="17" idx="2"/>
          </p:cNvCxnSpPr>
          <p:nvPr/>
        </p:nvCxnSpPr>
        <p:spPr>
          <a:xfrm rot="16200000" flipV="1">
            <a:off x="3848149" y="1802946"/>
            <a:ext cx="595249" cy="1412991"/>
          </a:xfrm>
          <a:prstGeom prst="curvedConnector3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Γραμμή σύνδεσης: Καμπύλη 13">
            <a:extLst>
              <a:ext uri="{FF2B5EF4-FFF2-40B4-BE49-F238E27FC236}">
                <a16:creationId xmlns:a16="http://schemas.microsoft.com/office/drawing/2014/main" id="{6DD5FBF3-3757-3D39-E7F0-8EAA41D7F4A4}"/>
              </a:ext>
            </a:extLst>
          </p:cNvPr>
          <p:cNvCxnSpPr>
            <a:cxnSpLocks/>
            <a:stCxn id="23" idx="0"/>
            <a:endCxn id="19" idx="2"/>
          </p:cNvCxnSpPr>
          <p:nvPr/>
        </p:nvCxnSpPr>
        <p:spPr>
          <a:xfrm rot="5400000" flipH="1" flipV="1">
            <a:off x="4932999" y="2143961"/>
            <a:ext cx="582375" cy="743836"/>
          </a:xfrm>
          <a:prstGeom prst="curvedConnector3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Γραμμή σύνδεσης: Καμπύλη 27">
            <a:extLst>
              <a:ext uri="{FF2B5EF4-FFF2-40B4-BE49-F238E27FC236}">
                <a16:creationId xmlns:a16="http://schemas.microsoft.com/office/drawing/2014/main" id="{2DBF7007-71A7-0D01-49EC-C9AE0C5568F0}"/>
              </a:ext>
            </a:extLst>
          </p:cNvPr>
          <p:cNvCxnSpPr>
            <a:cxnSpLocks/>
            <a:stCxn id="23" idx="0"/>
            <a:endCxn id="21" idx="2"/>
          </p:cNvCxnSpPr>
          <p:nvPr/>
        </p:nvCxnSpPr>
        <p:spPr>
          <a:xfrm rot="5400000" flipH="1" flipV="1">
            <a:off x="5983916" y="1042122"/>
            <a:ext cx="633296" cy="2896592"/>
          </a:xfrm>
          <a:prstGeom prst="curvedConnector3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Γραμμή σύνδεσης: Καμπύλη 28">
            <a:extLst>
              <a:ext uri="{FF2B5EF4-FFF2-40B4-BE49-F238E27FC236}">
                <a16:creationId xmlns:a16="http://schemas.microsoft.com/office/drawing/2014/main" id="{E39396C7-FC45-34B2-1CFA-512996E3507B}"/>
              </a:ext>
            </a:extLst>
          </p:cNvPr>
          <p:cNvCxnSpPr>
            <a:cxnSpLocks/>
            <a:stCxn id="23" idx="1"/>
            <a:endCxn id="15" idx="3"/>
          </p:cNvCxnSpPr>
          <p:nvPr/>
        </p:nvCxnSpPr>
        <p:spPr>
          <a:xfrm rot="10800000" flipV="1">
            <a:off x="2207249" y="3022021"/>
            <a:ext cx="848600" cy="544282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F50E6E3E-0E0C-FE4C-9C93-B44A8D44BAB0}"/>
              </a:ext>
            </a:extLst>
          </p:cNvPr>
          <p:cNvSpPr/>
          <p:nvPr/>
        </p:nvSpPr>
        <p:spPr>
          <a:xfrm>
            <a:off x="2611927" y="3535822"/>
            <a:ext cx="1234440" cy="4299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δείκτης</a:t>
            </a:r>
          </a:p>
        </p:txBody>
      </p:sp>
      <p:sp>
        <p:nvSpPr>
          <p:cNvPr id="37" name="Σύμβολο πρόσθεσης 36">
            <a:extLst>
              <a:ext uri="{FF2B5EF4-FFF2-40B4-BE49-F238E27FC236}">
                <a16:creationId xmlns:a16="http://schemas.microsoft.com/office/drawing/2014/main" id="{93237E06-A834-C95D-4D9C-BC3E3B60C10F}"/>
              </a:ext>
            </a:extLst>
          </p:cNvPr>
          <p:cNvSpPr/>
          <p:nvPr/>
        </p:nvSpPr>
        <p:spPr>
          <a:xfrm>
            <a:off x="4054522" y="3535823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60EBB3E2-626A-A267-E72B-EA81AA67C5F3}"/>
              </a:ext>
            </a:extLst>
          </p:cNvPr>
          <p:cNvSpPr/>
          <p:nvPr/>
        </p:nvSpPr>
        <p:spPr>
          <a:xfrm>
            <a:off x="4734435" y="3545479"/>
            <a:ext cx="1234440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41" name="Βέλος: Δεξιό 40">
            <a:extLst>
              <a:ext uri="{FF2B5EF4-FFF2-40B4-BE49-F238E27FC236}">
                <a16:creationId xmlns:a16="http://schemas.microsoft.com/office/drawing/2014/main" id="{03FA4DD3-8B1F-AEF2-19DA-322825E8BB30}"/>
              </a:ext>
            </a:extLst>
          </p:cNvPr>
          <p:cNvSpPr/>
          <p:nvPr/>
        </p:nvSpPr>
        <p:spPr>
          <a:xfrm>
            <a:off x="6173300" y="3652956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Διάγραμμα ροής: Έγγραφο 41">
            <a:extLst>
              <a:ext uri="{FF2B5EF4-FFF2-40B4-BE49-F238E27FC236}">
                <a16:creationId xmlns:a16="http://schemas.microsoft.com/office/drawing/2014/main" id="{4AB873C0-19E5-7657-34DA-59A4FF23E346}"/>
              </a:ext>
            </a:extLst>
          </p:cNvPr>
          <p:cNvSpPr/>
          <p:nvPr/>
        </p:nvSpPr>
        <p:spPr>
          <a:xfrm>
            <a:off x="6648694" y="3535822"/>
            <a:ext cx="1847367" cy="112761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  Ο χρωματισμός </a:t>
            </a:r>
          </a:p>
          <a:p>
            <a:r>
              <a:rPr lang="el-GR" dirty="0"/>
              <a:t>  του δείκτη </a:t>
            </a:r>
          </a:p>
          <a:p>
            <a:r>
              <a:rPr lang="el-GR" dirty="0"/>
              <a:t>  αλλάζει</a:t>
            </a:r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54398C18-139F-5183-3D5D-0909604F9648}"/>
              </a:ext>
            </a:extLst>
          </p:cNvPr>
          <p:cNvGrpSpPr/>
          <p:nvPr/>
        </p:nvGrpSpPr>
        <p:grpSpPr>
          <a:xfrm>
            <a:off x="3611880" y="5285232"/>
            <a:ext cx="847344" cy="987552"/>
            <a:chOff x="2423160" y="5010912"/>
            <a:chExt cx="847344" cy="987552"/>
          </a:xfrm>
        </p:grpSpPr>
        <p:cxnSp>
          <p:nvCxnSpPr>
            <p:cNvPr id="3" name="Ευθεία γραμμή σύνδεσης 2">
              <a:extLst>
                <a:ext uri="{FF2B5EF4-FFF2-40B4-BE49-F238E27FC236}">
                  <a16:creationId xmlns:a16="http://schemas.microsoft.com/office/drawing/2014/main" id="{3F1414A8-1784-8B56-315B-C7979BA19588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Ευθεία γραμμή σύνδεσης 3">
              <a:extLst>
                <a:ext uri="{FF2B5EF4-FFF2-40B4-BE49-F238E27FC236}">
                  <a16:creationId xmlns:a16="http://schemas.microsoft.com/office/drawing/2014/main" id="{00B22185-5BE6-BEE5-9323-A0DF60D5DF41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23F7CF07-EE0E-FAC4-1CCC-88243DBF8B48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1964D0-C341-6842-2315-77F6D02C7435}"/>
              </a:ext>
            </a:extLst>
          </p:cNvPr>
          <p:cNvSpPr/>
          <p:nvPr/>
        </p:nvSpPr>
        <p:spPr>
          <a:xfrm>
            <a:off x="3630168" y="5614416"/>
            <a:ext cx="810000" cy="62179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5" name="Ομάδα 44">
            <a:extLst>
              <a:ext uri="{FF2B5EF4-FFF2-40B4-BE49-F238E27FC236}">
                <a16:creationId xmlns:a16="http://schemas.microsoft.com/office/drawing/2014/main" id="{8816266E-6CDF-E7C0-4B26-F9FF3C2840B5}"/>
              </a:ext>
            </a:extLst>
          </p:cNvPr>
          <p:cNvGrpSpPr/>
          <p:nvPr/>
        </p:nvGrpSpPr>
        <p:grpSpPr>
          <a:xfrm>
            <a:off x="5925312" y="5568696"/>
            <a:ext cx="399016" cy="740664"/>
            <a:chOff x="5413248" y="5422392"/>
            <a:chExt cx="399016" cy="740664"/>
          </a:xfrm>
        </p:grpSpPr>
        <p:grpSp>
          <p:nvGrpSpPr>
            <p:cNvPr id="40" name="Ομάδα 39">
              <a:extLst>
                <a:ext uri="{FF2B5EF4-FFF2-40B4-BE49-F238E27FC236}">
                  <a16:creationId xmlns:a16="http://schemas.microsoft.com/office/drawing/2014/main" id="{D555FE65-A55F-3143-9D3A-F29A79EC1468}"/>
                </a:ext>
              </a:extLst>
            </p:cNvPr>
            <p:cNvGrpSpPr/>
            <p:nvPr/>
          </p:nvGrpSpPr>
          <p:grpSpPr>
            <a:xfrm>
              <a:off x="5413248" y="5422392"/>
              <a:ext cx="399016" cy="740664"/>
              <a:chOff x="5413248" y="5422392"/>
              <a:chExt cx="399016" cy="740664"/>
            </a:xfrm>
          </p:grpSpPr>
          <p:cxnSp>
            <p:nvCxnSpPr>
              <p:cNvPr id="20" name="Ευθεία γραμμή σύνδεσης 19">
                <a:extLst>
                  <a:ext uri="{FF2B5EF4-FFF2-40B4-BE49-F238E27FC236}">
                    <a16:creationId xmlns:a16="http://schemas.microsoft.com/office/drawing/2014/main" id="{9515994E-2256-B31E-0103-701D03EAD35E}"/>
                  </a:ext>
                </a:extLst>
              </p:cNvPr>
              <p:cNvCxnSpPr/>
              <p:nvPr/>
            </p:nvCxnSpPr>
            <p:spPr>
              <a:xfrm>
                <a:off x="542239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εία γραμμή σύνδεσης 21">
                <a:extLst>
                  <a:ext uri="{FF2B5EF4-FFF2-40B4-BE49-F238E27FC236}">
                    <a16:creationId xmlns:a16="http://schemas.microsoft.com/office/drawing/2014/main" id="{5B54CEE6-B4E3-0C0E-F89C-23F2310442C7}"/>
                  </a:ext>
                </a:extLst>
              </p:cNvPr>
              <p:cNvCxnSpPr/>
              <p:nvPr/>
            </p:nvCxnSpPr>
            <p:spPr>
              <a:xfrm>
                <a:off x="5757672" y="5760720"/>
                <a:ext cx="0" cy="40233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>
                <a:extLst>
                  <a:ext uri="{FF2B5EF4-FFF2-40B4-BE49-F238E27FC236}">
                    <a16:creationId xmlns:a16="http://schemas.microsoft.com/office/drawing/2014/main" id="{6FD50EEB-BAD2-8F68-596A-317312EE241A}"/>
                  </a:ext>
                </a:extLst>
              </p:cNvPr>
              <p:cNvCxnSpPr/>
              <p:nvPr/>
            </p:nvCxnSpPr>
            <p:spPr>
              <a:xfrm>
                <a:off x="5413248" y="6153912"/>
                <a:ext cx="36000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>
                <a:extLst>
                  <a:ext uri="{FF2B5EF4-FFF2-40B4-BE49-F238E27FC236}">
                    <a16:creationId xmlns:a16="http://schemas.microsoft.com/office/drawing/2014/main" id="{51558590-85E2-D9F5-302D-812FF6553403}"/>
                  </a:ext>
                </a:extLst>
              </p:cNvPr>
              <p:cNvCxnSpPr/>
              <p:nvPr/>
            </p:nvCxnSpPr>
            <p:spPr>
              <a:xfrm flipV="1">
                <a:off x="5422392" y="5550408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>
                <a:extLst>
                  <a:ext uri="{FF2B5EF4-FFF2-40B4-BE49-F238E27FC236}">
                    <a16:creationId xmlns:a16="http://schemas.microsoft.com/office/drawing/2014/main" id="{A3C06728-62DF-9A16-623A-AFD4D5F898DB}"/>
                  </a:ext>
                </a:extLst>
              </p:cNvPr>
              <p:cNvCxnSpPr>
                <a:cxnSpLocks/>
              </p:cNvCxnSpPr>
              <p:nvPr/>
            </p:nvCxnSpPr>
            <p:spPr>
              <a:xfrm rot="-3360000" flipV="1">
                <a:off x="5647672" y="5559551"/>
                <a:ext cx="109728" cy="21945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>
                <a:extLst>
                  <a:ext uri="{FF2B5EF4-FFF2-40B4-BE49-F238E27FC236}">
                    <a16:creationId xmlns:a16="http://schemas.microsoft.com/office/drawing/2014/main" id="{FAA1F88E-845D-8239-132F-6CAFD70628EA}"/>
                  </a:ext>
                </a:extLst>
              </p:cNvPr>
              <p:cNvCxnSpPr/>
              <p:nvPr/>
            </p:nvCxnSpPr>
            <p:spPr>
              <a:xfrm>
                <a:off x="5532120" y="5422392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Ευθεία γραμμή σύνδεσης 38">
                <a:extLst>
                  <a:ext uri="{FF2B5EF4-FFF2-40B4-BE49-F238E27FC236}">
                    <a16:creationId xmlns:a16="http://schemas.microsoft.com/office/drawing/2014/main" id="{4CCC9160-7CD2-C08C-4939-F8883BF0AF6C}"/>
                  </a:ext>
                </a:extLst>
              </p:cNvPr>
              <p:cNvCxnSpPr/>
              <p:nvPr/>
            </p:nvCxnSpPr>
            <p:spPr>
              <a:xfrm>
                <a:off x="5644624" y="5425275"/>
                <a:ext cx="0" cy="13716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Ορθογώνιο 42">
              <a:extLst>
                <a:ext uri="{FF2B5EF4-FFF2-40B4-BE49-F238E27FC236}">
                  <a16:creationId xmlns:a16="http://schemas.microsoft.com/office/drawing/2014/main" id="{9E1FD4B2-E31F-1698-DF2D-1791DCF124C7}"/>
                </a:ext>
              </a:extLst>
            </p:cNvPr>
            <p:cNvSpPr/>
            <p:nvPr/>
          </p:nvSpPr>
          <p:spPr>
            <a:xfrm>
              <a:off x="5440680" y="5833872"/>
              <a:ext cx="305136" cy="310894"/>
            </a:xfrm>
            <a:prstGeom prst="rect">
              <a:avLst/>
            </a:prstGeom>
            <a:solidFill>
              <a:srgbClr val="6F53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6" name="Οβάλ 45">
            <a:extLst>
              <a:ext uri="{FF2B5EF4-FFF2-40B4-BE49-F238E27FC236}">
                <a16:creationId xmlns:a16="http://schemas.microsoft.com/office/drawing/2014/main" id="{E1931153-AB57-BCA0-00DA-EEA4E120120D}"/>
              </a:ext>
            </a:extLst>
          </p:cNvPr>
          <p:cNvSpPr/>
          <p:nvPr/>
        </p:nvSpPr>
        <p:spPr>
          <a:xfrm>
            <a:off x="4018932" y="4688292"/>
            <a:ext cx="72000" cy="108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Φυσαλίδα ομιλίας: Ορθογώνιο με στρογγυλεμένες γωνίες 46">
            <a:extLst>
              <a:ext uri="{FF2B5EF4-FFF2-40B4-BE49-F238E27FC236}">
                <a16:creationId xmlns:a16="http://schemas.microsoft.com/office/drawing/2014/main" id="{4DC2DE61-183D-F919-914D-E42EEDC25C1B}"/>
              </a:ext>
            </a:extLst>
          </p:cNvPr>
          <p:cNvSpPr/>
          <p:nvPr/>
        </p:nvSpPr>
        <p:spPr>
          <a:xfrm>
            <a:off x="6949030" y="5212081"/>
            <a:ext cx="1360225" cy="987550"/>
          </a:xfrm>
          <a:prstGeom prst="wedgeRoundRectCallout">
            <a:avLst>
              <a:gd name="adj1" fmla="val -105169"/>
              <a:gd name="adj2" fmla="val 4903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Εκχύλισμα κόκκινου  λάχανου</a:t>
            </a:r>
          </a:p>
        </p:txBody>
      </p:sp>
      <p:sp>
        <p:nvSpPr>
          <p:cNvPr id="48" name="Φυσαλίδα ομιλίας: Ορθογώνιο με στρογγυλεμένες γωνίες 47">
            <a:extLst>
              <a:ext uri="{FF2B5EF4-FFF2-40B4-BE49-F238E27FC236}">
                <a16:creationId xmlns:a16="http://schemas.microsoft.com/office/drawing/2014/main" id="{0DCE3A70-C7CE-DE5E-6842-6466FB5C31E7}"/>
              </a:ext>
            </a:extLst>
          </p:cNvPr>
          <p:cNvSpPr/>
          <p:nvPr/>
        </p:nvSpPr>
        <p:spPr>
          <a:xfrm>
            <a:off x="1140362" y="5362956"/>
            <a:ext cx="1687201" cy="667512"/>
          </a:xfrm>
          <a:prstGeom prst="wedgeRoundRectCallout">
            <a:avLst>
              <a:gd name="adj1" fmla="val 102494"/>
              <a:gd name="adj2" fmla="val 550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Διάλυμα υδροχλωρίου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49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39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4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5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1.66667E-6 -0.09143 C -1.66667E-6 -0.13241 -0.04913 -0.18241 -0.08889 -0.18241 L -0.17726 -0.18241 " pathEditMode="relative" rAng="0" ptsTypes="AAAA">
                                          <p:cBhvr>
                                            <p:cTn id="10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2" presetClass="path" presetSubtype="0" repeatCount="3000" fill="hold" grpId="1" nodeType="afterEffect" p14:presetBounceEnd="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81481E-6 L -2.77778E-6 0.13912 " pathEditMode="relative" rAng="0" ptsTypes="AA" p14:bounceEnd="4000">
                                          <p:cBhvr>
                                            <p:cTn id="11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85E28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5E28"/>
                                          </p:to>
                                        </p:animClr>
                                        <p:set>
                                          <p:cBhvr>
                                            <p:cTn id="1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 animBg="1"/>
          <p:bldP spid="36" grpId="0" animBg="1"/>
          <p:bldP spid="37" grpId="0" animBg="1"/>
          <p:bldP spid="38" grpId="0" animBg="1"/>
          <p:bldP spid="41" grpId="0" animBg="1"/>
          <p:bldP spid="42" grpId="0" animBg="1"/>
          <p:bldP spid="16" grpId="0" animBg="1"/>
          <p:bldP spid="16" grpId="1" animBg="1"/>
          <p:bldP spid="46" grpId="0" animBg="1"/>
          <p:bldP spid="46" grpId="1" animBg="1"/>
          <p:bldP spid="46" grpId="2" animBg="1"/>
          <p:bldP spid="47" grpId="0" animBg="1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1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39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Left)">
                                          <p:cBhvr>
                                            <p:cTn id="42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5" dur="1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7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-1.66667E-6 -0.09143 C -1.66667E-6 -0.13241 -0.04913 -0.18241 -0.08889 -0.18241 L -0.17726 -0.18241 " pathEditMode="relative" rAng="0" ptsTypes="AAAA">
                                          <p:cBhvr>
                                            <p:cTn id="10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872" y="-91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1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2" presetClass="path" presetSubtype="0" repeatCount="3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4.81481E-6 L -2.77778E-6 0.13912 " pathEditMode="relative" rAng="0" ptsTypes="AA">
                                          <p:cBhvr>
                                            <p:cTn id="11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85E28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2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5E28"/>
                                          </p:to>
                                        </p:animClr>
                                        <p:set>
                                          <p:cBhvr>
                                            <p:cTn id="12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10" presetClass="exit" presetSubtype="0" fill="hold" grpId="2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6" grpId="0" animBg="1"/>
          <p:bldP spid="36" grpId="0" animBg="1"/>
          <p:bldP spid="37" grpId="0" animBg="1"/>
          <p:bldP spid="38" grpId="0" animBg="1"/>
          <p:bldP spid="41" grpId="0" animBg="1"/>
          <p:bldP spid="42" grpId="0" animBg="1"/>
          <p:bldP spid="16" grpId="0" animBg="1"/>
          <p:bldP spid="16" grpId="1" animBg="1"/>
          <p:bldP spid="46" grpId="0" animBg="1"/>
          <p:bldP spid="46" grpId="1" animBg="1"/>
          <p:bldP spid="46" grpId="2" animBg="1"/>
          <p:bldP spid="47" grpId="0" animBg="1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2D70472-D19F-07AD-93CF-7E5BC00E423C}"/>
              </a:ext>
            </a:extLst>
          </p:cNvPr>
          <p:cNvSpPr/>
          <p:nvPr/>
        </p:nvSpPr>
        <p:spPr>
          <a:xfrm>
            <a:off x="3614116" y="1638229"/>
            <a:ext cx="2041721" cy="374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Ανθρακικά άλατα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6470751-AA34-B18F-AE00-5361D56E7A3B}"/>
              </a:ext>
            </a:extLst>
          </p:cNvPr>
          <p:cNvSpPr/>
          <p:nvPr/>
        </p:nvSpPr>
        <p:spPr>
          <a:xfrm>
            <a:off x="284933" y="2542317"/>
            <a:ext cx="1733255" cy="4299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Ανθρακικό άλας</a:t>
            </a:r>
          </a:p>
        </p:txBody>
      </p:sp>
      <p:sp>
        <p:nvSpPr>
          <p:cNvPr id="6" name="Σύμβολο πρόσθεσης 5">
            <a:extLst>
              <a:ext uri="{FF2B5EF4-FFF2-40B4-BE49-F238E27FC236}">
                <a16:creationId xmlns:a16="http://schemas.microsoft.com/office/drawing/2014/main" id="{E06A99AB-5E12-C2A4-8B3E-AF8A2C781A2A}"/>
              </a:ext>
            </a:extLst>
          </p:cNvPr>
          <p:cNvSpPr/>
          <p:nvPr/>
        </p:nvSpPr>
        <p:spPr>
          <a:xfrm>
            <a:off x="2284718" y="2533174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E9DBEE3-B7E5-64FA-3EFE-1FB8D61123BC}"/>
              </a:ext>
            </a:extLst>
          </p:cNvPr>
          <p:cNvSpPr/>
          <p:nvPr/>
        </p:nvSpPr>
        <p:spPr>
          <a:xfrm>
            <a:off x="2958323" y="2533174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C007DC9-3E5E-DDAB-02FA-FB2FB5CA84F9}"/>
              </a:ext>
            </a:extLst>
          </p:cNvPr>
          <p:cNvSpPr/>
          <p:nvPr/>
        </p:nvSpPr>
        <p:spPr>
          <a:xfrm>
            <a:off x="4022315" y="2640138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BEA5AFB-407D-741B-5171-72A7669F002E}"/>
              </a:ext>
            </a:extLst>
          </p:cNvPr>
          <p:cNvSpPr/>
          <p:nvPr/>
        </p:nvSpPr>
        <p:spPr>
          <a:xfrm>
            <a:off x="6025896" y="2533174"/>
            <a:ext cx="2530731" cy="42991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  Διοξείδιο του άνθρακα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2D27F77-CCBB-91E3-128F-A738A9BA8C38}"/>
              </a:ext>
            </a:extLst>
          </p:cNvPr>
          <p:cNvSpPr/>
          <p:nvPr/>
        </p:nvSpPr>
        <p:spPr>
          <a:xfrm>
            <a:off x="2527772" y="371102"/>
            <a:ext cx="2185793" cy="374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Ανθρακικό ασβέστιο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5121617-06FF-B535-110F-C1A1F386E542}"/>
              </a:ext>
            </a:extLst>
          </p:cNvPr>
          <p:cNvSpPr/>
          <p:nvPr/>
        </p:nvSpPr>
        <p:spPr>
          <a:xfrm>
            <a:off x="4875491" y="371102"/>
            <a:ext cx="1886288" cy="374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Ανθρακικό νάτριο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D14A65F-91B1-D8A5-9B9E-2DC671CDC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79" y="218001"/>
            <a:ext cx="1886288" cy="188628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AA268BE-C50C-CF54-FFEA-19EF89E86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1" y="216548"/>
            <a:ext cx="2185793" cy="1914004"/>
          </a:xfrm>
          <a:prstGeom prst="rect">
            <a:avLst/>
          </a:prstGeom>
        </p:spPr>
      </p:pic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F3CC7F6B-EE9C-F349-A973-C722AFECAD96}"/>
              </a:ext>
            </a:extLst>
          </p:cNvPr>
          <p:cNvGrpSpPr/>
          <p:nvPr/>
        </p:nvGrpSpPr>
        <p:grpSpPr>
          <a:xfrm>
            <a:off x="4547663" y="2850492"/>
            <a:ext cx="527305" cy="121735"/>
            <a:chOff x="4453128" y="2896212"/>
            <a:chExt cx="527305" cy="121735"/>
          </a:xfrm>
        </p:grpSpPr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6F5F0907-3DB1-A33C-57E9-6647EDDD2AC2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19A1FACC-0F0A-8C63-162B-6389430AF6BB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βάλ 17">
              <a:extLst>
                <a:ext uri="{FF2B5EF4-FFF2-40B4-BE49-F238E27FC236}">
                  <a16:creationId xmlns:a16="http://schemas.microsoft.com/office/drawing/2014/main" id="{79BE08FA-05A5-B536-0CDF-3EF7814474BE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Σύμβολο πρόσθεσης 19">
            <a:extLst>
              <a:ext uri="{FF2B5EF4-FFF2-40B4-BE49-F238E27FC236}">
                <a16:creationId xmlns:a16="http://schemas.microsoft.com/office/drawing/2014/main" id="{F5751C30-9976-7B9D-0D05-50038A69FB33}"/>
              </a:ext>
            </a:extLst>
          </p:cNvPr>
          <p:cNvSpPr/>
          <p:nvPr/>
        </p:nvSpPr>
        <p:spPr>
          <a:xfrm>
            <a:off x="5324859" y="2533174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72984D54-5569-6D92-AC5B-5EC75BF6FBEF}"/>
              </a:ext>
            </a:extLst>
          </p:cNvPr>
          <p:cNvCxnSpPr/>
          <p:nvPr/>
        </p:nvCxnSpPr>
        <p:spPr>
          <a:xfrm flipV="1">
            <a:off x="8759952" y="2576172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480F8175-F58A-2930-2B54-704F4E1F57C1}"/>
              </a:ext>
            </a:extLst>
          </p:cNvPr>
          <p:cNvGrpSpPr/>
          <p:nvPr/>
        </p:nvGrpSpPr>
        <p:grpSpPr>
          <a:xfrm>
            <a:off x="4652976" y="3731164"/>
            <a:ext cx="847344" cy="987552"/>
            <a:chOff x="2423160" y="5010912"/>
            <a:chExt cx="847344" cy="987552"/>
          </a:xfrm>
        </p:grpSpPr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D124DEBD-68DF-D9B3-6BCE-DFD927316B86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>
              <a:extLst>
                <a:ext uri="{FF2B5EF4-FFF2-40B4-BE49-F238E27FC236}">
                  <a16:creationId xmlns:a16="http://schemas.microsoft.com/office/drawing/2014/main" id="{18692631-61AD-CADF-7D8B-A24433EE2C63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6453853E-AACA-D872-A482-2F44B109E054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CE90991-D935-A8F7-298B-D4A568B52FB5}"/>
              </a:ext>
            </a:extLst>
          </p:cNvPr>
          <p:cNvSpPr/>
          <p:nvPr/>
        </p:nvSpPr>
        <p:spPr>
          <a:xfrm>
            <a:off x="4671264" y="4068661"/>
            <a:ext cx="810000" cy="621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Γραμμή σύνδεσης: Καμπύλη 22">
            <a:extLst>
              <a:ext uri="{FF2B5EF4-FFF2-40B4-BE49-F238E27FC236}">
                <a16:creationId xmlns:a16="http://schemas.microsoft.com/office/drawing/2014/main" id="{66D0D638-C622-5B08-4195-380DF80D60A3}"/>
              </a:ext>
            </a:extLst>
          </p:cNvPr>
          <p:cNvCxnSpPr>
            <a:cxnSpLocks/>
            <a:stCxn id="3" idx="0"/>
            <a:endCxn id="10" idx="2"/>
          </p:cNvCxnSpPr>
          <p:nvPr/>
        </p:nvCxnSpPr>
        <p:spPr>
          <a:xfrm rot="16200000" flipV="1">
            <a:off x="3681712" y="684964"/>
            <a:ext cx="892223" cy="1014308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0000"/>
                <a:lumOff val="8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Γραμμή σύνδεσης: Καμπύλη 24">
            <a:extLst>
              <a:ext uri="{FF2B5EF4-FFF2-40B4-BE49-F238E27FC236}">
                <a16:creationId xmlns:a16="http://schemas.microsoft.com/office/drawing/2014/main" id="{32864F5D-E03A-1490-89E7-845CD7C91799}"/>
              </a:ext>
            </a:extLst>
          </p:cNvPr>
          <p:cNvCxnSpPr>
            <a:cxnSpLocks/>
            <a:stCxn id="3" idx="0"/>
            <a:endCxn id="11" idx="2"/>
          </p:cNvCxnSpPr>
          <p:nvPr/>
        </p:nvCxnSpPr>
        <p:spPr>
          <a:xfrm rot="5400000" flipH="1" flipV="1">
            <a:off x="4780695" y="600289"/>
            <a:ext cx="892223" cy="1183658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0000"/>
                <a:lumOff val="8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Φυσαλίδα σκέψης: Σύννεφο 31">
            <a:extLst>
              <a:ext uri="{FF2B5EF4-FFF2-40B4-BE49-F238E27FC236}">
                <a16:creationId xmlns:a16="http://schemas.microsoft.com/office/drawing/2014/main" id="{C15DB420-FCFB-2A9F-A7BD-8BB8D3D65824}"/>
              </a:ext>
            </a:extLst>
          </p:cNvPr>
          <p:cNvSpPr/>
          <p:nvPr/>
        </p:nvSpPr>
        <p:spPr>
          <a:xfrm>
            <a:off x="4666534" y="3281191"/>
            <a:ext cx="854205" cy="489032"/>
          </a:xfrm>
          <a:prstGeom prst="cloudCallout">
            <a:avLst>
              <a:gd name="adj1" fmla="val -2522"/>
              <a:gd name="adj2" fmla="val 102995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endParaRPr lang="el-GR" baseline="-25000" dirty="0"/>
          </a:p>
        </p:txBody>
      </p:sp>
      <p:grpSp>
        <p:nvGrpSpPr>
          <p:cNvPr id="47" name="Ομάδα 46">
            <a:extLst>
              <a:ext uri="{FF2B5EF4-FFF2-40B4-BE49-F238E27FC236}">
                <a16:creationId xmlns:a16="http://schemas.microsoft.com/office/drawing/2014/main" id="{6691D992-2765-DAB2-1A25-8770DBC40181}"/>
              </a:ext>
            </a:extLst>
          </p:cNvPr>
          <p:cNvGrpSpPr/>
          <p:nvPr/>
        </p:nvGrpSpPr>
        <p:grpSpPr>
          <a:xfrm>
            <a:off x="3158128" y="4379380"/>
            <a:ext cx="455988" cy="321048"/>
            <a:chOff x="3158128" y="4504074"/>
            <a:chExt cx="455988" cy="321048"/>
          </a:xfrm>
        </p:grpSpPr>
        <p:sp>
          <p:nvSpPr>
            <p:cNvPr id="33" name="Οβάλ 32">
              <a:extLst>
                <a:ext uri="{FF2B5EF4-FFF2-40B4-BE49-F238E27FC236}">
                  <a16:creationId xmlns:a16="http://schemas.microsoft.com/office/drawing/2014/main" id="{537C1BD7-A364-43DD-1C39-7F8310F8F5D3}"/>
                </a:ext>
              </a:extLst>
            </p:cNvPr>
            <p:cNvSpPr/>
            <p:nvPr/>
          </p:nvSpPr>
          <p:spPr>
            <a:xfrm>
              <a:off x="3308464" y="46023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4" name="Οβάλ 33">
              <a:extLst>
                <a:ext uri="{FF2B5EF4-FFF2-40B4-BE49-F238E27FC236}">
                  <a16:creationId xmlns:a16="http://schemas.microsoft.com/office/drawing/2014/main" id="{629657A7-7D61-7564-889C-0600E9430763}"/>
                </a:ext>
              </a:extLst>
            </p:cNvPr>
            <p:cNvSpPr/>
            <p:nvPr/>
          </p:nvSpPr>
          <p:spPr>
            <a:xfrm>
              <a:off x="3380464" y="473716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Οβάλ 34">
              <a:extLst>
                <a:ext uri="{FF2B5EF4-FFF2-40B4-BE49-F238E27FC236}">
                  <a16:creationId xmlns:a16="http://schemas.microsoft.com/office/drawing/2014/main" id="{596AACC3-2145-5C34-FF44-1B94B9939A6F}"/>
                </a:ext>
              </a:extLst>
            </p:cNvPr>
            <p:cNvSpPr/>
            <p:nvPr/>
          </p:nvSpPr>
          <p:spPr>
            <a:xfrm>
              <a:off x="3452464" y="46383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6" name="Οβάλ 35">
              <a:extLst>
                <a:ext uri="{FF2B5EF4-FFF2-40B4-BE49-F238E27FC236}">
                  <a16:creationId xmlns:a16="http://schemas.microsoft.com/office/drawing/2014/main" id="{D7157DC0-D4E9-C386-E0BB-D4A8C127D186}"/>
                </a:ext>
              </a:extLst>
            </p:cNvPr>
            <p:cNvSpPr/>
            <p:nvPr/>
          </p:nvSpPr>
          <p:spPr>
            <a:xfrm>
              <a:off x="3270339" y="47531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7" name="Οβάλ 36">
              <a:extLst>
                <a:ext uri="{FF2B5EF4-FFF2-40B4-BE49-F238E27FC236}">
                  <a16:creationId xmlns:a16="http://schemas.microsoft.com/office/drawing/2014/main" id="{CB1C1E56-81E1-1758-549A-F4490431C604}"/>
                </a:ext>
              </a:extLst>
            </p:cNvPr>
            <p:cNvSpPr/>
            <p:nvPr/>
          </p:nvSpPr>
          <p:spPr>
            <a:xfrm>
              <a:off x="3463552" y="47335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A95B1993-A1C7-6BFB-3B6C-D905822ECB5B}"/>
                </a:ext>
              </a:extLst>
            </p:cNvPr>
            <p:cNvSpPr/>
            <p:nvPr/>
          </p:nvSpPr>
          <p:spPr>
            <a:xfrm>
              <a:off x="3542116" y="469234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9" name="Οβάλ 38">
              <a:extLst>
                <a:ext uri="{FF2B5EF4-FFF2-40B4-BE49-F238E27FC236}">
                  <a16:creationId xmlns:a16="http://schemas.microsoft.com/office/drawing/2014/main" id="{8CA8201D-4884-2D46-D030-E9C0005DC878}"/>
                </a:ext>
              </a:extLst>
            </p:cNvPr>
            <p:cNvSpPr/>
            <p:nvPr/>
          </p:nvSpPr>
          <p:spPr>
            <a:xfrm>
              <a:off x="3171302" y="471525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0" name="Οβάλ 39">
              <a:extLst>
                <a:ext uri="{FF2B5EF4-FFF2-40B4-BE49-F238E27FC236}">
                  <a16:creationId xmlns:a16="http://schemas.microsoft.com/office/drawing/2014/main" id="{5770BD30-2897-3BBE-2A97-91EE9ED416E0}"/>
                </a:ext>
              </a:extLst>
            </p:cNvPr>
            <p:cNvSpPr/>
            <p:nvPr/>
          </p:nvSpPr>
          <p:spPr>
            <a:xfrm>
              <a:off x="3224764" y="454831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1" name="Οβάλ 40">
              <a:extLst>
                <a:ext uri="{FF2B5EF4-FFF2-40B4-BE49-F238E27FC236}">
                  <a16:creationId xmlns:a16="http://schemas.microsoft.com/office/drawing/2014/main" id="{E32799D3-2834-B6FE-CC6E-D5E1B4408512}"/>
                </a:ext>
              </a:extLst>
            </p:cNvPr>
            <p:cNvSpPr/>
            <p:nvPr/>
          </p:nvSpPr>
          <p:spPr>
            <a:xfrm>
              <a:off x="3401345" y="455748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2" name="Οβάλ 41">
              <a:extLst>
                <a:ext uri="{FF2B5EF4-FFF2-40B4-BE49-F238E27FC236}">
                  <a16:creationId xmlns:a16="http://schemas.microsoft.com/office/drawing/2014/main" id="{4917D906-554A-B277-313A-D9EDFF7A9302}"/>
                </a:ext>
              </a:extLst>
            </p:cNvPr>
            <p:cNvSpPr/>
            <p:nvPr/>
          </p:nvSpPr>
          <p:spPr>
            <a:xfrm>
              <a:off x="3518249" y="454831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3" name="Οβάλ 42">
              <a:extLst>
                <a:ext uri="{FF2B5EF4-FFF2-40B4-BE49-F238E27FC236}">
                  <a16:creationId xmlns:a16="http://schemas.microsoft.com/office/drawing/2014/main" id="{E94D7D8F-228A-FFE6-7C5E-D95DFEAFF812}"/>
                </a:ext>
              </a:extLst>
            </p:cNvPr>
            <p:cNvSpPr/>
            <p:nvPr/>
          </p:nvSpPr>
          <p:spPr>
            <a:xfrm>
              <a:off x="3158128" y="461699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4" name="Οβάλ 43">
              <a:extLst>
                <a:ext uri="{FF2B5EF4-FFF2-40B4-BE49-F238E27FC236}">
                  <a16:creationId xmlns:a16="http://schemas.microsoft.com/office/drawing/2014/main" id="{54C59DB3-2CE3-7D1C-1A73-3ACB2567196B}"/>
                </a:ext>
              </a:extLst>
            </p:cNvPr>
            <p:cNvSpPr/>
            <p:nvPr/>
          </p:nvSpPr>
          <p:spPr>
            <a:xfrm>
              <a:off x="3324617" y="450407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5" name="Οβάλ 44">
              <a:extLst>
                <a:ext uri="{FF2B5EF4-FFF2-40B4-BE49-F238E27FC236}">
                  <a16:creationId xmlns:a16="http://schemas.microsoft.com/office/drawing/2014/main" id="{CE8CA420-8693-A5BE-F981-3A04DA232200}"/>
                </a:ext>
              </a:extLst>
            </p:cNvPr>
            <p:cNvSpPr/>
            <p:nvPr/>
          </p:nvSpPr>
          <p:spPr>
            <a:xfrm>
              <a:off x="3232253" y="46451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6" name="Οβάλ 45">
              <a:extLst>
                <a:ext uri="{FF2B5EF4-FFF2-40B4-BE49-F238E27FC236}">
                  <a16:creationId xmlns:a16="http://schemas.microsoft.com/office/drawing/2014/main" id="{723019EE-1225-003D-D44F-1ABD7EAD8C48}"/>
                </a:ext>
              </a:extLst>
            </p:cNvPr>
            <p:cNvSpPr/>
            <p:nvPr/>
          </p:nvSpPr>
          <p:spPr>
            <a:xfrm>
              <a:off x="3329345" y="468774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8" name="Οβάλ 47">
            <a:extLst>
              <a:ext uri="{FF2B5EF4-FFF2-40B4-BE49-F238E27FC236}">
                <a16:creationId xmlns:a16="http://schemas.microsoft.com/office/drawing/2014/main" id="{3008E763-93BA-320E-C441-D25D1F874F32}"/>
              </a:ext>
            </a:extLst>
          </p:cNvPr>
          <p:cNvSpPr/>
          <p:nvPr/>
        </p:nvSpPr>
        <p:spPr>
          <a:xfrm>
            <a:off x="4769880" y="4420300"/>
            <a:ext cx="72000" cy="72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βάλ 48">
            <a:extLst>
              <a:ext uri="{FF2B5EF4-FFF2-40B4-BE49-F238E27FC236}">
                <a16:creationId xmlns:a16="http://schemas.microsoft.com/office/drawing/2014/main" id="{A3F20C25-CF41-4554-93DB-8234B4C60E63}"/>
              </a:ext>
            </a:extLst>
          </p:cNvPr>
          <p:cNvSpPr/>
          <p:nvPr/>
        </p:nvSpPr>
        <p:spPr>
          <a:xfrm>
            <a:off x="5296365" y="4423066"/>
            <a:ext cx="72000" cy="72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Οβάλ 51">
            <a:extLst>
              <a:ext uri="{FF2B5EF4-FFF2-40B4-BE49-F238E27FC236}">
                <a16:creationId xmlns:a16="http://schemas.microsoft.com/office/drawing/2014/main" id="{5A78ADDC-D054-7D87-5A1E-960DEE2C9522}"/>
              </a:ext>
            </a:extLst>
          </p:cNvPr>
          <p:cNvSpPr/>
          <p:nvPr/>
        </p:nvSpPr>
        <p:spPr>
          <a:xfrm>
            <a:off x="4922280" y="4423066"/>
            <a:ext cx="72000" cy="72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βάλ 52">
            <a:extLst>
              <a:ext uri="{FF2B5EF4-FFF2-40B4-BE49-F238E27FC236}">
                <a16:creationId xmlns:a16="http://schemas.microsoft.com/office/drawing/2014/main" id="{DB0EE68F-D483-4032-8C6E-FAAE8D92476E}"/>
              </a:ext>
            </a:extLst>
          </p:cNvPr>
          <p:cNvSpPr/>
          <p:nvPr/>
        </p:nvSpPr>
        <p:spPr>
          <a:xfrm>
            <a:off x="5121790" y="4423066"/>
            <a:ext cx="72000" cy="7200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647FA417-4427-0657-8590-A419FB38A97F}"/>
              </a:ext>
            </a:extLst>
          </p:cNvPr>
          <p:cNvSpPr/>
          <p:nvPr/>
        </p:nvSpPr>
        <p:spPr>
          <a:xfrm>
            <a:off x="410139" y="5928025"/>
            <a:ext cx="1874579" cy="4299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Μαγειρική σόδα</a:t>
            </a:r>
          </a:p>
        </p:txBody>
      </p:sp>
      <p:sp>
        <p:nvSpPr>
          <p:cNvPr id="55" name="Σύμβολο πρόσθεσης 54">
            <a:extLst>
              <a:ext uri="{FF2B5EF4-FFF2-40B4-BE49-F238E27FC236}">
                <a16:creationId xmlns:a16="http://schemas.microsoft.com/office/drawing/2014/main" id="{A86286DC-A2A0-453B-CC11-2BB04D8586CA}"/>
              </a:ext>
            </a:extLst>
          </p:cNvPr>
          <p:cNvSpPr/>
          <p:nvPr/>
        </p:nvSpPr>
        <p:spPr>
          <a:xfrm>
            <a:off x="2667523" y="5918140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63ED07E6-5F37-AD53-18FD-678FA5BAF87E}"/>
              </a:ext>
            </a:extLst>
          </p:cNvPr>
          <p:cNvSpPr/>
          <p:nvPr/>
        </p:nvSpPr>
        <p:spPr>
          <a:xfrm>
            <a:off x="3521823" y="5926854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57" name="Βέλος: Δεξιό 56">
            <a:extLst>
              <a:ext uri="{FF2B5EF4-FFF2-40B4-BE49-F238E27FC236}">
                <a16:creationId xmlns:a16="http://schemas.microsoft.com/office/drawing/2014/main" id="{28C1ED23-BEAA-7AFD-087B-8AFC19824773}"/>
              </a:ext>
            </a:extLst>
          </p:cNvPr>
          <p:cNvSpPr/>
          <p:nvPr/>
        </p:nvSpPr>
        <p:spPr>
          <a:xfrm>
            <a:off x="4760182" y="6016238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7CE4E090-120A-791E-7CAF-6B7CD7190527}"/>
              </a:ext>
            </a:extLst>
          </p:cNvPr>
          <p:cNvSpPr/>
          <p:nvPr/>
        </p:nvSpPr>
        <p:spPr>
          <a:xfrm>
            <a:off x="7171264" y="5908230"/>
            <a:ext cx="1168810" cy="42991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</a:t>
            </a:r>
            <a:r>
              <a:rPr lang="en-US" sz="2400" baseline="-25000" dirty="0"/>
              <a:t>2</a:t>
            </a:r>
            <a:endParaRPr lang="el-GR" sz="2400" baseline="-25000" dirty="0"/>
          </a:p>
        </p:txBody>
      </p: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C7AF0BAF-D5F9-F6E7-34F7-0B56AEFECB17}"/>
              </a:ext>
            </a:extLst>
          </p:cNvPr>
          <p:cNvGrpSpPr/>
          <p:nvPr/>
        </p:nvGrpSpPr>
        <p:grpSpPr>
          <a:xfrm>
            <a:off x="5409943" y="6218841"/>
            <a:ext cx="527305" cy="121735"/>
            <a:chOff x="4453128" y="2896212"/>
            <a:chExt cx="527305" cy="121735"/>
          </a:xfrm>
        </p:grpSpPr>
        <p:sp>
          <p:nvSpPr>
            <p:cNvPr id="60" name="Οβάλ 59">
              <a:extLst>
                <a:ext uri="{FF2B5EF4-FFF2-40B4-BE49-F238E27FC236}">
                  <a16:creationId xmlns:a16="http://schemas.microsoft.com/office/drawing/2014/main" id="{776F19A8-F7C9-CD05-828C-3E9847CDF691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1" name="Οβάλ 60">
              <a:extLst>
                <a:ext uri="{FF2B5EF4-FFF2-40B4-BE49-F238E27FC236}">
                  <a16:creationId xmlns:a16="http://schemas.microsoft.com/office/drawing/2014/main" id="{140D9D55-545F-822D-061D-8FA15EF8AF0E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Οβάλ 61">
              <a:extLst>
                <a:ext uri="{FF2B5EF4-FFF2-40B4-BE49-F238E27FC236}">
                  <a16:creationId xmlns:a16="http://schemas.microsoft.com/office/drawing/2014/main" id="{E0F087F4-D217-84A6-50F9-C93EEB3CF601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3" name="Σύμβολο πρόσθεσης 62">
            <a:extLst>
              <a:ext uri="{FF2B5EF4-FFF2-40B4-BE49-F238E27FC236}">
                <a16:creationId xmlns:a16="http://schemas.microsoft.com/office/drawing/2014/main" id="{60C684F4-A3B0-AA7F-52C1-B3A078394E48}"/>
              </a:ext>
            </a:extLst>
          </p:cNvPr>
          <p:cNvSpPr/>
          <p:nvPr/>
        </p:nvSpPr>
        <p:spPr>
          <a:xfrm>
            <a:off x="6316040" y="5892664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4" name="Ευθύγραμμο βέλος σύνδεσης 63">
            <a:extLst>
              <a:ext uri="{FF2B5EF4-FFF2-40B4-BE49-F238E27FC236}">
                <a16:creationId xmlns:a16="http://schemas.microsoft.com/office/drawing/2014/main" id="{E5ACEC8A-09B0-F598-98A1-9DD5B3AD7C29}"/>
              </a:ext>
            </a:extLst>
          </p:cNvPr>
          <p:cNvCxnSpPr/>
          <p:nvPr/>
        </p:nvCxnSpPr>
        <p:spPr>
          <a:xfrm flipV="1">
            <a:off x="8554543" y="5958105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C1B61418-453E-3125-D318-17CF82E5A29F}"/>
              </a:ext>
            </a:extLst>
          </p:cNvPr>
          <p:cNvSpPr/>
          <p:nvPr/>
        </p:nvSpPr>
        <p:spPr>
          <a:xfrm>
            <a:off x="577856" y="5094322"/>
            <a:ext cx="1552769" cy="4299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Μάρμαρο</a:t>
            </a:r>
          </a:p>
        </p:txBody>
      </p:sp>
      <p:sp>
        <p:nvSpPr>
          <p:cNvPr id="66" name="Σύμβολο πρόσθεσης 65">
            <a:extLst>
              <a:ext uri="{FF2B5EF4-FFF2-40B4-BE49-F238E27FC236}">
                <a16:creationId xmlns:a16="http://schemas.microsoft.com/office/drawing/2014/main" id="{A2FAF53F-81FA-51F5-2468-6DF4B89D5D6E}"/>
              </a:ext>
            </a:extLst>
          </p:cNvPr>
          <p:cNvSpPr/>
          <p:nvPr/>
        </p:nvSpPr>
        <p:spPr>
          <a:xfrm>
            <a:off x="2513430" y="5084437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7AB62D72-E154-F17F-FCAF-B5F66BF015B0}"/>
              </a:ext>
            </a:extLst>
          </p:cNvPr>
          <p:cNvSpPr/>
          <p:nvPr/>
        </p:nvSpPr>
        <p:spPr>
          <a:xfrm>
            <a:off x="3367730" y="5093151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68" name="Βέλος: Δεξιό 67">
            <a:extLst>
              <a:ext uri="{FF2B5EF4-FFF2-40B4-BE49-F238E27FC236}">
                <a16:creationId xmlns:a16="http://schemas.microsoft.com/office/drawing/2014/main" id="{A377A63B-E4D3-21ED-4228-4A6B30BC79D7}"/>
              </a:ext>
            </a:extLst>
          </p:cNvPr>
          <p:cNvSpPr/>
          <p:nvPr/>
        </p:nvSpPr>
        <p:spPr>
          <a:xfrm>
            <a:off x="4606089" y="5182535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26AF4E14-F5D7-32C6-3234-60FCA0BC5BF1}"/>
              </a:ext>
            </a:extLst>
          </p:cNvPr>
          <p:cNvSpPr/>
          <p:nvPr/>
        </p:nvSpPr>
        <p:spPr>
          <a:xfrm>
            <a:off x="7017171" y="5074527"/>
            <a:ext cx="1168810" cy="42991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</a:t>
            </a:r>
            <a:r>
              <a:rPr lang="en-US" sz="2400" baseline="-25000" dirty="0"/>
              <a:t>2</a:t>
            </a:r>
            <a:endParaRPr lang="el-GR" sz="2400" baseline="-25000" dirty="0"/>
          </a:p>
        </p:txBody>
      </p:sp>
      <p:grpSp>
        <p:nvGrpSpPr>
          <p:cNvPr id="70" name="Ομάδα 69">
            <a:extLst>
              <a:ext uri="{FF2B5EF4-FFF2-40B4-BE49-F238E27FC236}">
                <a16:creationId xmlns:a16="http://schemas.microsoft.com/office/drawing/2014/main" id="{53E6844C-29EF-2562-0D50-E801EF681619}"/>
              </a:ext>
            </a:extLst>
          </p:cNvPr>
          <p:cNvGrpSpPr/>
          <p:nvPr/>
        </p:nvGrpSpPr>
        <p:grpSpPr>
          <a:xfrm>
            <a:off x="5255850" y="5385138"/>
            <a:ext cx="527305" cy="121735"/>
            <a:chOff x="4453128" y="2896212"/>
            <a:chExt cx="527305" cy="121735"/>
          </a:xfrm>
        </p:grpSpPr>
        <p:sp>
          <p:nvSpPr>
            <p:cNvPr id="71" name="Οβάλ 70">
              <a:extLst>
                <a:ext uri="{FF2B5EF4-FFF2-40B4-BE49-F238E27FC236}">
                  <a16:creationId xmlns:a16="http://schemas.microsoft.com/office/drawing/2014/main" id="{36F3F0AD-6D1B-1BD7-35C5-7A56668EE4AB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Οβάλ 71">
              <a:extLst>
                <a:ext uri="{FF2B5EF4-FFF2-40B4-BE49-F238E27FC236}">
                  <a16:creationId xmlns:a16="http://schemas.microsoft.com/office/drawing/2014/main" id="{A2043561-CF91-486D-8939-33661868D975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3" name="Οβάλ 72">
              <a:extLst>
                <a:ext uri="{FF2B5EF4-FFF2-40B4-BE49-F238E27FC236}">
                  <a16:creationId xmlns:a16="http://schemas.microsoft.com/office/drawing/2014/main" id="{4C336F76-B7E8-F05A-B2BE-A60875FA70AD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4" name="Σύμβολο πρόσθεσης 73">
            <a:extLst>
              <a:ext uri="{FF2B5EF4-FFF2-40B4-BE49-F238E27FC236}">
                <a16:creationId xmlns:a16="http://schemas.microsoft.com/office/drawing/2014/main" id="{A68C7E9A-07B3-AB5D-161A-97C79A4BFDF0}"/>
              </a:ext>
            </a:extLst>
          </p:cNvPr>
          <p:cNvSpPr/>
          <p:nvPr/>
        </p:nvSpPr>
        <p:spPr>
          <a:xfrm>
            <a:off x="6161947" y="5058961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5" name="Ευθύγραμμο βέλος σύνδεσης 74">
            <a:extLst>
              <a:ext uri="{FF2B5EF4-FFF2-40B4-BE49-F238E27FC236}">
                <a16:creationId xmlns:a16="http://schemas.microsoft.com/office/drawing/2014/main" id="{5D41BD4C-DBF1-B263-6BF9-73F5639534E5}"/>
              </a:ext>
            </a:extLst>
          </p:cNvPr>
          <p:cNvCxnSpPr/>
          <p:nvPr/>
        </p:nvCxnSpPr>
        <p:spPr>
          <a:xfrm flipV="1">
            <a:off x="8400450" y="5124402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Φυσαλίδα ομιλίας: Ορθογώνιο με στρογγυλεμένες γωνίες 75">
            <a:extLst>
              <a:ext uri="{FF2B5EF4-FFF2-40B4-BE49-F238E27FC236}">
                <a16:creationId xmlns:a16="http://schemas.microsoft.com/office/drawing/2014/main" id="{00227C44-45DD-70DB-6C0D-8C7F77CACB8E}"/>
              </a:ext>
            </a:extLst>
          </p:cNvPr>
          <p:cNvSpPr/>
          <p:nvPr/>
        </p:nvSpPr>
        <p:spPr>
          <a:xfrm>
            <a:off x="6315050" y="3850655"/>
            <a:ext cx="1430960" cy="608411"/>
          </a:xfrm>
          <a:prstGeom prst="wedgeRoundRectCallout">
            <a:avLst>
              <a:gd name="adj1" fmla="val -114464"/>
              <a:gd name="adj2" fmla="val 6816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Διάλυμα υδροχλωρίου</a:t>
            </a:r>
          </a:p>
        </p:txBody>
      </p:sp>
      <p:sp>
        <p:nvSpPr>
          <p:cNvPr id="77" name="Φυσαλίδα ομιλίας: Ορθογώνιο με στρογγυλεμένες γωνίες 76">
            <a:extLst>
              <a:ext uri="{FF2B5EF4-FFF2-40B4-BE49-F238E27FC236}">
                <a16:creationId xmlns:a16="http://schemas.microsoft.com/office/drawing/2014/main" id="{A03E533F-A4C2-A71E-031F-B10DFEF2973C}"/>
              </a:ext>
            </a:extLst>
          </p:cNvPr>
          <p:cNvSpPr/>
          <p:nvPr/>
        </p:nvSpPr>
        <p:spPr>
          <a:xfrm>
            <a:off x="835261" y="3885774"/>
            <a:ext cx="1687201" cy="429911"/>
          </a:xfrm>
          <a:prstGeom prst="wedgeRoundRectCallout">
            <a:avLst>
              <a:gd name="adj1" fmla="val 92640"/>
              <a:gd name="adj2" fmla="val 840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Κόκοι μαρμάρου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42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231 L 0.00243 -0.06459 L 0.00417 -0.09468 L 0.01597 -0.13588 L 0.02865 -0.15417 L 0.0415 -0.16389 L 0.05868 -0.17107 L 0.09601 -0.17477 L 0.1415 -0.17709 L 0.17969 -0.17361 " pathEditMode="relative" rAng="0" ptsTypes="AAAAAAAAAA">
                                      <p:cBhvr>
                                        <p:cTn id="10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7 -0.17454 L 0.18334 -0.0085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20000" accel="2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156 -0.05532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20000" accel="2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1.48148E-6 L -0.00156 -0.0553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repeatCount="20000" accel="2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1.48148E-6 L -0.00156 -0.05532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20000" accel="2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48148E-6 L -0.00156 -0.0553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7" presetClass="entr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12" grpId="0" animBg="1"/>
      <p:bldP spid="32" grpId="0" animBg="1"/>
      <p:bldP spid="32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2D70472-D19F-07AD-93CF-7E5BC00E423C}"/>
              </a:ext>
            </a:extLst>
          </p:cNvPr>
          <p:cNvSpPr/>
          <p:nvPr/>
        </p:nvSpPr>
        <p:spPr>
          <a:xfrm>
            <a:off x="3817890" y="1638229"/>
            <a:ext cx="1478476" cy="3749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Μέταλλα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6470751-AA34-B18F-AE00-5361D56E7A3B}"/>
              </a:ext>
            </a:extLst>
          </p:cNvPr>
          <p:cNvSpPr/>
          <p:nvPr/>
        </p:nvSpPr>
        <p:spPr>
          <a:xfrm>
            <a:off x="598516" y="2542317"/>
            <a:ext cx="1419672" cy="42991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Μέταλλο</a:t>
            </a:r>
          </a:p>
        </p:txBody>
      </p:sp>
      <p:sp>
        <p:nvSpPr>
          <p:cNvPr id="6" name="Σύμβολο πρόσθεσης 5">
            <a:extLst>
              <a:ext uri="{FF2B5EF4-FFF2-40B4-BE49-F238E27FC236}">
                <a16:creationId xmlns:a16="http://schemas.microsoft.com/office/drawing/2014/main" id="{E06A99AB-5E12-C2A4-8B3E-AF8A2C781A2A}"/>
              </a:ext>
            </a:extLst>
          </p:cNvPr>
          <p:cNvSpPr/>
          <p:nvPr/>
        </p:nvSpPr>
        <p:spPr>
          <a:xfrm>
            <a:off x="2284718" y="2533174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E9DBEE3-B7E5-64FA-3EFE-1FB8D61123BC}"/>
              </a:ext>
            </a:extLst>
          </p:cNvPr>
          <p:cNvSpPr/>
          <p:nvPr/>
        </p:nvSpPr>
        <p:spPr>
          <a:xfrm>
            <a:off x="2958323" y="2533174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C007DC9-3E5E-DDAB-02FA-FB2FB5CA84F9}"/>
              </a:ext>
            </a:extLst>
          </p:cNvPr>
          <p:cNvSpPr/>
          <p:nvPr/>
        </p:nvSpPr>
        <p:spPr>
          <a:xfrm>
            <a:off x="4022315" y="2640138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ABEA5AFB-407D-741B-5171-72A7669F002E}"/>
              </a:ext>
            </a:extLst>
          </p:cNvPr>
          <p:cNvSpPr/>
          <p:nvPr/>
        </p:nvSpPr>
        <p:spPr>
          <a:xfrm>
            <a:off x="6025896" y="2533174"/>
            <a:ext cx="1600243" cy="4299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 Υδρογόνο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2D27F77-CCBB-91E3-128F-A738A9BA8C38}"/>
              </a:ext>
            </a:extLst>
          </p:cNvPr>
          <p:cNvSpPr/>
          <p:nvPr/>
        </p:nvSpPr>
        <p:spPr>
          <a:xfrm>
            <a:off x="2419703" y="371102"/>
            <a:ext cx="1873581" cy="374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Αλουμίνιο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5121617-06FF-B535-110F-C1A1F386E542}"/>
              </a:ext>
            </a:extLst>
          </p:cNvPr>
          <p:cNvSpPr/>
          <p:nvPr/>
        </p:nvSpPr>
        <p:spPr>
          <a:xfrm>
            <a:off x="5030640" y="371102"/>
            <a:ext cx="1623070" cy="374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Ψευδάργυρος</a:t>
            </a:r>
          </a:p>
        </p:txBody>
      </p: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F3CC7F6B-EE9C-F349-A973-C722AFECAD96}"/>
              </a:ext>
            </a:extLst>
          </p:cNvPr>
          <p:cNvGrpSpPr/>
          <p:nvPr/>
        </p:nvGrpSpPr>
        <p:grpSpPr>
          <a:xfrm>
            <a:off x="4547663" y="2850492"/>
            <a:ext cx="527305" cy="121735"/>
            <a:chOff x="4453128" y="2896212"/>
            <a:chExt cx="527305" cy="121735"/>
          </a:xfrm>
        </p:grpSpPr>
        <p:sp>
          <p:nvSpPr>
            <p:cNvPr id="16" name="Οβάλ 15">
              <a:extLst>
                <a:ext uri="{FF2B5EF4-FFF2-40B4-BE49-F238E27FC236}">
                  <a16:creationId xmlns:a16="http://schemas.microsoft.com/office/drawing/2014/main" id="{6F5F0907-3DB1-A33C-57E9-6647EDDD2AC2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Οβάλ 16">
              <a:extLst>
                <a:ext uri="{FF2B5EF4-FFF2-40B4-BE49-F238E27FC236}">
                  <a16:creationId xmlns:a16="http://schemas.microsoft.com/office/drawing/2014/main" id="{19A1FACC-0F0A-8C63-162B-6389430AF6BB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Οβάλ 17">
              <a:extLst>
                <a:ext uri="{FF2B5EF4-FFF2-40B4-BE49-F238E27FC236}">
                  <a16:creationId xmlns:a16="http://schemas.microsoft.com/office/drawing/2014/main" id="{79BE08FA-05A5-B536-0CDF-3EF7814474BE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Σύμβολο πρόσθεσης 19">
            <a:extLst>
              <a:ext uri="{FF2B5EF4-FFF2-40B4-BE49-F238E27FC236}">
                <a16:creationId xmlns:a16="http://schemas.microsoft.com/office/drawing/2014/main" id="{F5751C30-9976-7B9D-0D05-50038A69FB33}"/>
              </a:ext>
            </a:extLst>
          </p:cNvPr>
          <p:cNvSpPr/>
          <p:nvPr/>
        </p:nvSpPr>
        <p:spPr>
          <a:xfrm>
            <a:off x="5324859" y="2533174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72984D54-5569-6D92-AC5B-5EC75BF6FBEF}"/>
              </a:ext>
            </a:extLst>
          </p:cNvPr>
          <p:cNvCxnSpPr/>
          <p:nvPr/>
        </p:nvCxnSpPr>
        <p:spPr>
          <a:xfrm flipV="1">
            <a:off x="7828927" y="2608649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480F8175-F58A-2930-2B54-704F4E1F57C1}"/>
              </a:ext>
            </a:extLst>
          </p:cNvPr>
          <p:cNvGrpSpPr/>
          <p:nvPr/>
        </p:nvGrpSpPr>
        <p:grpSpPr>
          <a:xfrm>
            <a:off x="4652976" y="3731164"/>
            <a:ext cx="847344" cy="987552"/>
            <a:chOff x="2423160" y="5010912"/>
            <a:chExt cx="847344" cy="987552"/>
          </a:xfrm>
        </p:grpSpPr>
        <p:cxnSp>
          <p:nvCxnSpPr>
            <p:cNvPr id="14" name="Ευθεία γραμμή σύνδεσης 13">
              <a:extLst>
                <a:ext uri="{FF2B5EF4-FFF2-40B4-BE49-F238E27FC236}">
                  <a16:creationId xmlns:a16="http://schemas.microsoft.com/office/drawing/2014/main" id="{D124DEBD-68DF-D9B3-6BCE-DFD927316B86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>
              <a:extLst>
                <a:ext uri="{FF2B5EF4-FFF2-40B4-BE49-F238E27FC236}">
                  <a16:creationId xmlns:a16="http://schemas.microsoft.com/office/drawing/2014/main" id="{18692631-61AD-CADF-7D8B-A24433EE2C63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>
              <a:extLst>
                <a:ext uri="{FF2B5EF4-FFF2-40B4-BE49-F238E27FC236}">
                  <a16:creationId xmlns:a16="http://schemas.microsoft.com/office/drawing/2014/main" id="{6453853E-AACA-D872-A482-2F44B109E054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CE90991-D935-A8F7-298B-D4A568B52FB5}"/>
              </a:ext>
            </a:extLst>
          </p:cNvPr>
          <p:cNvSpPr/>
          <p:nvPr/>
        </p:nvSpPr>
        <p:spPr>
          <a:xfrm>
            <a:off x="4671264" y="4068661"/>
            <a:ext cx="810000" cy="6217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Γραμμή σύνδεσης: Καμπύλη 22">
            <a:extLst>
              <a:ext uri="{FF2B5EF4-FFF2-40B4-BE49-F238E27FC236}">
                <a16:creationId xmlns:a16="http://schemas.microsoft.com/office/drawing/2014/main" id="{66D0D638-C622-5B08-4195-380DF80D60A3}"/>
              </a:ext>
            </a:extLst>
          </p:cNvPr>
          <p:cNvCxnSpPr>
            <a:cxnSpLocks/>
            <a:stCxn id="3" idx="0"/>
            <a:endCxn id="10" idx="2"/>
          </p:cNvCxnSpPr>
          <p:nvPr/>
        </p:nvCxnSpPr>
        <p:spPr>
          <a:xfrm rot="16200000" flipV="1">
            <a:off x="3510700" y="591801"/>
            <a:ext cx="892223" cy="120063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0000"/>
                <a:lumOff val="8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Γραμμή σύνδεσης: Καμπύλη 24">
            <a:extLst>
              <a:ext uri="{FF2B5EF4-FFF2-40B4-BE49-F238E27FC236}">
                <a16:creationId xmlns:a16="http://schemas.microsoft.com/office/drawing/2014/main" id="{32864F5D-E03A-1490-89E7-845CD7C91799}"/>
              </a:ext>
            </a:extLst>
          </p:cNvPr>
          <p:cNvCxnSpPr>
            <a:cxnSpLocks/>
            <a:stCxn id="3" idx="0"/>
            <a:endCxn id="11" idx="2"/>
          </p:cNvCxnSpPr>
          <p:nvPr/>
        </p:nvCxnSpPr>
        <p:spPr>
          <a:xfrm rot="5400000" flipH="1" flipV="1">
            <a:off x="4753540" y="549595"/>
            <a:ext cx="892223" cy="1285047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5">
                <a:lumMod val="20000"/>
                <a:lumOff val="8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Φυσαλίδα σκέψης: Σύννεφο 31">
            <a:extLst>
              <a:ext uri="{FF2B5EF4-FFF2-40B4-BE49-F238E27FC236}">
                <a16:creationId xmlns:a16="http://schemas.microsoft.com/office/drawing/2014/main" id="{C15DB420-FCFB-2A9F-A7BD-8BB8D3D65824}"/>
              </a:ext>
            </a:extLst>
          </p:cNvPr>
          <p:cNvSpPr/>
          <p:nvPr/>
        </p:nvSpPr>
        <p:spPr>
          <a:xfrm>
            <a:off x="4666534" y="3281191"/>
            <a:ext cx="854205" cy="489032"/>
          </a:xfrm>
          <a:prstGeom prst="cloudCallout">
            <a:avLst>
              <a:gd name="adj1" fmla="val -2522"/>
              <a:gd name="adj2" fmla="val 10299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</a:t>
            </a:r>
            <a:r>
              <a:rPr lang="en-US" baseline="-25000" dirty="0"/>
              <a:t>2</a:t>
            </a:r>
            <a:endParaRPr lang="el-GR" baseline="-25000" dirty="0"/>
          </a:p>
        </p:txBody>
      </p:sp>
      <p:grpSp>
        <p:nvGrpSpPr>
          <p:cNvPr id="47" name="Ομάδα 46">
            <a:extLst>
              <a:ext uri="{FF2B5EF4-FFF2-40B4-BE49-F238E27FC236}">
                <a16:creationId xmlns:a16="http://schemas.microsoft.com/office/drawing/2014/main" id="{6691D992-2765-DAB2-1A25-8770DBC40181}"/>
              </a:ext>
            </a:extLst>
          </p:cNvPr>
          <p:cNvGrpSpPr/>
          <p:nvPr/>
        </p:nvGrpSpPr>
        <p:grpSpPr>
          <a:xfrm>
            <a:off x="3158128" y="4379380"/>
            <a:ext cx="455988" cy="321048"/>
            <a:chOff x="3158128" y="4504074"/>
            <a:chExt cx="455988" cy="321048"/>
          </a:xfrm>
        </p:grpSpPr>
        <p:sp>
          <p:nvSpPr>
            <p:cNvPr id="33" name="Οβάλ 32">
              <a:extLst>
                <a:ext uri="{FF2B5EF4-FFF2-40B4-BE49-F238E27FC236}">
                  <a16:creationId xmlns:a16="http://schemas.microsoft.com/office/drawing/2014/main" id="{537C1BD7-A364-43DD-1C39-7F8310F8F5D3}"/>
                </a:ext>
              </a:extLst>
            </p:cNvPr>
            <p:cNvSpPr/>
            <p:nvPr/>
          </p:nvSpPr>
          <p:spPr>
            <a:xfrm>
              <a:off x="3308464" y="4602330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4" name="Οβάλ 33">
              <a:extLst>
                <a:ext uri="{FF2B5EF4-FFF2-40B4-BE49-F238E27FC236}">
                  <a16:creationId xmlns:a16="http://schemas.microsoft.com/office/drawing/2014/main" id="{629657A7-7D61-7564-889C-0600E9430763}"/>
                </a:ext>
              </a:extLst>
            </p:cNvPr>
            <p:cNvSpPr/>
            <p:nvPr/>
          </p:nvSpPr>
          <p:spPr>
            <a:xfrm>
              <a:off x="3380464" y="4737162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5" name="Οβάλ 34">
              <a:extLst>
                <a:ext uri="{FF2B5EF4-FFF2-40B4-BE49-F238E27FC236}">
                  <a16:creationId xmlns:a16="http://schemas.microsoft.com/office/drawing/2014/main" id="{596AACC3-2145-5C34-FF44-1B94B9939A6F}"/>
                </a:ext>
              </a:extLst>
            </p:cNvPr>
            <p:cNvSpPr/>
            <p:nvPr/>
          </p:nvSpPr>
          <p:spPr>
            <a:xfrm>
              <a:off x="3452464" y="4638330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6" name="Οβάλ 35">
              <a:extLst>
                <a:ext uri="{FF2B5EF4-FFF2-40B4-BE49-F238E27FC236}">
                  <a16:creationId xmlns:a16="http://schemas.microsoft.com/office/drawing/2014/main" id="{D7157DC0-D4E9-C386-E0BB-D4A8C127D186}"/>
                </a:ext>
              </a:extLst>
            </p:cNvPr>
            <p:cNvSpPr/>
            <p:nvPr/>
          </p:nvSpPr>
          <p:spPr>
            <a:xfrm>
              <a:off x="3270339" y="4753122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7" name="Οβάλ 36">
              <a:extLst>
                <a:ext uri="{FF2B5EF4-FFF2-40B4-BE49-F238E27FC236}">
                  <a16:creationId xmlns:a16="http://schemas.microsoft.com/office/drawing/2014/main" id="{CB1C1E56-81E1-1758-549A-F4490431C604}"/>
                </a:ext>
              </a:extLst>
            </p:cNvPr>
            <p:cNvSpPr/>
            <p:nvPr/>
          </p:nvSpPr>
          <p:spPr>
            <a:xfrm>
              <a:off x="3463552" y="4733538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A95B1993-A1C7-6BFB-3B6C-D905822ECB5B}"/>
                </a:ext>
              </a:extLst>
            </p:cNvPr>
            <p:cNvSpPr/>
            <p:nvPr/>
          </p:nvSpPr>
          <p:spPr>
            <a:xfrm>
              <a:off x="3542116" y="4692342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9" name="Οβάλ 38">
              <a:extLst>
                <a:ext uri="{FF2B5EF4-FFF2-40B4-BE49-F238E27FC236}">
                  <a16:creationId xmlns:a16="http://schemas.microsoft.com/office/drawing/2014/main" id="{8CA8201D-4884-2D46-D030-E9C0005DC878}"/>
                </a:ext>
              </a:extLst>
            </p:cNvPr>
            <p:cNvSpPr/>
            <p:nvPr/>
          </p:nvSpPr>
          <p:spPr>
            <a:xfrm>
              <a:off x="3171302" y="4715250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0" name="Οβάλ 39">
              <a:extLst>
                <a:ext uri="{FF2B5EF4-FFF2-40B4-BE49-F238E27FC236}">
                  <a16:creationId xmlns:a16="http://schemas.microsoft.com/office/drawing/2014/main" id="{5770BD30-2897-3BBE-2A97-91EE9ED416E0}"/>
                </a:ext>
              </a:extLst>
            </p:cNvPr>
            <p:cNvSpPr/>
            <p:nvPr/>
          </p:nvSpPr>
          <p:spPr>
            <a:xfrm>
              <a:off x="3224764" y="4548318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1" name="Οβάλ 40">
              <a:extLst>
                <a:ext uri="{FF2B5EF4-FFF2-40B4-BE49-F238E27FC236}">
                  <a16:creationId xmlns:a16="http://schemas.microsoft.com/office/drawing/2014/main" id="{E32799D3-2834-B6FE-CC6E-D5E1B4408512}"/>
                </a:ext>
              </a:extLst>
            </p:cNvPr>
            <p:cNvSpPr/>
            <p:nvPr/>
          </p:nvSpPr>
          <p:spPr>
            <a:xfrm>
              <a:off x="3401345" y="4557486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2" name="Οβάλ 41">
              <a:extLst>
                <a:ext uri="{FF2B5EF4-FFF2-40B4-BE49-F238E27FC236}">
                  <a16:creationId xmlns:a16="http://schemas.microsoft.com/office/drawing/2014/main" id="{4917D906-554A-B277-313A-D9EDFF7A9302}"/>
                </a:ext>
              </a:extLst>
            </p:cNvPr>
            <p:cNvSpPr/>
            <p:nvPr/>
          </p:nvSpPr>
          <p:spPr>
            <a:xfrm>
              <a:off x="3518249" y="4548318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3" name="Οβάλ 42">
              <a:extLst>
                <a:ext uri="{FF2B5EF4-FFF2-40B4-BE49-F238E27FC236}">
                  <a16:creationId xmlns:a16="http://schemas.microsoft.com/office/drawing/2014/main" id="{E94D7D8F-228A-FFE6-7C5E-D95DFEAFF812}"/>
                </a:ext>
              </a:extLst>
            </p:cNvPr>
            <p:cNvSpPr/>
            <p:nvPr/>
          </p:nvSpPr>
          <p:spPr>
            <a:xfrm>
              <a:off x="3158128" y="4616994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4" name="Οβάλ 43">
              <a:extLst>
                <a:ext uri="{FF2B5EF4-FFF2-40B4-BE49-F238E27FC236}">
                  <a16:creationId xmlns:a16="http://schemas.microsoft.com/office/drawing/2014/main" id="{54C59DB3-2CE3-7D1C-1A73-3ACB2567196B}"/>
                </a:ext>
              </a:extLst>
            </p:cNvPr>
            <p:cNvSpPr/>
            <p:nvPr/>
          </p:nvSpPr>
          <p:spPr>
            <a:xfrm>
              <a:off x="3324617" y="4504074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5" name="Οβάλ 44">
              <a:extLst>
                <a:ext uri="{FF2B5EF4-FFF2-40B4-BE49-F238E27FC236}">
                  <a16:creationId xmlns:a16="http://schemas.microsoft.com/office/drawing/2014/main" id="{CE8CA420-8693-A5BE-F981-3A04DA232200}"/>
                </a:ext>
              </a:extLst>
            </p:cNvPr>
            <p:cNvSpPr/>
            <p:nvPr/>
          </p:nvSpPr>
          <p:spPr>
            <a:xfrm>
              <a:off x="3232253" y="4645122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6" name="Οβάλ 45">
              <a:extLst>
                <a:ext uri="{FF2B5EF4-FFF2-40B4-BE49-F238E27FC236}">
                  <a16:creationId xmlns:a16="http://schemas.microsoft.com/office/drawing/2014/main" id="{723019EE-1225-003D-D44F-1ABD7EAD8C48}"/>
                </a:ext>
              </a:extLst>
            </p:cNvPr>
            <p:cNvSpPr/>
            <p:nvPr/>
          </p:nvSpPr>
          <p:spPr>
            <a:xfrm>
              <a:off x="3329345" y="4687746"/>
              <a:ext cx="72000" cy="72000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48" name="Οβάλ 47">
            <a:extLst>
              <a:ext uri="{FF2B5EF4-FFF2-40B4-BE49-F238E27FC236}">
                <a16:creationId xmlns:a16="http://schemas.microsoft.com/office/drawing/2014/main" id="{3008E763-93BA-320E-C441-D25D1F874F32}"/>
              </a:ext>
            </a:extLst>
          </p:cNvPr>
          <p:cNvSpPr/>
          <p:nvPr/>
        </p:nvSpPr>
        <p:spPr>
          <a:xfrm>
            <a:off x="4769880" y="4420300"/>
            <a:ext cx="72000" cy="72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Οβάλ 48">
            <a:extLst>
              <a:ext uri="{FF2B5EF4-FFF2-40B4-BE49-F238E27FC236}">
                <a16:creationId xmlns:a16="http://schemas.microsoft.com/office/drawing/2014/main" id="{A3F20C25-CF41-4554-93DB-8234B4C60E63}"/>
              </a:ext>
            </a:extLst>
          </p:cNvPr>
          <p:cNvSpPr/>
          <p:nvPr/>
        </p:nvSpPr>
        <p:spPr>
          <a:xfrm>
            <a:off x="5296365" y="4423066"/>
            <a:ext cx="72000" cy="72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Οβάλ 51">
            <a:extLst>
              <a:ext uri="{FF2B5EF4-FFF2-40B4-BE49-F238E27FC236}">
                <a16:creationId xmlns:a16="http://schemas.microsoft.com/office/drawing/2014/main" id="{5A78ADDC-D054-7D87-5A1E-960DEE2C9522}"/>
              </a:ext>
            </a:extLst>
          </p:cNvPr>
          <p:cNvSpPr/>
          <p:nvPr/>
        </p:nvSpPr>
        <p:spPr>
          <a:xfrm>
            <a:off x="4922280" y="4423066"/>
            <a:ext cx="72000" cy="72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Οβάλ 52">
            <a:extLst>
              <a:ext uri="{FF2B5EF4-FFF2-40B4-BE49-F238E27FC236}">
                <a16:creationId xmlns:a16="http://schemas.microsoft.com/office/drawing/2014/main" id="{DB0EE68F-D483-4032-8C6E-FAAE8D92476E}"/>
              </a:ext>
            </a:extLst>
          </p:cNvPr>
          <p:cNvSpPr/>
          <p:nvPr/>
        </p:nvSpPr>
        <p:spPr>
          <a:xfrm>
            <a:off x="5121790" y="4423066"/>
            <a:ext cx="72000" cy="72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647FA417-4427-0657-8590-A419FB38A97F}"/>
              </a:ext>
            </a:extLst>
          </p:cNvPr>
          <p:cNvSpPr/>
          <p:nvPr/>
        </p:nvSpPr>
        <p:spPr>
          <a:xfrm>
            <a:off x="409628" y="5098703"/>
            <a:ext cx="1874579" cy="42991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Ψευδάργυρος</a:t>
            </a:r>
          </a:p>
        </p:txBody>
      </p:sp>
      <p:sp>
        <p:nvSpPr>
          <p:cNvPr id="55" name="Σύμβολο πρόσθεσης 54">
            <a:extLst>
              <a:ext uri="{FF2B5EF4-FFF2-40B4-BE49-F238E27FC236}">
                <a16:creationId xmlns:a16="http://schemas.microsoft.com/office/drawing/2014/main" id="{A86286DC-A2A0-453B-CC11-2BB04D8586CA}"/>
              </a:ext>
            </a:extLst>
          </p:cNvPr>
          <p:cNvSpPr/>
          <p:nvPr/>
        </p:nvSpPr>
        <p:spPr>
          <a:xfrm>
            <a:off x="2667012" y="5088818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Ορθογώνιο: Στρογγύλεμα γωνιών 55">
            <a:extLst>
              <a:ext uri="{FF2B5EF4-FFF2-40B4-BE49-F238E27FC236}">
                <a16:creationId xmlns:a16="http://schemas.microsoft.com/office/drawing/2014/main" id="{63ED07E6-5F37-AD53-18FD-678FA5BAF87E}"/>
              </a:ext>
            </a:extLst>
          </p:cNvPr>
          <p:cNvSpPr/>
          <p:nvPr/>
        </p:nvSpPr>
        <p:spPr>
          <a:xfrm>
            <a:off x="3521312" y="5097532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57" name="Βέλος: Δεξιό 56">
            <a:extLst>
              <a:ext uri="{FF2B5EF4-FFF2-40B4-BE49-F238E27FC236}">
                <a16:creationId xmlns:a16="http://schemas.microsoft.com/office/drawing/2014/main" id="{28C1ED23-BEAA-7AFD-087B-8AFC19824773}"/>
              </a:ext>
            </a:extLst>
          </p:cNvPr>
          <p:cNvSpPr/>
          <p:nvPr/>
        </p:nvSpPr>
        <p:spPr>
          <a:xfrm>
            <a:off x="4759671" y="5186916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7CE4E090-120A-791E-7CAF-6B7CD7190527}"/>
              </a:ext>
            </a:extLst>
          </p:cNvPr>
          <p:cNvSpPr/>
          <p:nvPr/>
        </p:nvSpPr>
        <p:spPr>
          <a:xfrm>
            <a:off x="7170753" y="5078908"/>
            <a:ext cx="1168810" cy="4299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Η</a:t>
            </a:r>
            <a:r>
              <a:rPr lang="en-US" sz="2400" baseline="-25000" dirty="0"/>
              <a:t>2</a:t>
            </a:r>
            <a:endParaRPr lang="el-GR" sz="2400" baseline="-25000" dirty="0"/>
          </a:p>
        </p:txBody>
      </p:sp>
      <p:grpSp>
        <p:nvGrpSpPr>
          <p:cNvPr id="59" name="Ομάδα 58">
            <a:extLst>
              <a:ext uri="{FF2B5EF4-FFF2-40B4-BE49-F238E27FC236}">
                <a16:creationId xmlns:a16="http://schemas.microsoft.com/office/drawing/2014/main" id="{C7AF0BAF-D5F9-F6E7-34F7-0B56AEFECB17}"/>
              </a:ext>
            </a:extLst>
          </p:cNvPr>
          <p:cNvGrpSpPr/>
          <p:nvPr/>
        </p:nvGrpSpPr>
        <p:grpSpPr>
          <a:xfrm>
            <a:off x="5409432" y="5389519"/>
            <a:ext cx="527305" cy="121735"/>
            <a:chOff x="4453128" y="2896212"/>
            <a:chExt cx="527305" cy="121735"/>
          </a:xfrm>
        </p:grpSpPr>
        <p:sp>
          <p:nvSpPr>
            <p:cNvPr id="60" name="Οβάλ 59">
              <a:extLst>
                <a:ext uri="{FF2B5EF4-FFF2-40B4-BE49-F238E27FC236}">
                  <a16:creationId xmlns:a16="http://schemas.microsoft.com/office/drawing/2014/main" id="{776F19A8-F7C9-CD05-828C-3E9847CDF691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1" name="Οβάλ 60">
              <a:extLst>
                <a:ext uri="{FF2B5EF4-FFF2-40B4-BE49-F238E27FC236}">
                  <a16:creationId xmlns:a16="http://schemas.microsoft.com/office/drawing/2014/main" id="{140D9D55-545F-822D-061D-8FA15EF8AF0E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Οβάλ 61">
              <a:extLst>
                <a:ext uri="{FF2B5EF4-FFF2-40B4-BE49-F238E27FC236}">
                  <a16:creationId xmlns:a16="http://schemas.microsoft.com/office/drawing/2014/main" id="{E0F087F4-D217-84A6-50F9-C93EEB3CF601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3" name="Σύμβολο πρόσθεσης 62">
            <a:extLst>
              <a:ext uri="{FF2B5EF4-FFF2-40B4-BE49-F238E27FC236}">
                <a16:creationId xmlns:a16="http://schemas.microsoft.com/office/drawing/2014/main" id="{60C684F4-A3B0-AA7F-52C1-B3A078394E48}"/>
              </a:ext>
            </a:extLst>
          </p:cNvPr>
          <p:cNvSpPr/>
          <p:nvPr/>
        </p:nvSpPr>
        <p:spPr>
          <a:xfrm>
            <a:off x="6315529" y="5063342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4" name="Ευθύγραμμο βέλος σύνδεσης 63">
            <a:extLst>
              <a:ext uri="{FF2B5EF4-FFF2-40B4-BE49-F238E27FC236}">
                <a16:creationId xmlns:a16="http://schemas.microsoft.com/office/drawing/2014/main" id="{E5ACEC8A-09B0-F598-98A1-9DD5B3AD7C29}"/>
              </a:ext>
            </a:extLst>
          </p:cNvPr>
          <p:cNvCxnSpPr/>
          <p:nvPr/>
        </p:nvCxnSpPr>
        <p:spPr>
          <a:xfrm flipV="1">
            <a:off x="8554032" y="5128783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Ορθογώνιο: Στρογγύλεμα γωνιών 64">
            <a:extLst>
              <a:ext uri="{FF2B5EF4-FFF2-40B4-BE49-F238E27FC236}">
                <a16:creationId xmlns:a16="http://schemas.microsoft.com/office/drawing/2014/main" id="{C1B61418-453E-3125-D318-17CF82E5A29F}"/>
              </a:ext>
            </a:extLst>
          </p:cNvPr>
          <p:cNvSpPr/>
          <p:nvPr/>
        </p:nvSpPr>
        <p:spPr>
          <a:xfrm>
            <a:off x="673678" y="5916004"/>
            <a:ext cx="1552769" cy="42991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Αλουμίνιο</a:t>
            </a:r>
          </a:p>
        </p:txBody>
      </p:sp>
      <p:sp>
        <p:nvSpPr>
          <p:cNvPr id="66" name="Σύμβολο πρόσθεσης 65">
            <a:extLst>
              <a:ext uri="{FF2B5EF4-FFF2-40B4-BE49-F238E27FC236}">
                <a16:creationId xmlns:a16="http://schemas.microsoft.com/office/drawing/2014/main" id="{A2FAF53F-81FA-51F5-2468-6DF4B89D5D6E}"/>
              </a:ext>
            </a:extLst>
          </p:cNvPr>
          <p:cNvSpPr/>
          <p:nvPr/>
        </p:nvSpPr>
        <p:spPr>
          <a:xfrm>
            <a:off x="2609252" y="5906119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Ορθογώνιο: Στρογγύλεμα γωνιών 66">
            <a:extLst>
              <a:ext uri="{FF2B5EF4-FFF2-40B4-BE49-F238E27FC236}">
                <a16:creationId xmlns:a16="http://schemas.microsoft.com/office/drawing/2014/main" id="{7AB62D72-E154-F17F-FCAF-B5F66BF015B0}"/>
              </a:ext>
            </a:extLst>
          </p:cNvPr>
          <p:cNvSpPr/>
          <p:nvPr/>
        </p:nvSpPr>
        <p:spPr>
          <a:xfrm>
            <a:off x="3463552" y="5914833"/>
            <a:ext cx="859567" cy="42991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</a:t>
            </a:r>
          </a:p>
        </p:txBody>
      </p:sp>
      <p:sp>
        <p:nvSpPr>
          <p:cNvPr id="68" name="Βέλος: Δεξιό 67">
            <a:extLst>
              <a:ext uri="{FF2B5EF4-FFF2-40B4-BE49-F238E27FC236}">
                <a16:creationId xmlns:a16="http://schemas.microsoft.com/office/drawing/2014/main" id="{A377A63B-E4D3-21ED-4228-4A6B30BC79D7}"/>
              </a:ext>
            </a:extLst>
          </p:cNvPr>
          <p:cNvSpPr/>
          <p:nvPr/>
        </p:nvSpPr>
        <p:spPr>
          <a:xfrm>
            <a:off x="4701911" y="6004217"/>
            <a:ext cx="270969" cy="2149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Ορθογώνιο: Στρογγύλεμα γωνιών 68">
            <a:extLst>
              <a:ext uri="{FF2B5EF4-FFF2-40B4-BE49-F238E27FC236}">
                <a16:creationId xmlns:a16="http://schemas.microsoft.com/office/drawing/2014/main" id="{26AF4E14-F5D7-32C6-3234-60FCA0BC5BF1}"/>
              </a:ext>
            </a:extLst>
          </p:cNvPr>
          <p:cNvSpPr/>
          <p:nvPr/>
        </p:nvSpPr>
        <p:spPr>
          <a:xfrm>
            <a:off x="7112993" y="5896209"/>
            <a:ext cx="1168810" cy="42991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Η</a:t>
            </a:r>
            <a:r>
              <a:rPr lang="en-US" sz="2400" baseline="-25000" dirty="0"/>
              <a:t>2</a:t>
            </a:r>
            <a:endParaRPr lang="el-GR" sz="2400" baseline="-25000" dirty="0"/>
          </a:p>
        </p:txBody>
      </p:sp>
      <p:grpSp>
        <p:nvGrpSpPr>
          <p:cNvPr id="70" name="Ομάδα 69">
            <a:extLst>
              <a:ext uri="{FF2B5EF4-FFF2-40B4-BE49-F238E27FC236}">
                <a16:creationId xmlns:a16="http://schemas.microsoft.com/office/drawing/2014/main" id="{53E6844C-29EF-2562-0D50-E801EF681619}"/>
              </a:ext>
            </a:extLst>
          </p:cNvPr>
          <p:cNvGrpSpPr/>
          <p:nvPr/>
        </p:nvGrpSpPr>
        <p:grpSpPr>
          <a:xfrm>
            <a:off x="5351672" y="6206820"/>
            <a:ext cx="527305" cy="121735"/>
            <a:chOff x="4453128" y="2896212"/>
            <a:chExt cx="527305" cy="121735"/>
          </a:xfrm>
        </p:grpSpPr>
        <p:sp>
          <p:nvSpPr>
            <p:cNvPr id="71" name="Οβάλ 70">
              <a:extLst>
                <a:ext uri="{FF2B5EF4-FFF2-40B4-BE49-F238E27FC236}">
                  <a16:creationId xmlns:a16="http://schemas.microsoft.com/office/drawing/2014/main" id="{36F3F0AD-6D1B-1BD7-35C5-7A56668EE4AB}"/>
                </a:ext>
              </a:extLst>
            </p:cNvPr>
            <p:cNvSpPr/>
            <p:nvPr/>
          </p:nvSpPr>
          <p:spPr>
            <a:xfrm>
              <a:off x="4453128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Οβάλ 71">
              <a:extLst>
                <a:ext uri="{FF2B5EF4-FFF2-40B4-BE49-F238E27FC236}">
                  <a16:creationId xmlns:a16="http://schemas.microsoft.com/office/drawing/2014/main" id="{A2043561-CF91-486D-8939-33661868D975}"/>
                </a:ext>
              </a:extLst>
            </p:cNvPr>
            <p:cNvSpPr/>
            <p:nvPr/>
          </p:nvSpPr>
          <p:spPr>
            <a:xfrm>
              <a:off x="4657345" y="2896212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3" name="Οβάλ 72">
              <a:extLst>
                <a:ext uri="{FF2B5EF4-FFF2-40B4-BE49-F238E27FC236}">
                  <a16:creationId xmlns:a16="http://schemas.microsoft.com/office/drawing/2014/main" id="{4C336F76-B7E8-F05A-B2BE-A60875FA70AD}"/>
                </a:ext>
              </a:extLst>
            </p:cNvPr>
            <p:cNvSpPr/>
            <p:nvPr/>
          </p:nvSpPr>
          <p:spPr>
            <a:xfrm>
              <a:off x="4861562" y="2898648"/>
              <a:ext cx="118871" cy="1192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74" name="Σύμβολο πρόσθεσης 73">
            <a:extLst>
              <a:ext uri="{FF2B5EF4-FFF2-40B4-BE49-F238E27FC236}">
                <a16:creationId xmlns:a16="http://schemas.microsoft.com/office/drawing/2014/main" id="{A68C7E9A-07B3-AB5D-161A-97C79A4BFDF0}"/>
              </a:ext>
            </a:extLst>
          </p:cNvPr>
          <p:cNvSpPr/>
          <p:nvPr/>
        </p:nvSpPr>
        <p:spPr>
          <a:xfrm>
            <a:off x="6257769" y="5880643"/>
            <a:ext cx="475488" cy="42991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5" name="Ευθύγραμμο βέλος σύνδεσης 74">
            <a:extLst>
              <a:ext uri="{FF2B5EF4-FFF2-40B4-BE49-F238E27FC236}">
                <a16:creationId xmlns:a16="http://schemas.microsoft.com/office/drawing/2014/main" id="{5D41BD4C-DBF1-B263-6BF9-73F5639534E5}"/>
              </a:ext>
            </a:extLst>
          </p:cNvPr>
          <p:cNvCxnSpPr/>
          <p:nvPr/>
        </p:nvCxnSpPr>
        <p:spPr>
          <a:xfrm flipV="1">
            <a:off x="8496272" y="5946084"/>
            <a:ext cx="0" cy="30175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C957D9EC-813A-F56A-7FAC-072F7B44A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3" y="259810"/>
            <a:ext cx="2123380" cy="200719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1CE7175D-B989-243A-1415-C0D030721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008" y="241002"/>
            <a:ext cx="2206029" cy="2042619"/>
          </a:xfrm>
          <a:prstGeom prst="rect">
            <a:avLst/>
          </a:prstGeom>
        </p:spPr>
      </p:pic>
      <p:sp>
        <p:nvSpPr>
          <p:cNvPr id="77" name="Φυσαλίδα ομιλίας: Ορθογώνιο με στρογγυλεμένες γωνίες 76">
            <a:extLst>
              <a:ext uri="{FF2B5EF4-FFF2-40B4-BE49-F238E27FC236}">
                <a16:creationId xmlns:a16="http://schemas.microsoft.com/office/drawing/2014/main" id="{84657263-7212-FEBA-0498-F3D60FE02F93}"/>
              </a:ext>
            </a:extLst>
          </p:cNvPr>
          <p:cNvSpPr/>
          <p:nvPr/>
        </p:nvSpPr>
        <p:spPr>
          <a:xfrm>
            <a:off x="6315050" y="3850655"/>
            <a:ext cx="1430960" cy="608411"/>
          </a:xfrm>
          <a:prstGeom prst="wedgeRoundRectCallout">
            <a:avLst>
              <a:gd name="adj1" fmla="val -114464"/>
              <a:gd name="adj2" fmla="val 6816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Διάλυμα υδροχλωρίου</a:t>
            </a:r>
          </a:p>
        </p:txBody>
      </p:sp>
      <p:sp>
        <p:nvSpPr>
          <p:cNvPr id="78" name="Φυσαλίδα ομιλίας: Ορθογώνιο με στρογγυλεμένες γωνίες 77">
            <a:extLst>
              <a:ext uri="{FF2B5EF4-FFF2-40B4-BE49-F238E27FC236}">
                <a16:creationId xmlns:a16="http://schemas.microsoft.com/office/drawing/2014/main" id="{F68FC319-CAD6-DF71-572D-E055A24E9E67}"/>
              </a:ext>
            </a:extLst>
          </p:cNvPr>
          <p:cNvSpPr/>
          <p:nvPr/>
        </p:nvSpPr>
        <p:spPr>
          <a:xfrm>
            <a:off x="835261" y="3693845"/>
            <a:ext cx="1687201" cy="663862"/>
          </a:xfrm>
          <a:prstGeom prst="wedgeRoundRectCallout">
            <a:avLst>
              <a:gd name="adj1" fmla="val 92640"/>
              <a:gd name="adj2" fmla="val 8403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/>
              <a:t>Ρινίσματα ψευδαργύρου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3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231 L 0.00243 -0.06459 L 0.00417 -0.09468 L 0.01597 -0.13588 L 0.02865 -0.15417 L 0.0415 -0.16389 L 0.05868 -0.17107 L 0.09601 -0.17477 L 0.1415 -0.17709 L 0.17969 -0.17361 " pathEditMode="relative" rAng="0" ptsTypes="AAAAAAAAAA">
                                      <p:cBhvr>
                                        <p:cTn id="108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7 -0.17454 L 0.18334 -0.0085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repeatCount="20000" accel="2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156 -0.05532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repeatCount="20000" accel="2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1.48148E-6 L -0.00156 -0.0553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path" presetSubtype="0" repeatCount="20000" accel="2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1.48148E-6 L -0.00156 -0.05532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path" presetSubtype="0" repeatCount="20000" accel="2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48148E-6 L -0.00156 -0.0553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7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7" presetClass="entr" presetSubtype="4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0" grpId="0" animBg="1"/>
      <p:bldP spid="12" grpId="0" animBg="1"/>
      <p:bldP spid="32" grpId="0" animBg="1"/>
      <p:bldP spid="32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7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άπυρος: Κατακόρυφος 1">
            <a:extLst>
              <a:ext uri="{FF2B5EF4-FFF2-40B4-BE49-F238E27FC236}">
                <a16:creationId xmlns:a16="http://schemas.microsoft.com/office/drawing/2014/main" id="{6C2170FA-5D5A-6295-E155-C868D38D17F7}"/>
              </a:ext>
            </a:extLst>
          </p:cNvPr>
          <p:cNvSpPr/>
          <p:nvPr/>
        </p:nvSpPr>
        <p:spPr>
          <a:xfrm rot="5400000">
            <a:off x="4096095" y="-3052848"/>
            <a:ext cx="943498" cy="7356764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/>
              <a:t>Όλα τα προηγούμενα χαρακτηριστικά (ιδιότητες ) που εξετάσαμε και είναι κοινά σε όλα τα </a:t>
            </a:r>
            <a:r>
              <a:rPr lang="el-GR" sz="2000" b="1" dirty="0"/>
              <a:t>διαλύματα</a:t>
            </a:r>
            <a:r>
              <a:rPr lang="el-GR" dirty="0"/>
              <a:t> των οξέων ονομάζονται </a:t>
            </a:r>
            <a:r>
              <a:rPr lang="el-GR" dirty="0">
                <a:highlight>
                  <a:srgbClr val="800000"/>
                </a:highlight>
              </a:rPr>
              <a:t> </a:t>
            </a:r>
            <a:r>
              <a:rPr lang="el-GR" sz="2000" b="1" dirty="0">
                <a:highlight>
                  <a:srgbClr val="800000"/>
                </a:highlight>
              </a:rPr>
              <a:t>όξινος χαρακτήρας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E752A4-3B0D-D885-28B4-0709FCC9F7B0}"/>
              </a:ext>
            </a:extLst>
          </p:cNvPr>
          <p:cNvSpPr/>
          <p:nvPr/>
        </p:nvSpPr>
        <p:spPr>
          <a:xfrm>
            <a:off x="723224" y="1277496"/>
            <a:ext cx="36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1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D31779B-04AB-4F67-7D7D-360A90DFEC82}"/>
              </a:ext>
            </a:extLst>
          </p:cNvPr>
          <p:cNvSpPr/>
          <p:nvPr/>
        </p:nvSpPr>
        <p:spPr>
          <a:xfrm>
            <a:off x="1099851" y="1277496"/>
            <a:ext cx="220863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Έχουν ξινή γεύση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770AC2-AE36-BA95-04B4-19AE650F13B3}"/>
              </a:ext>
            </a:extLst>
          </p:cNvPr>
          <p:cNvSpPr/>
          <p:nvPr/>
        </p:nvSpPr>
        <p:spPr>
          <a:xfrm>
            <a:off x="3668704" y="1274507"/>
            <a:ext cx="360000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A89D19C-B86C-8F1D-4EDB-AD156799214E}"/>
              </a:ext>
            </a:extLst>
          </p:cNvPr>
          <p:cNvSpPr/>
          <p:nvPr/>
        </p:nvSpPr>
        <p:spPr>
          <a:xfrm>
            <a:off x="4045330" y="1274507"/>
            <a:ext cx="4436224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Μεταβάλλουν το χρώμα των δεικτών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5C33165-1A93-52A4-0B62-16F5B3E33F95}"/>
              </a:ext>
            </a:extLst>
          </p:cNvPr>
          <p:cNvSpPr/>
          <p:nvPr/>
        </p:nvSpPr>
        <p:spPr>
          <a:xfrm>
            <a:off x="723224" y="1803747"/>
            <a:ext cx="351706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3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A6263E5-2E7A-C7F5-1111-1B720DA1D4D8}"/>
              </a:ext>
            </a:extLst>
          </p:cNvPr>
          <p:cNvSpPr/>
          <p:nvPr/>
        </p:nvSpPr>
        <p:spPr>
          <a:xfrm>
            <a:off x="1091536" y="1803747"/>
            <a:ext cx="7390017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Αντιδρούν με πολλά μέταλλα και παράγεται αέριο υδρογόνο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7C332C0-2D09-A01A-6EB0-49671B5F2FE9}"/>
              </a:ext>
            </a:extLst>
          </p:cNvPr>
          <p:cNvSpPr/>
          <p:nvPr/>
        </p:nvSpPr>
        <p:spPr>
          <a:xfrm>
            <a:off x="723224" y="2340972"/>
            <a:ext cx="386325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4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CC3634C-E03E-E6A9-B61C-0E5A7F89652E}"/>
              </a:ext>
            </a:extLst>
          </p:cNvPr>
          <p:cNvSpPr/>
          <p:nvPr/>
        </p:nvSpPr>
        <p:spPr>
          <a:xfrm>
            <a:off x="1124790" y="2340972"/>
            <a:ext cx="7356764" cy="36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Αντιδρούν με ανθρακικά άλατα και παράγεται αέριο διοξείδιο του άνθρακα</a:t>
            </a: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C8FFAC94-3240-252B-7A81-F85E9EBD4954}"/>
              </a:ext>
            </a:extLst>
          </p:cNvPr>
          <p:cNvSpPr/>
          <p:nvPr/>
        </p:nvSpPr>
        <p:spPr>
          <a:xfrm>
            <a:off x="723224" y="3017520"/>
            <a:ext cx="3715777" cy="70658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διαλύματα όλων των οξέων περιέχουν </a:t>
            </a:r>
            <a:r>
              <a:rPr lang="el-GR" dirty="0" err="1"/>
              <a:t>κατιόντα</a:t>
            </a:r>
            <a:r>
              <a:rPr lang="el-GR" dirty="0"/>
              <a:t> υδρογόνου ( </a:t>
            </a:r>
            <a:r>
              <a:rPr lang="el-GR" sz="2000" b="1" dirty="0">
                <a:solidFill>
                  <a:srgbClr val="FFFF00"/>
                </a:solidFill>
              </a:rPr>
              <a:t>Η</a:t>
            </a:r>
            <a:r>
              <a:rPr lang="el-GR" sz="2000" b="1" baseline="30000" dirty="0">
                <a:solidFill>
                  <a:srgbClr val="FFFF00"/>
                </a:solidFill>
              </a:rPr>
              <a:t>+</a:t>
            </a:r>
            <a:r>
              <a:rPr lang="el-GR" sz="2000" b="1" baseline="30000" dirty="0"/>
              <a:t> </a:t>
            </a:r>
            <a:r>
              <a:rPr lang="el-GR" dirty="0"/>
              <a:t>)</a:t>
            </a:r>
          </a:p>
        </p:txBody>
      </p:sp>
      <p:sp>
        <p:nvSpPr>
          <p:cNvPr id="13" name="Βέλος: Δεξιό 12">
            <a:extLst>
              <a:ext uri="{FF2B5EF4-FFF2-40B4-BE49-F238E27FC236}">
                <a16:creationId xmlns:a16="http://schemas.microsoft.com/office/drawing/2014/main" id="{0DA3A7AA-529E-7F74-3B43-7D67286A2B99}"/>
              </a:ext>
            </a:extLst>
          </p:cNvPr>
          <p:cNvSpPr/>
          <p:nvPr/>
        </p:nvSpPr>
        <p:spPr>
          <a:xfrm>
            <a:off x="4646817" y="3108957"/>
            <a:ext cx="864524" cy="55695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Η</a:t>
            </a:r>
            <a:r>
              <a:rPr lang="el-GR" sz="2400" b="1" baseline="30000" dirty="0"/>
              <a:t>+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C6AD109-DE43-AE6F-7553-05641C3AAF51}"/>
              </a:ext>
            </a:extLst>
          </p:cNvPr>
          <p:cNvSpPr/>
          <p:nvPr/>
        </p:nvSpPr>
        <p:spPr>
          <a:xfrm>
            <a:off x="5760721" y="3167149"/>
            <a:ext cx="2701619" cy="44057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Οξινος</a:t>
            </a:r>
            <a:r>
              <a:rPr lang="el-GR" dirty="0"/>
              <a:t> Χαρακτήρας</a:t>
            </a:r>
          </a:p>
        </p:txBody>
      </p:sp>
      <p:graphicFrame>
        <p:nvGraphicFramePr>
          <p:cNvPr id="16" name="Πίνακας 15">
            <a:extLst>
              <a:ext uri="{FF2B5EF4-FFF2-40B4-BE49-F238E27FC236}">
                <a16:creationId xmlns:a16="http://schemas.microsoft.com/office/drawing/2014/main" id="{0862463A-6EE8-56F2-4005-41F7C1D58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34024"/>
              </p:ext>
            </p:extLst>
          </p:nvPr>
        </p:nvGraphicFramePr>
        <p:xfrm>
          <a:off x="723224" y="3882506"/>
          <a:ext cx="782226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7373">
                  <a:extLst>
                    <a:ext uri="{9D8B030D-6E8A-4147-A177-3AD203B41FA5}">
                      <a16:colId xmlns:a16="http://schemas.microsoft.com/office/drawing/2014/main" val="408435200"/>
                    </a:ext>
                  </a:extLst>
                </a:gridCol>
                <a:gridCol w="4279333">
                  <a:extLst>
                    <a:ext uri="{9D8B030D-6E8A-4147-A177-3AD203B41FA5}">
                      <a16:colId xmlns:a16="http://schemas.microsoft.com/office/drawing/2014/main" val="2500657798"/>
                    </a:ext>
                  </a:extLst>
                </a:gridCol>
                <a:gridCol w="1775554">
                  <a:extLst>
                    <a:ext uri="{9D8B030D-6E8A-4147-A177-3AD203B41FA5}">
                      <a16:colId xmlns:a16="http://schemas.microsoft.com/office/drawing/2014/main" val="134097541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Οξύ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Διάλυμα οξέος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l-GR" altLang="el-G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κατιόν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ανιόν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kumimoji="0" lang="el-GR" altLang="el-G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νιόν</a:t>
                      </a: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666430030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Υδροχλώριο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HCl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H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+      Cl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Ιόν χλωρίου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828503685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Θειικό οξύ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H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  2H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      SO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4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2-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Θειικό ιόν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52030353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Νιτρικό οξύ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HNO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H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  +       NO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Νιτρικό ιόν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80814551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Οξικό οξύ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CH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COOH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 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H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+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 +    CH</a:t>
                      </a:r>
                      <a:r>
                        <a:rPr kumimoji="0" lang="en-US" altLang="el-G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COO</a:t>
                      </a:r>
                      <a:r>
                        <a:rPr kumimoji="0" lang="en-US" altLang="el-G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 </a:t>
                      </a:r>
                      <a:endParaRPr kumimoji="0" lang="el-GR" altLang="el-G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Οξικό ιόν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2009146"/>
                  </a:ext>
                </a:extLst>
              </a:tr>
            </a:tbl>
          </a:graphicData>
        </a:graphic>
      </p:graphicFrame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7A8588E2-3A48-AABE-71E3-83EFA3DF320C}"/>
              </a:ext>
            </a:extLst>
          </p:cNvPr>
          <p:cNvSpPr/>
          <p:nvPr/>
        </p:nvSpPr>
        <p:spPr>
          <a:xfrm>
            <a:off x="257694" y="6095307"/>
            <a:ext cx="8620299" cy="453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Οξέα είναι οι ενώσεις που όταν διαλυθούν στο νερό δίνουν </a:t>
            </a:r>
            <a:r>
              <a:rPr lang="el-GR" sz="2000" dirty="0" err="1"/>
              <a:t>κατιόντα</a:t>
            </a:r>
            <a:r>
              <a:rPr lang="el-GR" sz="2000" dirty="0"/>
              <a:t> υδρογόνου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9700A1EE-CAEC-4FBE-5062-543EA32D1C59}"/>
              </a:ext>
            </a:extLst>
          </p:cNvPr>
          <p:cNvSpPr/>
          <p:nvPr/>
        </p:nvSpPr>
        <p:spPr>
          <a:xfrm>
            <a:off x="741511" y="4279391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60116BFD-B432-0F85-4036-441A6C62F7B4}"/>
              </a:ext>
            </a:extLst>
          </p:cNvPr>
          <p:cNvSpPr/>
          <p:nvPr/>
        </p:nvSpPr>
        <p:spPr>
          <a:xfrm>
            <a:off x="741511" y="4648845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5BD56CDA-4DFB-4FE4-1E57-EA51B6CE1E12}"/>
              </a:ext>
            </a:extLst>
          </p:cNvPr>
          <p:cNvSpPr/>
          <p:nvPr/>
        </p:nvSpPr>
        <p:spPr>
          <a:xfrm>
            <a:off x="741511" y="5019697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F0456107-8DBB-491F-7CD2-BA40ADB0D9AB}"/>
              </a:ext>
            </a:extLst>
          </p:cNvPr>
          <p:cNvSpPr/>
          <p:nvPr/>
        </p:nvSpPr>
        <p:spPr>
          <a:xfrm>
            <a:off x="741510" y="5375524"/>
            <a:ext cx="777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83C457E-7E29-D48D-314C-A3CD26E1E58E}"/>
              </a:ext>
            </a:extLst>
          </p:cNvPr>
          <p:cNvSpPr/>
          <p:nvPr/>
        </p:nvSpPr>
        <p:spPr>
          <a:xfrm>
            <a:off x="3475405" y="1796796"/>
            <a:ext cx="1545336" cy="4572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Οξύτητα</a:t>
            </a:r>
          </a:p>
        </p:txBody>
      </p:sp>
      <p:sp>
        <p:nvSpPr>
          <p:cNvPr id="3" name="Επεξήγηση: Αριστερό βέλος 2">
            <a:extLst>
              <a:ext uri="{FF2B5EF4-FFF2-40B4-BE49-F238E27FC236}">
                <a16:creationId xmlns:a16="http://schemas.microsoft.com/office/drawing/2014/main" id="{A77C1BAA-B9D6-D297-7A8F-137EA1A488B0}"/>
              </a:ext>
            </a:extLst>
          </p:cNvPr>
          <p:cNvSpPr/>
          <p:nvPr/>
        </p:nvSpPr>
        <p:spPr>
          <a:xfrm flipH="1">
            <a:off x="468489" y="1640796"/>
            <a:ext cx="2806942" cy="755353"/>
          </a:xfrm>
          <a:prstGeom prst="leftArrowCallout">
            <a:avLst>
              <a:gd name="adj1" fmla="val 24894"/>
              <a:gd name="adj2" fmla="val 23684"/>
              <a:gd name="adj3" fmla="val 27999"/>
              <a:gd name="adj4" fmla="val 783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Πόσο όξινο είναι ένα  διάλυμα </a:t>
            </a:r>
            <a:r>
              <a:rPr lang="el-GR" dirty="0" err="1"/>
              <a:t>οξέως</a:t>
            </a:r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9BDC32D-88AE-A620-0D7C-9B876DD8225E}"/>
              </a:ext>
            </a:extLst>
          </p:cNvPr>
          <p:cNvSpPr/>
          <p:nvPr/>
        </p:nvSpPr>
        <p:spPr>
          <a:xfrm>
            <a:off x="323091" y="346340"/>
            <a:ext cx="4038597" cy="103469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0" i="0" dirty="0">
                <a:solidFill>
                  <a:schemeClr val="bg1"/>
                </a:solidFill>
                <a:effectLst/>
              </a:rPr>
              <a:t>Όσο </a:t>
            </a:r>
            <a:r>
              <a:rPr lang="el-GR" b="1" i="0" dirty="0">
                <a:solidFill>
                  <a:schemeClr val="bg1"/>
                </a:solidFill>
                <a:effectLst/>
              </a:rPr>
              <a:t>περισσότερα </a:t>
            </a:r>
            <a:r>
              <a:rPr lang="el-GR" b="1" i="0" dirty="0" err="1">
                <a:solidFill>
                  <a:schemeClr val="bg1"/>
                </a:solidFill>
                <a:effectLst/>
              </a:rPr>
              <a:t>κατιόντα</a:t>
            </a:r>
            <a:r>
              <a:rPr lang="el-GR" b="1" i="0" dirty="0">
                <a:solidFill>
                  <a:schemeClr val="bg1"/>
                </a:solidFill>
                <a:effectLst/>
              </a:rPr>
              <a:t> υδρογόνου (</a:t>
            </a:r>
            <a:r>
              <a:rPr lang="el-GR" sz="2000" b="1" i="0" dirty="0">
                <a:solidFill>
                  <a:srgbClr val="FFFF00"/>
                </a:solidFill>
                <a:effectLst/>
              </a:rPr>
              <a:t>Η</a:t>
            </a:r>
            <a:r>
              <a:rPr lang="el-GR" sz="2000" b="1" i="0" baseline="30000" dirty="0">
                <a:solidFill>
                  <a:srgbClr val="FFFF00"/>
                </a:solidFill>
                <a:effectLst/>
              </a:rPr>
              <a:t>+</a:t>
            </a:r>
            <a:r>
              <a:rPr lang="el-GR" b="1" i="0" dirty="0">
                <a:solidFill>
                  <a:schemeClr val="bg1"/>
                </a:solidFill>
                <a:effectLst/>
              </a:rPr>
              <a:t>) </a:t>
            </a:r>
            <a:r>
              <a:rPr lang="el-GR" b="0" i="0" dirty="0">
                <a:solidFill>
                  <a:schemeClr val="bg1"/>
                </a:solidFill>
                <a:effectLst/>
              </a:rPr>
              <a:t>υπάρχουν σε ορισμένο όγκο ενός διαλύματος, τόσο </a:t>
            </a:r>
            <a:r>
              <a:rPr lang="el-GR" b="1" i="0" dirty="0">
                <a:solidFill>
                  <a:schemeClr val="bg1"/>
                </a:solidFill>
                <a:effectLst/>
              </a:rPr>
              <a:t>πιο όξινο </a:t>
            </a:r>
            <a:r>
              <a:rPr lang="el-GR" b="0" i="0" dirty="0">
                <a:solidFill>
                  <a:schemeClr val="bg1"/>
                </a:solidFill>
                <a:effectLst/>
              </a:rPr>
              <a:t>είναι</a:t>
            </a:r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11" name="Γραμμή σύνδεσης: Καμπύλη 10">
            <a:extLst>
              <a:ext uri="{FF2B5EF4-FFF2-40B4-BE49-F238E27FC236}">
                <a16:creationId xmlns:a16="http://schemas.microsoft.com/office/drawing/2014/main" id="{04243E93-8DDE-8E90-9921-1CC3A94BA0F1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 rot="5400000" flipH="1" flipV="1">
            <a:off x="1825522" y="1123929"/>
            <a:ext cx="259763" cy="773973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20000"/>
                <a:lumOff val="8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: Στρογγύλεμα γωνιών 16">
            <a:hlinkClick r:id="rId4" action="ppaction://hlinksldjump"/>
            <a:extLst>
              <a:ext uri="{FF2B5EF4-FFF2-40B4-BE49-F238E27FC236}">
                <a16:creationId xmlns:a16="http://schemas.microsoft.com/office/drawing/2014/main" id="{2081991E-F72C-CF71-A300-99F91C30C0C6}"/>
              </a:ext>
            </a:extLst>
          </p:cNvPr>
          <p:cNvSpPr/>
          <p:nvPr/>
        </p:nvSpPr>
        <p:spPr>
          <a:xfrm>
            <a:off x="6923376" y="1796796"/>
            <a:ext cx="1545336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Κλίμακα </a:t>
            </a:r>
            <a:r>
              <a:rPr lang="en-US" sz="2800" dirty="0"/>
              <a:t>pH</a:t>
            </a:r>
            <a:endParaRPr lang="el-GR" sz="2800" dirty="0"/>
          </a:p>
        </p:txBody>
      </p:sp>
      <p:cxnSp>
        <p:nvCxnSpPr>
          <p:cNvPr id="21" name="Ευθύγραμμο βέλος σύνδεσης 20">
            <a:extLst>
              <a:ext uri="{FF2B5EF4-FFF2-40B4-BE49-F238E27FC236}">
                <a16:creationId xmlns:a16="http://schemas.microsoft.com/office/drawing/2014/main" id="{912E8847-A183-3872-DEBE-9F2A8BDDFEF8}"/>
              </a:ext>
            </a:extLst>
          </p:cNvPr>
          <p:cNvCxnSpPr>
            <a:cxnSpLocks/>
            <a:stCxn id="2" idx="3"/>
            <a:endCxn id="17" idx="1"/>
          </p:cNvCxnSpPr>
          <p:nvPr/>
        </p:nvCxnSpPr>
        <p:spPr>
          <a:xfrm>
            <a:off x="5020741" y="2025396"/>
            <a:ext cx="190263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Επεξήγηση: Κάτω βέλος 25">
            <a:extLst>
              <a:ext uri="{FF2B5EF4-FFF2-40B4-BE49-F238E27FC236}">
                <a16:creationId xmlns:a16="http://schemas.microsoft.com/office/drawing/2014/main" id="{613BC510-E408-8DAE-EF68-A0644B49534D}"/>
              </a:ext>
            </a:extLst>
          </p:cNvPr>
          <p:cNvSpPr/>
          <p:nvPr/>
        </p:nvSpPr>
        <p:spPr>
          <a:xfrm flipH="1">
            <a:off x="6808543" y="373773"/>
            <a:ext cx="2012363" cy="1316814"/>
          </a:xfrm>
          <a:prstGeom prst="downArrowCallout">
            <a:avLst>
              <a:gd name="adj1" fmla="val 12579"/>
              <a:gd name="adj2" fmla="val 13200"/>
              <a:gd name="adj3" fmla="val 16306"/>
              <a:gd name="adj4" fmla="val 7349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Περιεκτικότητα διαλύματος </a:t>
            </a:r>
            <a:r>
              <a:rPr lang="el-GR" dirty="0" err="1"/>
              <a:t>οξέως</a:t>
            </a:r>
            <a:r>
              <a:rPr lang="el-GR" dirty="0"/>
              <a:t> σε ιόντα  </a:t>
            </a:r>
            <a:r>
              <a:rPr lang="el-GR" sz="2000" b="1" dirty="0">
                <a:solidFill>
                  <a:srgbClr val="FFFF00"/>
                </a:solidFill>
              </a:rPr>
              <a:t>Η</a:t>
            </a:r>
            <a:r>
              <a:rPr lang="el-GR" sz="2000" b="1" baseline="30000" dirty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A1E68A82-02C7-32E7-6E42-D12976F9C473}"/>
              </a:ext>
            </a:extLst>
          </p:cNvPr>
          <p:cNvSpPr/>
          <p:nvPr/>
        </p:nvSpPr>
        <p:spPr>
          <a:xfrm>
            <a:off x="5662950" y="1824452"/>
            <a:ext cx="795528" cy="402336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μέτρο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AF7A1748-040A-12C8-5DCA-58F545B51113}"/>
              </a:ext>
            </a:extLst>
          </p:cNvPr>
          <p:cNvSpPr/>
          <p:nvPr/>
        </p:nvSpPr>
        <p:spPr>
          <a:xfrm>
            <a:off x="6242145" y="2830292"/>
            <a:ext cx="247939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≤ </a:t>
            </a:r>
            <a:r>
              <a:rPr lang="el-G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pH </a:t>
            </a:r>
            <a:r>
              <a:rPr lang="el-GR" sz="2000" dirty="0">
                <a:solidFill>
                  <a:schemeClr val="bg1"/>
                </a:solidFill>
              </a:rPr>
              <a:t>οξέος  &lt;  </a:t>
            </a:r>
            <a:r>
              <a:rPr lang="el-GR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9F133104-2C42-8197-034F-8973C4651E51}"/>
              </a:ext>
            </a:extLst>
          </p:cNvPr>
          <p:cNvSpPr/>
          <p:nvPr/>
        </p:nvSpPr>
        <p:spPr>
          <a:xfrm>
            <a:off x="3307240" y="2791393"/>
            <a:ext cx="2479390" cy="15160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altLang="el-GR" dirty="0"/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780F9C4A-9392-26AA-8E3D-F458A7CAF72C}"/>
              </a:ext>
            </a:extLst>
          </p:cNvPr>
          <p:cNvSpPr/>
          <p:nvPr/>
        </p:nvSpPr>
        <p:spPr>
          <a:xfrm>
            <a:off x="422465" y="2770633"/>
            <a:ext cx="2125821" cy="15160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l-GR" dirty="0"/>
          </a:p>
        </p:txBody>
      </p: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915755F6-C9B1-C647-D148-28E78F1EC5A7}"/>
              </a:ext>
            </a:extLst>
          </p:cNvPr>
          <p:cNvSpPr/>
          <p:nvPr/>
        </p:nvSpPr>
        <p:spPr>
          <a:xfrm>
            <a:off x="6324441" y="3574360"/>
            <a:ext cx="2371497" cy="8092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olidFill>
                  <a:schemeClr val="bg1"/>
                </a:solidFill>
              </a:rPr>
              <a:t>Αν </a:t>
            </a:r>
            <a:r>
              <a:rPr lang="en-US" altLang="el-GR" dirty="0">
                <a:solidFill>
                  <a:schemeClr val="bg1"/>
                </a:solidFill>
              </a:rPr>
              <a:t>pH = 0</a:t>
            </a:r>
            <a:r>
              <a:rPr lang="el-GR" altLang="el-GR" dirty="0">
                <a:solidFill>
                  <a:schemeClr val="bg1"/>
                </a:solidFill>
              </a:rPr>
              <a:t>   διάλυμα απόλυτα όξινο</a:t>
            </a:r>
            <a:endParaRPr lang="en-US" altLang="el-GR" dirty="0">
              <a:solidFill>
                <a:schemeClr val="bg1"/>
              </a:solidFill>
            </a:endParaRPr>
          </a:p>
        </p:txBody>
      </p:sp>
      <p:cxnSp>
        <p:nvCxnSpPr>
          <p:cNvPr id="35" name="Γραμμή σύνδεσης: Γωνιώδης 34">
            <a:extLst>
              <a:ext uri="{FF2B5EF4-FFF2-40B4-BE49-F238E27FC236}">
                <a16:creationId xmlns:a16="http://schemas.microsoft.com/office/drawing/2014/main" id="{8787FB2B-8880-1DBA-CC58-50332FF7A849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 rot="5400000">
            <a:off x="7300794" y="2435042"/>
            <a:ext cx="576296" cy="214204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Γραμμή σύνδεσης: Γωνιώδης 37">
            <a:extLst>
              <a:ext uri="{FF2B5EF4-FFF2-40B4-BE49-F238E27FC236}">
                <a16:creationId xmlns:a16="http://schemas.microsoft.com/office/drawing/2014/main" id="{88CBBF18-2716-8996-5078-D9D9C6836832}"/>
              </a:ext>
            </a:extLst>
          </p:cNvPr>
          <p:cNvCxnSpPr>
            <a:cxnSpLocks/>
            <a:stCxn id="17" idx="2"/>
            <a:endCxn id="30" idx="0"/>
          </p:cNvCxnSpPr>
          <p:nvPr/>
        </p:nvCxnSpPr>
        <p:spPr>
          <a:xfrm rot="5400000">
            <a:off x="5852792" y="948140"/>
            <a:ext cx="537397" cy="31491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0C800F0E-9DB6-F52F-3C31-4CC04BF7165D}"/>
              </a:ext>
            </a:extLst>
          </p:cNvPr>
          <p:cNvSpPr/>
          <p:nvPr/>
        </p:nvSpPr>
        <p:spPr>
          <a:xfrm>
            <a:off x="6388448" y="4588176"/>
            <a:ext cx="2351376" cy="7543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olidFill>
                  <a:schemeClr val="bg1"/>
                </a:solidFill>
              </a:rPr>
              <a:t>Αν </a:t>
            </a:r>
            <a:r>
              <a:rPr lang="en-US" altLang="el-GR" dirty="0">
                <a:solidFill>
                  <a:schemeClr val="bg1"/>
                </a:solidFill>
              </a:rPr>
              <a:t>pH = </a:t>
            </a:r>
            <a:r>
              <a:rPr lang="el-GR" altLang="el-GR" dirty="0">
                <a:solidFill>
                  <a:schemeClr val="bg1"/>
                </a:solidFill>
              </a:rPr>
              <a:t>7   διάλυμα χωρίς οξύτητα</a:t>
            </a:r>
            <a:endParaRPr lang="en-US" altLang="el-GR" dirty="0">
              <a:solidFill>
                <a:schemeClr val="bg1"/>
              </a:solidFill>
            </a:endParaRPr>
          </a:p>
        </p:txBody>
      </p:sp>
      <p:sp>
        <p:nvSpPr>
          <p:cNvPr id="61" name="Φυσαλίδα ομιλίας: Ορθογώνιο με στρογγυλεμένες γωνίες 60">
            <a:extLst>
              <a:ext uri="{FF2B5EF4-FFF2-40B4-BE49-F238E27FC236}">
                <a16:creationId xmlns:a16="http://schemas.microsoft.com/office/drawing/2014/main" id="{73AB9B4F-6C02-D7A7-61DF-B289477760E5}"/>
              </a:ext>
            </a:extLst>
          </p:cNvPr>
          <p:cNvSpPr/>
          <p:nvPr/>
        </p:nvSpPr>
        <p:spPr>
          <a:xfrm>
            <a:off x="4782313" y="327802"/>
            <a:ext cx="1670071" cy="1034689"/>
          </a:xfrm>
          <a:prstGeom prst="wedgeRoundRectCallout">
            <a:avLst>
              <a:gd name="adj1" fmla="val 89640"/>
              <a:gd name="adj2" fmla="val -2700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Ποσότητα σε συγκεκριμένο όγκο </a:t>
            </a:r>
          </a:p>
        </p:txBody>
      </p:sp>
      <p:sp>
        <p:nvSpPr>
          <p:cNvPr id="71" name="Βέλος: Κάτω 70">
            <a:extLst>
              <a:ext uri="{FF2B5EF4-FFF2-40B4-BE49-F238E27FC236}">
                <a16:creationId xmlns:a16="http://schemas.microsoft.com/office/drawing/2014/main" id="{C3CD062B-CEAF-07D0-FAB3-A5620CE3A0D5}"/>
              </a:ext>
            </a:extLst>
          </p:cNvPr>
          <p:cNvSpPr/>
          <p:nvPr/>
        </p:nvSpPr>
        <p:spPr>
          <a:xfrm>
            <a:off x="4405886" y="3439672"/>
            <a:ext cx="245520" cy="228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Βέλος: Δεξιό 71">
            <a:extLst>
              <a:ext uri="{FF2B5EF4-FFF2-40B4-BE49-F238E27FC236}">
                <a16:creationId xmlns:a16="http://schemas.microsoft.com/office/drawing/2014/main" id="{2A1B0C96-AAD1-51FD-0E21-8F57BCB1074E}"/>
              </a:ext>
            </a:extLst>
          </p:cNvPr>
          <p:cNvSpPr/>
          <p:nvPr/>
        </p:nvSpPr>
        <p:spPr>
          <a:xfrm rot="5400000">
            <a:off x="1361931" y="3419668"/>
            <a:ext cx="246888" cy="25946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Ορθογώνιο: Στρογγύλεμα γωνιών 72">
            <a:extLst>
              <a:ext uri="{FF2B5EF4-FFF2-40B4-BE49-F238E27FC236}">
                <a16:creationId xmlns:a16="http://schemas.microsoft.com/office/drawing/2014/main" id="{12E19BAC-3382-E4C1-FF64-351D872EEBD2}"/>
              </a:ext>
            </a:extLst>
          </p:cNvPr>
          <p:cNvSpPr/>
          <p:nvPr/>
        </p:nvSpPr>
        <p:spPr>
          <a:xfrm>
            <a:off x="666833" y="3713992"/>
            <a:ext cx="1568352" cy="4572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 μικρότερο </a:t>
            </a:r>
            <a:r>
              <a:rPr lang="en-US" altLang="el-GR" dirty="0"/>
              <a:t>pH</a:t>
            </a:r>
          </a:p>
        </p:txBody>
      </p:sp>
      <p:sp>
        <p:nvSpPr>
          <p:cNvPr id="74" name="Βέλος: Αριστερό 73">
            <a:extLst>
              <a:ext uri="{FF2B5EF4-FFF2-40B4-BE49-F238E27FC236}">
                <a16:creationId xmlns:a16="http://schemas.microsoft.com/office/drawing/2014/main" id="{5DCD4BF6-3D01-CF71-E238-5989E616EEF9}"/>
              </a:ext>
            </a:extLst>
          </p:cNvPr>
          <p:cNvSpPr/>
          <p:nvPr/>
        </p:nvSpPr>
        <p:spPr>
          <a:xfrm>
            <a:off x="2742892" y="3403147"/>
            <a:ext cx="417549" cy="255981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5" name="Ορθογώνιο: Στρογγύλεμα γωνιών 74">
            <a:extLst>
              <a:ext uri="{FF2B5EF4-FFF2-40B4-BE49-F238E27FC236}">
                <a16:creationId xmlns:a16="http://schemas.microsoft.com/office/drawing/2014/main" id="{CEDFFF71-D190-E963-43E6-8B119427013C}"/>
              </a:ext>
            </a:extLst>
          </p:cNvPr>
          <p:cNvSpPr/>
          <p:nvPr/>
        </p:nvSpPr>
        <p:spPr>
          <a:xfrm>
            <a:off x="573029" y="2915889"/>
            <a:ext cx="1792377" cy="4572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Περισσότερα Η</a:t>
            </a:r>
            <a:r>
              <a:rPr lang="el-GR" altLang="el-GR" baseline="30000" dirty="0"/>
              <a:t>+</a:t>
            </a:r>
            <a:endParaRPr lang="en-US" altLang="el-GR" dirty="0"/>
          </a:p>
        </p:txBody>
      </p:sp>
      <p:sp>
        <p:nvSpPr>
          <p:cNvPr id="76" name="Ορθογώνιο: Στρογγύλεμα γωνιών 75">
            <a:extLst>
              <a:ext uri="{FF2B5EF4-FFF2-40B4-BE49-F238E27FC236}">
                <a16:creationId xmlns:a16="http://schemas.microsoft.com/office/drawing/2014/main" id="{2957F53D-949A-8BD9-61E4-0E0A7D95BD06}"/>
              </a:ext>
            </a:extLst>
          </p:cNvPr>
          <p:cNvSpPr/>
          <p:nvPr/>
        </p:nvSpPr>
        <p:spPr>
          <a:xfrm>
            <a:off x="3453389" y="2915889"/>
            <a:ext cx="2198972" cy="46235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Αύξηση της οξύτητας</a:t>
            </a:r>
          </a:p>
        </p:txBody>
      </p:sp>
      <p:sp>
        <p:nvSpPr>
          <p:cNvPr id="77" name="Ορθογώνιο: Στρογγύλεμα γωνιών 76">
            <a:extLst>
              <a:ext uri="{FF2B5EF4-FFF2-40B4-BE49-F238E27FC236}">
                <a16:creationId xmlns:a16="http://schemas.microsoft.com/office/drawing/2014/main" id="{E336989C-E79C-04EE-D296-9F90AB5F84C3}"/>
              </a:ext>
            </a:extLst>
          </p:cNvPr>
          <p:cNvSpPr/>
          <p:nvPr/>
        </p:nvSpPr>
        <p:spPr>
          <a:xfrm>
            <a:off x="3447449" y="3713992"/>
            <a:ext cx="2198972" cy="45720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Ελάττωση του</a:t>
            </a:r>
            <a:r>
              <a:rPr lang="en-US" altLang="el-GR" dirty="0"/>
              <a:t> pH</a:t>
            </a:r>
            <a:endParaRPr lang="el-GR" altLang="el-GR" dirty="0"/>
          </a:p>
        </p:txBody>
      </p:sp>
      <p:sp>
        <p:nvSpPr>
          <p:cNvPr id="103" name="Ορθογώνιο 102">
            <a:extLst>
              <a:ext uri="{FF2B5EF4-FFF2-40B4-BE49-F238E27FC236}">
                <a16:creationId xmlns:a16="http://schemas.microsoft.com/office/drawing/2014/main" id="{BC178D4E-12EE-52C4-EC1E-EF259427EEEF}"/>
              </a:ext>
            </a:extLst>
          </p:cNvPr>
          <p:cNvSpPr/>
          <p:nvPr/>
        </p:nvSpPr>
        <p:spPr>
          <a:xfrm>
            <a:off x="1679596" y="4635588"/>
            <a:ext cx="1719072" cy="3818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Μέτρηση </a:t>
            </a:r>
            <a:r>
              <a:rPr lang="en-US" dirty="0"/>
              <a:t>pH</a:t>
            </a:r>
            <a:endParaRPr lang="el-GR" dirty="0"/>
          </a:p>
        </p:txBody>
      </p:sp>
      <p:sp>
        <p:nvSpPr>
          <p:cNvPr id="104" name="Ορθογώνιο: Στρογγύλεμα γωνιών 103">
            <a:extLst>
              <a:ext uri="{FF2B5EF4-FFF2-40B4-BE49-F238E27FC236}">
                <a16:creationId xmlns:a16="http://schemas.microsoft.com/office/drawing/2014/main" id="{B312902E-5297-660F-27CE-CC7709BF72B1}"/>
              </a:ext>
            </a:extLst>
          </p:cNvPr>
          <p:cNvSpPr/>
          <p:nvPr/>
        </p:nvSpPr>
        <p:spPr>
          <a:xfrm>
            <a:off x="2647336" y="5306328"/>
            <a:ext cx="2554224" cy="37678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 </a:t>
            </a:r>
            <a:r>
              <a:rPr lang="el-GR" dirty="0" err="1"/>
              <a:t>πεχαμετρικό</a:t>
            </a:r>
            <a:r>
              <a:rPr lang="el-GR" dirty="0"/>
              <a:t> χαρτί</a:t>
            </a:r>
          </a:p>
        </p:txBody>
      </p:sp>
      <p:sp>
        <p:nvSpPr>
          <p:cNvPr id="105" name="Ορθογώνιο: Στρογγύλεμα γωνιών 104">
            <a:extLst>
              <a:ext uri="{FF2B5EF4-FFF2-40B4-BE49-F238E27FC236}">
                <a16:creationId xmlns:a16="http://schemas.microsoft.com/office/drawing/2014/main" id="{E388A1B4-C74F-A60C-D074-14498AD3A66B}"/>
              </a:ext>
            </a:extLst>
          </p:cNvPr>
          <p:cNvSpPr/>
          <p:nvPr/>
        </p:nvSpPr>
        <p:spPr>
          <a:xfrm>
            <a:off x="468489" y="5269752"/>
            <a:ext cx="1813560" cy="38189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 </a:t>
            </a:r>
            <a:r>
              <a:rPr lang="el-GR" dirty="0" err="1"/>
              <a:t>πεχάμετρο</a:t>
            </a:r>
            <a:endParaRPr lang="el-GR" dirty="0"/>
          </a:p>
        </p:txBody>
      </p:sp>
      <p:sp>
        <p:nvSpPr>
          <p:cNvPr id="106" name="Ορθογώνιο: Στρογγύλεμα γωνιών 105">
            <a:extLst>
              <a:ext uri="{FF2B5EF4-FFF2-40B4-BE49-F238E27FC236}">
                <a16:creationId xmlns:a16="http://schemas.microsoft.com/office/drawing/2014/main" id="{EDDE9B54-C9D7-EBDD-B561-F7477F226DD8}"/>
              </a:ext>
            </a:extLst>
          </p:cNvPr>
          <p:cNvSpPr/>
          <p:nvPr/>
        </p:nvSpPr>
        <p:spPr>
          <a:xfrm>
            <a:off x="2261765" y="5885090"/>
            <a:ext cx="3282695" cy="6026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Χρησιμοποιείται </a:t>
            </a:r>
            <a:r>
              <a:rPr lang="el-GR" dirty="0" err="1"/>
              <a:t>χρωματολόγιο</a:t>
            </a:r>
            <a:r>
              <a:rPr lang="el-GR" dirty="0"/>
              <a:t> και είναι μη ακριβής μέτρηση</a:t>
            </a:r>
          </a:p>
        </p:txBody>
      </p:sp>
      <p:sp>
        <p:nvSpPr>
          <p:cNvPr id="107" name="Ορθογώνιο: Στρογγύλεμα γωνιών 106">
            <a:extLst>
              <a:ext uri="{FF2B5EF4-FFF2-40B4-BE49-F238E27FC236}">
                <a16:creationId xmlns:a16="http://schemas.microsoft.com/office/drawing/2014/main" id="{D9E65EFE-6E9C-C51B-EBBC-7E8F2D646FB3}"/>
              </a:ext>
            </a:extLst>
          </p:cNvPr>
          <p:cNvSpPr/>
          <p:nvPr/>
        </p:nvSpPr>
        <p:spPr>
          <a:xfrm>
            <a:off x="614793" y="5849589"/>
            <a:ext cx="1392935" cy="6026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Ακριβής μέτρηση</a:t>
            </a:r>
          </a:p>
        </p:txBody>
      </p:sp>
      <p:cxnSp>
        <p:nvCxnSpPr>
          <p:cNvPr id="108" name="Γραμμή σύνδεσης: Καμπύλη 107">
            <a:extLst>
              <a:ext uri="{FF2B5EF4-FFF2-40B4-BE49-F238E27FC236}">
                <a16:creationId xmlns:a16="http://schemas.microsoft.com/office/drawing/2014/main" id="{65F315DD-FD5F-0396-C575-8675DA90FD31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rot="5400000">
            <a:off x="1831068" y="4561687"/>
            <a:ext cx="252267" cy="1163863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Γραμμή σύνδεσης: Καμπύλη 108">
            <a:extLst>
              <a:ext uri="{FF2B5EF4-FFF2-40B4-BE49-F238E27FC236}">
                <a16:creationId xmlns:a16="http://schemas.microsoft.com/office/drawing/2014/main" id="{E52F229D-EA02-5CE4-F9C2-4E56B0A7D626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rot="16200000" flipH="1">
            <a:off x="3087369" y="4469248"/>
            <a:ext cx="288843" cy="1385316"/>
          </a:xfrm>
          <a:prstGeom prst="curvedConnector3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94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12569 L 0.0007 0.00047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28148 L 0.0007 0.00047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3" grpId="1" animBg="1"/>
      <p:bldP spid="42" grpId="0" animBg="1"/>
      <p:bldP spid="42" grpId="1" animBg="1"/>
      <p:bldP spid="61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5B3C958-2378-0E2F-DFB4-4CE11564D99B}"/>
              </a:ext>
            </a:extLst>
          </p:cNvPr>
          <p:cNvSpPr/>
          <p:nvPr/>
        </p:nvSpPr>
        <p:spPr>
          <a:xfrm>
            <a:off x="365760" y="301752"/>
            <a:ext cx="3419856" cy="1024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0" i="0" dirty="0">
                <a:solidFill>
                  <a:schemeClr val="bg1"/>
                </a:solidFill>
                <a:effectLst/>
              </a:rPr>
              <a:t>Το καθαρό νερό, περιέχει πάντοτε ένα μικρό αριθμό </a:t>
            </a:r>
            <a:r>
              <a:rPr lang="el-GR" b="0" i="0" dirty="0" err="1">
                <a:solidFill>
                  <a:schemeClr val="bg1"/>
                </a:solidFill>
                <a:effectLst/>
              </a:rPr>
              <a:t>κατιόντων</a:t>
            </a:r>
            <a:r>
              <a:rPr lang="el-GR" b="0" i="0" dirty="0">
                <a:solidFill>
                  <a:schemeClr val="bg1"/>
                </a:solidFill>
                <a:effectLst/>
              </a:rPr>
              <a:t> υδρογόνου </a:t>
            </a:r>
            <a:r>
              <a:rPr lang="el-GR" sz="2000" b="0" i="0" dirty="0">
                <a:solidFill>
                  <a:schemeClr val="bg1"/>
                </a:solidFill>
                <a:effectLst/>
              </a:rPr>
              <a:t>(</a:t>
            </a:r>
            <a:r>
              <a:rPr lang="el-GR" sz="2000" b="1" i="0" dirty="0">
                <a:solidFill>
                  <a:srgbClr val="FFFF00"/>
                </a:solidFill>
                <a:effectLst/>
              </a:rPr>
              <a:t>Η</a:t>
            </a:r>
            <a:r>
              <a:rPr lang="el-GR" sz="2000" b="1" i="0" baseline="30000" dirty="0">
                <a:solidFill>
                  <a:srgbClr val="FFFF00"/>
                </a:solidFill>
                <a:effectLst/>
              </a:rPr>
              <a:t>+</a:t>
            </a:r>
            <a:r>
              <a:rPr lang="el-GR" sz="2000" b="0" i="0" dirty="0">
                <a:solidFill>
                  <a:schemeClr val="bg1"/>
                </a:solidFill>
                <a:effectLst/>
              </a:rPr>
              <a:t>)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" name="Επεξήγηση: Αριστερό βέλος 2">
            <a:extLst>
              <a:ext uri="{FF2B5EF4-FFF2-40B4-BE49-F238E27FC236}">
                <a16:creationId xmlns:a16="http://schemas.microsoft.com/office/drawing/2014/main" id="{D2F55781-BA85-E8CF-AABC-7A561B342FB4}"/>
              </a:ext>
            </a:extLst>
          </p:cNvPr>
          <p:cNvSpPr/>
          <p:nvPr/>
        </p:nvSpPr>
        <p:spPr>
          <a:xfrm>
            <a:off x="3959352" y="630936"/>
            <a:ext cx="4855464" cy="576072"/>
          </a:xfrm>
          <a:prstGeom prst="leftArrowCallout">
            <a:avLst>
              <a:gd name="adj1" fmla="val 25000"/>
              <a:gd name="adj2" fmla="val 36111"/>
              <a:gd name="adj3" fmla="val 48810"/>
              <a:gd name="adj4" fmla="val 8278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spc="100" dirty="0"/>
              <a:t>H</a:t>
            </a:r>
            <a:r>
              <a:rPr lang="pt-BR" sz="2000" b="1" spc="100" baseline="-25000" dirty="0"/>
              <a:t>2</a:t>
            </a:r>
            <a:r>
              <a:rPr lang="pt-BR" sz="2000" b="1" spc="100" dirty="0"/>
              <a:t>O</a:t>
            </a:r>
            <a:r>
              <a:rPr lang="pt-BR" sz="2000" b="1" spc="100" baseline="-25000" dirty="0"/>
              <a:t>(l)</a:t>
            </a:r>
            <a:r>
              <a:rPr lang="pt-BR" sz="2000" b="1" spc="100" dirty="0"/>
              <a:t> </a:t>
            </a:r>
            <a:r>
              <a:rPr lang="el-GR" sz="2000" b="1" spc="100" dirty="0"/>
              <a:t>  </a:t>
            </a:r>
            <a:r>
              <a:rPr lang="el-GR" sz="2000" b="1" spc="100" dirty="0">
                <a:sym typeface="Wingdings" panose="05000000000000000000" pitchFamily="2" charset="2"/>
              </a:rPr>
              <a:t>  </a:t>
            </a:r>
            <a:r>
              <a:rPr lang="pt-BR" sz="2000" b="1" spc="100" dirty="0"/>
              <a:t> H</a:t>
            </a:r>
            <a:r>
              <a:rPr lang="pt-BR" sz="2000" b="1" spc="100" baseline="30000" dirty="0"/>
              <a:t>+</a:t>
            </a:r>
            <a:r>
              <a:rPr lang="pt-BR" sz="2000" b="1" spc="100" baseline="-25000" dirty="0"/>
              <a:t>(aq) </a:t>
            </a:r>
            <a:r>
              <a:rPr lang="el-GR" sz="2000" b="1" spc="100" dirty="0"/>
              <a:t>  </a:t>
            </a:r>
            <a:r>
              <a:rPr lang="pt-BR" sz="2000" b="1" spc="100" dirty="0"/>
              <a:t>+</a:t>
            </a:r>
            <a:r>
              <a:rPr lang="el-GR" sz="2000" b="1" spc="100" dirty="0"/>
              <a:t>  </a:t>
            </a:r>
            <a:r>
              <a:rPr lang="pt-BR" sz="2000" b="1" spc="100" dirty="0"/>
              <a:t> OH</a:t>
            </a:r>
            <a:r>
              <a:rPr lang="pt-BR" sz="2000" b="1" spc="100" baseline="30000" dirty="0"/>
              <a:t>-</a:t>
            </a:r>
            <a:r>
              <a:rPr lang="pt-BR" sz="2000" b="1" spc="100" baseline="-25000" dirty="0"/>
              <a:t>(aq)</a:t>
            </a:r>
            <a:endParaRPr lang="el-GR" sz="2000" b="1" spc="100" baseline="-25000" dirty="0"/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BC21991B-12CC-1123-2E09-459148D723FA}"/>
              </a:ext>
            </a:extLst>
          </p:cNvPr>
          <p:cNvSpPr/>
          <p:nvPr/>
        </p:nvSpPr>
        <p:spPr>
          <a:xfrm>
            <a:off x="6263640" y="1463040"/>
            <a:ext cx="2478024" cy="466344"/>
          </a:xfrm>
          <a:prstGeom prst="wedgeRoundRectCallout">
            <a:avLst>
              <a:gd name="adj1" fmla="val 18281"/>
              <a:gd name="adj2" fmla="val -1531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ανιόντα  υδροξειδίου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1CD65A8-AB65-8F2B-4489-5264AFE8A347}"/>
              </a:ext>
            </a:extLst>
          </p:cNvPr>
          <p:cNvSpPr/>
          <p:nvPr/>
        </p:nvSpPr>
        <p:spPr>
          <a:xfrm>
            <a:off x="365760" y="1549908"/>
            <a:ext cx="2084832" cy="46177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αριθμός ιόντων 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H</a:t>
            </a:r>
            <a:r>
              <a:rPr lang="en-US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+</a:t>
            </a:r>
            <a:r>
              <a:rPr lang="el-GR" altLang="el-GR" dirty="0">
                <a:solidFill>
                  <a:schemeClr val="bg1"/>
                </a:solidFill>
              </a:rPr>
              <a:t> </a:t>
            </a:r>
            <a:endParaRPr lang="el-GR" sz="2000" b="1" dirty="0"/>
          </a:p>
        </p:txBody>
      </p:sp>
      <p:sp>
        <p:nvSpPr>
          <p:cNvPr id="8" name="Βέλος: Με γωνία 7">
            <a:extLst>
              <a:ext uri="{FF2B5EF4-FFF2-40B4-BE49-F238E27FC236}">
                <a16:creationId xmlns:a16="http://schemas.microsoft.com/office/drawing/2014/main" id="{3AE91787-9C64-001A-0A96-2A23603B730C}"/>
              </a:ext>
            </a:extLst>
          </p:cNvPr>
          <p:cNvSpPr/>
          <p:nvPr/>
        </p:nvSpPr>
        <p:spPr>
          <a:xfrm flipH="1" flipV="1">
            <a:off x="5257800" y="1287966"/>
            <a:ext cx="576072" cy="63227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2E516AA6-E815-A2BF-C1CA-3E4E44CEADB8}"/>
              </a:ext>
            </a:extLst>
          </p:cNvPr>
          <p:cNvSpPr/>
          <p:nvPr/>
        </p:nvSpPr>
        <p:spPr>
          <a:xfrm>
            <a:off x="614016" y="2167128"/>
            <a:ext cx="1836576" cy="539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</a:t>
            </a:r>
            <a:r>
              <a:rPr lang="el-GR" sz="2800" baseline="-25000" dirty="0"/>
              <a:t>νερού</a:t>
            </a:r>
            <a:r>
              <a:rPr lang="el-GR" sz="2800" dirty="0"/>
              <a:t> = 7</a:t>
            </a: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7E2B6C9-AF03-C8CF-10B1-0CB3FB50C447}"/>
              </a:ext>
            </a:extLst>
          </p:cNvPr>
          <p:cNvSpPr/>
          <p:nvPr/>
        </p:nvSpPr>
        <p:spPr>
          <a:xfrm>
            <a:off x="2974848" y="1549908"/>
            <a:ext cx="2200656" cy="46177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olidFill>
                  <a:schemeClr val="bg1"/>
                </a:solidFill>
              </a:rPr>
              <a:t> </a:t>
            </a:r>
            <a:r>
              <a:rPr lang="el-GR" altLang="el-GR" dirty="0"/>
              <a:t>αριθμός ιόντων 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OH</a:t>
            </a:r>
            <a:r>
              <a:rPr lang="en-US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-</a:t>
            </a:r>
            <a:endParaRPr lang="el-GR" sz="2000" b="1" dirty="0"/>
          </a:p>
        </p:txBody>
      </p:sp>
      <p:sp>
        <p:nvSpPr>
          <p:cNvPr id="11" name="Ίσο 10">
            <a:extLst>
              <a:ext uri="{FF2B5EF4-FFF2-40B4-BE49-F238E27FC236}">
                <a16:creationId xmlns:a16="http://schemas.microsoft.com/office/drawing/2014/main" id="{B16BCFC6-0E63-F2FE-E8D3-DC1982CD47A7}"/>
              </a:ext>
            </a:extLst>
          </p:cNvPr>
          <p:cNvSpPr/>
          <p:nvPr/>
        </p:nvSpPr>
        <p:spPr>
          <a:xfrm>
            <a:off x="2569464" y="1655064"/>
            <a:ext cx="301752" cy="310896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Φυσαλίδα ομιλίας: Ορθογώνιο με στρογγυλεμένες γωνίες 11">
            <a:extLst>
              <a:ext uri="{FF2B5EF4-FFF2-40B4-BE49-F238E27FC236}">
                <a16:creationId xmlns:a16="http://schemas.microsoft.com/office/drawing/2014/main" id="{BCA4AF44-CC96-BC6C-3556-1E663DD65884}"/>
              </a:ext>
            </a:extLst>
          </p:cNvPr>
          <p:cNvSpPr/>
          <p:nvPr/>
        </p:nvSpPr>
        <p:spPr>
          <a:xfrm>
            <a:off x="3538728" y="2178558"/>
            <a:ext cx="5093208" cy="461772"/>
          </a:xfrm>
          <a:prstGeom prst="wedgeRoundRectCallout">
            <a:avLst>
              <a:gd name="adj1" fmla="val -73629"/>
              <a:gd name="adj2" fmla="val -10767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Τα διαλύματα με </a:t>
            </a:r>
            <a:r>
              <a:rPr lang="el-GR" sz="2000" b="1" dirty="0" err="1"/>
              <a:t>pH</a:t>
            </a:r>
            <a:r>
              <a:rPr lang="el-GR" sz="2000" b="1" dirty="0"/>
              <a:t> = 7 </a:t>
            </a:r>
            <a:r>
              <a:rPr lang="el-GR" dirty="0"/>
              <a:t>ονομάζονται </a:t>
            </a:r>
            <a:r>
              <a:rPr lang="el-GR" sz="2000" b="1" dirty="0"/>
              <a:t>ουδέτερα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1780D-3B78-3660-226A-0EFDFE46E5D3}"/>
              </a:ext>
            </a:extLst>
          </p:cNvPr>
          <p:cNvSpPr txBox="1"/>
          <p:nvPr/>
        </p:nvSpPr>
        <p:spPr>
          <a:xfrm>
            <a:off x="4719130" y="95004"/>
            <a:ext cx="154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pc="300" dirty="0">
                <a:solidFill>
                  <a:schemeClr val="bg1"/>
                </a:solidFill>
              </a:rPr>
              <a:t>ΣΤΟ ΝΕΡΟ</a:t>
            </a:r>
          </a:p>
        </p:txBody>
      </p:sp>
      <p:sp>
        <p:nvSpPr>
          <p:cNvPr id="30" name="Ορθογώνιο 29">
            <a:extLst>
              <a:ext uri="{FF2B5EF4-FFF2-40B4-BE49-F238E27FC236}">
                <a16:creationId xmlns:a16="http://schemas.microsoft.com/office/drawing/2014/main" id="{46F10D76-F2FA-F8F8-F735-8F9645BF1CD2}"/>
              </a:ext>
            </a:extLst>
          </p:cNvPr>
          <p:cNvSpPr/>
          <p:nvPr/>
        </p:nvSpPr>
        <p:spPr>
          <a:xfrm>
            <a:off x="0" y="2898648"/>
            <a:ext cx="9144000" cy="39593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30830717-24B2-E2FE-2BA5-473E56B66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67" y="3845052"/>
            <a:ext cx="8202169" cy="1964078"/>
          </a:xfrm>
          <a:prstGeom prst="rect">
            <a:avLst/>
          </a:prstGeom>
        </p:spPr>
      </p:pic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21C468DA-716F-08BF-5BEA-2B5347C4C78E}"/>
              </a:ext>
            </a:extLst>
          </p:cNvPr>
          <p:cNvCxnSpPr>
            <a:cxnSpLocks/>
          </p:cNvCxnSpPr>
          <p:nvPr/>
        </p:nvCxnSpPr>
        <p:spPr>
          <a:xfrm>
            <a:off x="5528074" y="6184031"/>
            <a:ext cx="2752344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Ορθογώνιο: Στρογγύλεμα γωνιών 32">
            <a:extLst>
              <a:ext uri="{FF2B5EF4-FFF2-40B4-BE49-F238E27FC236}">
                <a16:creationId xmlns:a16="http://schemas.microsoft.com/office/drawing/2014/main" id="{BAB4FCAF-D64B-EC1A-7E26-9E785DEFD088}"/>
              </a:ext>
            </a:extLst>
          </p:cNvPr>
          <p:cNvSpPr/>
          <p:nvPr/>
        </p:nvSpPr>
        <p:spPr>
          <a:xfrm>
            <a:off x="5948698" y="5799985"/>
            <a:ext cx="1764792" cy="26517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</a:t>
            </a:r>
            <a:r>
              <a:rPr lang="en-US" sz="1600" dirty="0"/>
              <a:t>pH </a:t>
            </a:r>
            <a:r>
              <a:rPr lang="el-GR" sz="1600" dirty="0"/>
              <a:t>αυξάνεται</a:t>
            </a:r>
          </a:p>
        </p:txBody>
      </p:sp>
      <p:sp>
        <p:nvSpPr>
          <p:cNvPr id="34" name="Ορθογώνιο: Στρογγύλεμα γωνιών 33">
            <a:extLst>
              <a:ext uri="{FF2B5EF4-FFF2-40B4-BE49-F238E27FC236}">
                <a16:creationId xmlns:a16="http://schemas.microsoft.com/office/drawing/2014/main" id="{0D44C0F5-D400-2FCB-DBBE-908CB1D9ECEA}"/>
              </a:ext>
            </a:extLst>
          </p:cNvPr>
          <p:cNvSpPr/>
          <p:nvPr/>
        </p:nvSpPr>
        <p:spPr>
          <a:xfrm>
            <a:off x="5729242" y="6312048"/>
            <a:ext cx="2203704" cy="26974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η οξύτητα μειώνεται</a:t>
            </a:r>
          </a:p>
        </p:txBody>
      </p:sp>
      <p:cxnSp>
        <p:nvCxnSpPr>
          <p:cNvPr id="35" name="Ευθύγραμμο βέλος σύνδεσης 34">
            <a:extLst>
              <a:ext uri="{FF2B5EF4-FFF2-40B4-BE49-F238E27FC236}">
                <a16:creationId xmlns:a16="http://schemas.microsoft.com/office/drawing/2014/main" id="{207A0B39-13AD-F405-0189-DBF826F98CE5}"/>
              </a:ext>
            </a:extLst>
          </p:cNvPr>
          <p:cNvCxnSpPr>
            <a:cxnSpLocks/>
          </p:cNvCxnSpPr>
          <p:nvPr/>
        </p:nvCxnSpPr>
        <p:spPr>
          <a:xfrm flipH="1">
            <a:off x="839724" y="3438145"/>
            <a:ext cx="2752344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Ορθογώνιο: Στρογγύλεμα γωνιών 35">
            <a:extLst>
              <a:ext uri="{FF2B5EF4-FFF2-40B4-BE49-F238E27FC236}">
                <a16:creationId xmlns:a16="http://schemas.microsoft.com/office/drawing/2014/main" id="{5AF7AEBB-683E-D76B-CB19-062C28D1D40A}"/>
              </a:ext>
            </a:extLst>
          </p:cNvPr>
          <p:cNvSpPr/>
          <p:nvPr/>
        </p:nvSpPr>
        <p:spPr>
          <a:xfrm>
            <a:off x="1388364" y="3054099"/>
            <a:ext cx="1764792" cy="26517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το </a:t>
            </a:r>
            <a:r>
              <a:rPr lang="en-US" sz="1600" dirty="0"/>
              <a:t>pH </a:t>
            </a:r>
            <a:r>
              <a:rPr lang="el-GR" sz="1600" dirty="0"/>
              <a:t>μειώνεται</a:t>
            </a:r>
          </a:p>
        </p:txBody>
      </p: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3F529ED4-0104-3D3D-773C-F1514F35F014}"/>
              </a:ext>
            </a:extLst>
          </p:cNvPr>
          <p:cNvSpPr/>
          <p:nvPr/>
        </p:nvSpPr>
        <p:spPr>
          <a:xfrm>
            <a:off x="1187196" y="3566162"/>
            <a:ext cx="2203704" cy="269746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/>
              <a:t>η οξύτητα αυξάνεται</a:t>
            </a:r>
          </a:p>
        </p:txBody>
      </p:sp>
      <p:sp>
        <p:nvSpPr>
          <p:cNvPr id="38" name="Κουμπί ενέργειας: Επιστροφή 3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4E0952F-0F20-F0E5-39BC-CC4044930B77}"/>
              </a:ext>
            </a:extLst>
          </p:cNvPr>
          <p:cNvSpPr/>
          <p:nvPr/>
        </p:nvSpPr>
        <p:spPr>
          <a:xfrm>
            <a:off x="8403336" y="2883454"/>
            <a:ext cx="740664" cy="758145"/>
          </a:xfrm>
          <a:prstGeom prst="actionButtonRetur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84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6" grpId="0"/>
      <p:bldP spid="30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5BD37BC0-5587-F7B6-B65A-4399FCAAA3DE}"/>
              </a:ext>
            </a:extLst>
          </p:cNvPr>
          <p:cNvSpPr/>
          <p:nvPr/>
        </p:nvSpPr>
        <p:spPr>
          <a:xfrm>
            <a:off x="310896" y="3700723"/>
            <a:ext cx="2084832" cy="46177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/>
              <a:t>αριθμός ιόντων 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H</a:t>
            </a:r>
            <a:r>
              <a:rPr lang="en-US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+</a:t>
            </a:r>
            <a:r>
              <a:rPr lang="el-GR" altLang="el-GR" dirty="0">
                <a:solidFill>
                  <a:schemeClr val="bg1"/>
                </a:solidFill>
              </a:rPr>
              <a:t> </a:t>
            </a:r>
            <a:endParaRPr lang="el-GR" sz="2000" b="1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A5013645-CBBD-8088-5AF6-E9D424ADFC41}"/>
              </a:ext>
            </a:extLst>
          </p:cNvPr>
          <p:cNvSpPr/>
          <p:nvPr/>
        </p:nvSpPr>
        <p:spPr>
          <a:xfrm>
            <a:off x="2919984" y="3700723"/>
            <a:ext cx="2200656" cy="461772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olidFill>
                  <a:schemeClr val="bg1"/>
                </a:solidFill>
              </a:rPr>
              <a:t> </a:t>
            </a:r>
            <a:r>
              <a:rPr lang="el-GR" altLang="el-GR" dirty="0"/>
              <a:t>αριθμός ιόντων </a:t>
            </a:r>
            <a:r>
              <a:rPr lang="en-US" altLang="el-GR" sz="2000" b="1" dirty="0">
                <a:solidFill>
                  <a:srgbClr val="FFFF66"/>
                </a:solidFill>
                <a:sym typeface="Wingdings" panose="05000000000000000000" pitchFamily="2" charset="2"/>
              </a:rPr>
              <a:t>OH</a:t>
            </a:r>
            <a:r>
              <a:rPr lang="en-US" altLang="el-GR" sz="2000" b="1" baseline="30000" dirty="0">
                <a:solidFill>
                  <a:srgbClr val="FFFF66"/>
                </a:solidFill>
                <a:sym typeface="Wingdings" panose="05000000000000000000" pitchFamily="2" charset="2"/>
              </a:rPr>
              <a:t>-</a:t>
            </a:r>
            <a:endParaRPr lang="el-GR" sz="2000" b="1" dirty="0"/>
          </a:p>
        </p:txBody>
      </p:sp>
      <p:sp>
        <p:nvSpPr>
          <p:cNvPr id="15" name="Βέλος: Διάσημα 14">
            <a:extLst>
              <a:ext uri="{FF2B5EF4-FFF2-40B4-BE49-F238E27FC236}">
                <a16:creationId xmlns:a16="http://schemas.microsoft.com/office/drawing/2014/main" id="{A4A1E950-6C3D-11D0-A070-54601DF2D3E9}"/>
              </a:ext>
            </a:extLst>
          </p:cNvPr>
          <p:cNvSpPr/>
          <p:nvPr/>
        </p:nvSpPr>
        <p:spPr>
          <a:xfrm>
            <a:off x="2514600" y="3805879"/>
            <a:ext cx="301752" cy="310896"/>
          </a:xfrm>
          <a:prstGeom prst="chevron">
            <a:avLst>
              <a:gd name="adj" fmla="val 560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88A8CE5A-70F5-10B5-426B-6D8A3ED1FEE8}"/>
              </a:ext>
            </a:extLst>
          </p:cNvPr>
          <p:cNvSpPr/>
          <p:nvPr/>
        </p:nvSpPr>
        <p:spPr>
          <a:xfrm>
            <a:off x="310896" y="4396060"/>
            <a:ext cx="1894332" cy="46177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Προσθήκη νερού 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4A8820C-3D70-2D7A-3317-BA195D0C98F5}"/>
              </a:ext>
            </a:extLst>
          </p:cNvPr>
          <p:cNvSpPr/>
          <p:nvPr/>
        </p:nvSpPr>
        <p:spPr>
          <a:xfrm>
            <a:off x="2797910" y="4397546"/>
            <a:ext cx="1123342" cy="461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αραίωση</a:t>
            </a:r>
            <a:endParaRPr lang="el-GR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0D5F6D8-A18F-59B8-269D-D90CE6FBA731}"/>
              </a:ext>
            </a:extLst>
          </p:cNvPr>
          <p:cNvSpPr/>
          <p:nvPr/>
        </p:nvSpPr>
        <p:spPr>
          <a:xfrm>
            <a:off x="4514217" y="4291049"/>
            <a:ext cx="2058770" cy="671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λιγότερα ιόντα </a:t>
            </a:r>
            <a:r>
              <a:rPr lang="el-GR" b="1" dirty="0"/>
              <a:t>H</a:t>
            </a:r>
            <a:r>
              <a:rPr lang="el-GR" b="1" baseline="30000" dirty="0"/>
              <a:t>+</a:t>
            </a:r>
            <a:r>
              <a:rPr lang="el-GR" dirty="0"/>
              <a:t> ανά μονάδα όγκου</a:t>
            </a: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86E30A5-6A2E-26CD-FEF4-5840BA00E63D}"/>
              </a:ext>
            </a:extLst>
          </p:cNvPr>
          <p:cNvSpPr/>
          <p:nvPr/>
        </p:nvSpPr>
        <p:spPr>
          <a:xfrm>
            <a:off x="7165952" y="4396060"/>
            <a:ext cx="1327526" cy="46177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αύξηση </a:t>
            </a:r>
            <a:r>
              <a:rPr lang="en-US" sz="2000" b="1" dirty="0"/>
              <a:t>pH</a:t>
            </a:r>
            <a:endParaRPr lang="el-GR" sz="2000" b="1" dirty="0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FDB59738-05F7-1B38-0BDC-F71F8E769579}"/>
              </a:ext>
            </a:extLst>
          </p:cNvPr>
          <p:cNvSpPr/>
          <p:nvPr/>
        </p:nvSpPr>
        <p:spPr>
          <a:xfrm>
            <a:off x="2343509" y="4488868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Βέλος: Δεξιό 20">
            <a:extLst>
              <a:ext uri="{FF2B5EF4-FFF2-40B4-BE49-F238E27FC236}">
                <a16:creationId xmlns:a16="http://schemas.microsoft.com/office/drawing/2014/main" id="{138C5683-0DA5-96E4-469C-4D07C2BE557B}"/>
              </a:ext>
            </a:extLst>
          </p:cNvPr>
          <p:cNvSpPr/>
          <p:nvPr/>
        </p:nvSpPr>
        <p:spPr>
          <a:xfrm>
            <a:off x="4057312" y="4488867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Βέλος: Δεξιό 21">
            <a:extLst>
              <a:ext uri="{FF2B5EF4-FFF2-40B4-BE49-F238E27FC236}">
                <a16:creationId xmlns:a16="http://schemas.microsoft.com/office/drawing/2014/main" id="{CBEDD326-F4FC-CB82-22FE-956536BE15A1}"/>
              </a:ext>
            </a:extLst>
          </p:cNvPr>
          <p:cNvSpPr/>
          <p:nvPr/>
        </p:nvSpPr>
        <p:spPr>
          <a:xfrm>
            <a:off x="6711929" y="4475836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25853A8F-01E3-C8FB-3CF1-9665CFBAB424}"/>
              </a:ext>
            </a:extLst>
          </p:cNvPr>
          <p:cNvSpPr/>
          <p:nvPr/>
        </p:nvSpPr>
        <p:spPr>
          <a:xfrm>
            <a:off x="314346" y="5956031"/>
            <a:ext cx="7311750" cy="455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Με προσθήκη νερού ένα όξινο διάλυμα θα παραμένει πάντα όξινο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E9FA5D-AF65-765F-916C-744D514997D6}"/>
              </a:ext>
            </a:extLst>
          </p:cNvPr>
          <p:cNvSpPr txBox="1"/>
          <p:nvPr/>
        </p:nvSpPr>
        <p:spPr>
          <a:xfrm>
            <a:off x="2808732" y="3093377"/>
            <a:ext cx="3667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pc="300" dirty="0">
                <a:solidFill>
                  <a:schemeClr val="bg1"/>
                </a:solidFill>
              </a:rPr>
              <a:t>ΣΕ ΕΝΑ ΟΞΙΝΟ ΔΙΑΛΥΜΑ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71F4C148-9E76-DB7A-70F5-47F70253BEE6}"/>
              </a:ext>
            </a:extLst>
          </p:cNvPr>
          <p:cNvSpPr/>
          <p:nvPr/>
        </p:nvSpPr>
        <p:spPr>
          <a:xfrm>
            <a:off x="310896" y="5208504"/>
            <a:ext cx="1894332" cy="46177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Εξάτμιση νερού </a:t>
            </a:r>
          </a:p>
        </p:txBody>
      </p:sp>
      <p:sp>
        <p:nvSpPr>
          <p:cNvPr id="30" name="Ορθογώνιο: Στρογγύλεμα γωνιών 29">
            <a:extLst>
              <a:ext uri="{FF2B5EF4-FFF2-40B4-BE49-F238E27FC236}">
                <a16:creationId xmlns:a16="http://schemas.microsoft.com/office/drawing/2014/main" id="{07B3AC15-9497-D933-48A3-0C7EE7765D85}"/>
              </a:ext>
            </a:extLst>
          </p:cNvPr>
          <p:cNvSpPr/>
          <p:nvPr/>
        </p:nvSpPr>
        <p:spPr>
          <a:xfrm>
            <a:off x="2779622" y="5209990"/>
            <a:ext cx="1123342" cy="4617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dirty="0">
                <a:sym typeface="Wingdings" panose="05000000000000000000" pitchFamily="2" charset="2"/>
              </a:rPr>
              <a:t>πύκνωση</a:t>
            </a:r>
            <a:endParaRPr lang="el-GR" dirty="0"/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2830AE28-4778-AD71-E628-02E6778D3757}"/>
              </a:ext>
            </a:extLst>
          </p:cNvPr>
          <p:cNvSpPr/>
          <p:nvPr/>
        </p:nvSpPr>
        <p:spPr>
          <a:xfrm>
            <a:off x="4477641" y="5103493"/>
            <a:ext cx="2423430" cy="671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Περισσότερα ιόντα </a:t>
            </a:r>
            <a:r>
              <a:rPr lang="el-GR" b="1" dirty="0"/>
              <a:t>H</a:t>
            </a:r>
            <a:r>
              <a:rPr lang="el-GR" b="1" baseline="30000" dirty="0"/>
              <a:t>+</a:t>
            </a:r>
            <a:r>
              <a:rPr lang="el-GR" dirty="0"/>
              <a:t> ανά μονάδα όγκου</a:t>
            </a: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D2041E9A-7568-1A4D-6C78-51492666C6E9}"/>
              </a:ext>
            </a:extLst>
          </p:cNvPr>
          <p:cNvSpPr/>
          <p:nvPr/>
        </p:nvSpPr>
        <p:spPr>
          <a:xfrm>
            <a:off x="7475748" y="5208504"/>
            <a:ext cx="1327526" cy="461772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μείωση </a:t>
            </a:r>
            <a:r>
              <a:rPr lang="en-US" sz="2000" b="1" dirty="0"/>
              <a:t>pH</a:t>
            </a:r>
            <a:endParaRPr lang="el-GR" sz="2000" b="1" dirty="0"/>
          </a:p>
        </p:txBody>
      </p:sp>
      <p:sp>
        <p:nvSpPr>
          <p:cNvPr id="33" name="Βέλος: Δεξιό 32">
            <a:extLst>
              <a:ext uri="{FF2B5EF4-FFF2-40B4-BE49-F238E27FC236}">
                <a16:creationId xmlns:a16="http://schemas.microsoft.com/office/drawing/2014/main" id="{F84DA366-E771-BF80-2909-5BF97EFBCFAA}"/>
              </a:ext>
            </a:extLst>
          </p:cNvPr>
          <p:cNvSpPr/>
          <p:nvPr/>
        </p:nvSpPr>
        <p:spPr>
          <a:xfrm>
            <a:off x="2334365" y="5301312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Βέλος: Δεξιό 33">
            <a:extLst>
              <a:ext uri="{FF2B5EF4-FFF2-40B4-BE49-F238E27FC236}">
                <a16:creationId xmlns:a16="http://schemas.microsoft.com/office/drawing/2014/main" id="{67845BC6-D1FE-A7E6-136B-9D7B32A45D91}"/>
              </a:ext>
            </a:extLst>
          </p:cNvPr>
          <p:cNvSpPr/>
          <p:nvPr/>
        </p:nvSpPr>
        <p:spPr>
          <a:xfrm>
            <a:off x="4029880" y="5301311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Βέλος: Δεξιό 34">
            <a:extLst>
              <a:ext uri="{FF2B5EF4-FFF2-40B4-BE49-F238E27FC236}">
                <a16:creationId xmlns:a16="http://schemas.microsoft.com/office/drawing/2014/main" id="{13A2ACFC-081A-206F-1B32-5DF12CE7C8F0}"/>
              </a:ext>
            </a:extLst>
          </p:cNvPr>
          <p:cNvSpPr/>
          <p:nvPr/>
        </p:nvSpPr>
        <p:spPr>
          <a:xfrm>
            <a:off x="7027987" y="5301311"/>
            <a:ext cx="320845" cy="27615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4" name="Ομάδα 63">
            <a:extLst>
              <a:ext uri="{FF2B5EF4-FFF2-40B4-BE49-F238E27FC236}">
                <a16:creationId xmlns:a16="http://schemas.microsoft.com/office/drawing/2014/main" id="{631CE23C-E6D4-8E7B-8C31-5F96ED9E8617}"/>
              </a:ext>
            </a:extLst>
          </p:cNvPr>
          <p:cNvGrpSpPr/>
          <p:nvPr/>
        </p:nvGrpSpPr>
        <p:grpSpPr>
          <a:xfrm>
            <a:off x="1632569" y="506131"/>
            <a:ext cx="1445508" cy="1228413"/>
            <a:chOff x="2423160" y="5010912"/>
            <a:chExt cx="847344" cy="987552"/>
          </a:xfrm>
        </p:grpSpPr>
        <p:cxnSp>
          <p:nvCxnSpPr>
            <p:cNvPr id="65" name="Ευθεία γραμμή σύνδεσης 64">
              <a:extLst>
                <a:ext uri="{FF2B5EF4-FFF2-40B4-BE49-F238E27FC236}">
                  <a16:creationId xmlns:a16="http://schemas.microsoft.com/office/drawing/2014/main" id="{4B6FD9F8-39A4-1570-3888-C972366A5C05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65">
              <a:extLst>
                <a:ext uri="{FF2B5EF4-FFF2-40B4-BE49-F238E27FC236}">
                  <a16:creationId xmlns:a16="http://schemas.microsoft.com/office/drawing/2014/main" id="{8F028F97-2851-4866-E613-EC4921A2D79C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Ευθεία γραμμή σύνδεσης 66">
              <a:extLst>
                <a:ext uri="{FF2B5EF4-FFF2-40B4-BE49-F238E27FC236}">
                  <a16:creationId xmlns:a16="http://schemas.microsoft.com/office/drawing/2014/main" id="{0317645D-EEBA-BEB9-8A7D-F3CF52C283A6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Ορθογώνιο 67">
            <a:extLst>
              <a:ext uri="{FF2B5EF4-FFF2-40B4-BE49-F238E27FC236}">
                <a16:creationId xmlns:a16="http://schemas.microsoft.com/office/drawing/2014/main" id="{1D7AFAD3-F68C-0AF8-617D-DE555C97318E}"/>
              </a:ext>
            </a:extLst>
          </p:cNvPr>
          <p:cNvSpPr/>
          <p:nvPr/>
        </p:nvSpPr>
        <p:spPr>
          <a:xfrm>
            <a:off x="1650857" y="1070774"/>
            <a:ext cx="1404000" cy="626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HCl</a:t>
            </a:r>
            <a:endParaRPr lang="el-GR" sz="2400" dirty="0"/>
          </a:p>
        </p:txBody>
      </p:sp>
      <p:sp>
        <p:nvSpPr>
          <p:cNvPr id="69" name="Φυσαλίδα ομιλίας: Ορθογώνιο 68">
            <a:extLst>
              <a:ext uri="{FF2B5EF4-FFF2-40B4-BE49-F238E27FC236}">
                <a16:creationId xmlns:a16="http://schemas.microsoft.com/office/drawing/2014/main" id="{67315A01-213B-66D0-F381-C1D2E334CEC8}"/>
              </a:ext>
            </a:extLst>
          </p:cNvPr>
          <p:cNvSpPr/>
          <p:nvPr/>
        </p:nvSpPr>
        <p:spPr>
          <a:xfrm>
            <a:off x="396404" y="936371"/>
            <a:ext cx="903150" cy="457200"/>
          </a:xfrm>
          <a:prstGeom prst="wedgeRectCallout">
            <a:avLst>
              <a:gd name="adj1" fmla="val 124357"/>
              <a:gd name="adj2" fmla="val 230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70" name="Ορθογώνιο 69">
            <a:extLst>
              <a:ext uri="{FF2B5EF4-FFF2-40B4-BE49-F238E27FC236}">
                <a16:creationId xmlns:a16="http://schemas.microsoft.com/office/drawing/2014/main" id="{35600292-60A7-DAAF-E5B5-22F3025CAD7F}"/>
              </a:ext>
            </a:extLst>
          </p:cNvPr>
          <p:cNvSpPr/>
          <p:nvPr/>
        </p:nvSpPr>
        <p:spPr>
          <a:xfrm>
            <a:off x="1649130" y="765683"/>
            <a:ext cx="1404000" cy="313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90" name="Φυσαλίδα ομιλίας: Ορθογώνιο 89">
            <a:extLst>
              <a:ext uri="{FF2B5EF4-FFF2-40B4-BE49-F238E27FC236}">
                <a16:creationId xmlns:a16="http://schemas.microsoft.com/office/drawing/2014/main" id="{3D6535D3-52CD-A1C8-56B0-63FFE485684D}"/>
              </a:ext>
            </a:extLst>
          </p:cNvPr>
          <p:cNvSpPr/>
          <p:nvPr/>
        </p:nvSpPr>
        <p:spPr>
          <a:xfrm>
            <a:off x="389743" y="367630"/>
            <a:ext cx="905618" cy="457200"/>
          </a:xfrm>
          <a:prstGeom prst="wedgeRectCallout">
            <a:avLst>
              <a:gd name="adj1" fmla="val 119064"/>
              <a:gd name="adj2" fmla="val 590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&gt;</a:t>
            </a:r>
            <a:r>
              <a:rPr lang="el-GR" dirty="0"/>
              <a:t>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91" name="Φυσαλίδα ομιλίας: Ορθογώνιο 90">
            <a:extLst>
              <a:ext uri="{FF2B5EF4-FFF2-40B4-BE49-F238E27FC236}">
                <a16:creationId xmlns:a16="http://schemas.microsoft.com/office/drawing/2014/main" id="{86AB4CB9-86D8-BD15-5B4F-998527D6DB88}"/>
              </a:ext>
            </a:extLst>
          </p:cNvPr>
          <p:cNvSpPr/>
          <p:nvPr/>
        </p:nvSpPr>
        <p:spPr>
          <a:xfrm>
            <a:off x="389742" y="1508344"/>
            <a:ext cx="903151" cy="457200"/>
          </a:xfrm>
          <a:prstGeom prst="wedgeRectCallout">
            <a:avLst>
              <a:gd name="adj1" fmla="val 121711"/>
              <a:gd name="adj2" fmla="val -4494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&lt;</a:t>
            </a:r>
            <a:r>
              <a:rPr lang="el-GR" dirty="0"/>
              <a:t>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27661E67-90FD-05C3-B7A6-ABF599281A0C}"/>
              </a:ext>
            </a:extLst>
          </p:cNvPr>
          <p:cNvSpPr/>
          <p:nvPr/>
        </p:nvSpPr>
        <p:spPr>
          <a:xfrm>
            <a:off x="1526674" y="2338346"/>
            <a:ext cx="1208644" cy="417575"/>
          </a:xfrm>
          <a:prstGeom prst="wedgeRoundRectCallout">
            <a:avLst>
              <a:gd name="adj1" fmla="val -6545"/>
              <a:gd name="adj2" fmla="val -2317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αραίωση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id="{62D7A43E-A11D-140E-602D-BA115DDA2136}"/>
              </a:ext>
            </a:extLst>
          </p:cNvPr>
          <p:cNvGrpSpPr/>
          <p:nvPr/>
        </p:nvGrpSpPr>
        <p:grpSpPr>
          <a:xfrm>
            <a:off x="5154936" y="526824"/>
            <a:ext cx="1445508" cy="1228413"/>
            <a:chOff x="2423160" y="5010912"/>
            <a:chExt cx="847344" cy="987552"/>
          </a:xfrm>
        </p:grpSpPr>
        <p:cxnSp>
          <p:nvCxnSpPr>
            <p:cNvPr id="25" name="Ευθεία γραμμή σύνδεσης 24">
              <a:extLst>
                <a:ext uri="{FF2B5EF4-FFF2-40B4-BE49-F238E27FC236}">
                  <a16:creationId xmlns:a16="http://schemas.microsoft.com/office/drawing/2014/main" id="{26FF1E48-71AB-618F-0D21-7D51546037C2}"/>
                </a:ext>
              </a:extLst>
            </p:cNvPr>
            <p:cNvCxnSpPr/>
            <p:nvPr/>
          </p:nvCxnSpPr>
          <p:spPr>
            <a:xfrm>
              <a:off x="2423160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>
              <a:extLst>
                <a:ext uri="{FF2B5EF4-FFF2-40B4-BE49-F238E27FC236}">
                  <a16:creationId xmlns:a16="http://schemas.microsoft.com/office/drawing/2014/main" id="{33285673-A713-E4A8-48E1-2F52DD0C5C11}"/>
                </a:ext>
              </a:extLst>
            </p:cNvPr>
            <p:cNvCxnSpPr>
              <a:cxnSpLocks/>
            </p:cNvCxnSpPr>
            <p:nvPr/>
          </p:nvCxnSpPr>
          <p:spPr>
            <a:xfrm>
              <a:off x="3270504" y="5010912"/>
              <a:ext cx="0" cy="98755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>
              <a:extLst>
                <a:ext uri="{FF2B5EF4-FFF2-40B4-BE49-F238E27FC236}">
                  <a16:creationId xmlns:a16="http://schemas.microsoft.com/office/drawing/2014/main" id="{BD5F6A95-5CE1-DA0B-C08F-C5D97F728B6C}"/>
                </a:ext>
              </a:extLst>
            </p:cNvPr>
            <p:cNvCxnSpPr/>
            <p:nvPr/>
          </p:nvCxnSpPr>
          <p:spPr>
            <a:xfrm>
              <a:off x="2423160" y="5980176"/>
              <a:ext cx="8382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Ορθογώνιο 35">
            <a:extLst>
              <a:ext uri="{FF2B5EF4-FFF2-40B4-BE49-F238E27FC236}">
                <a16:creationId xmlns:a16="http://schemas.microsoft.com/office/drawing/2014/main" id="{82EB1751-F694-4906-861E-865E23C6C749}"/>
              </a:ext>
            </a:extLst>
          </p:cNvPr>
          <p:cNvSpPr/>
          <p:nvPr/>
        </p:nvSpPr>
        <p:spPr>
          <a:xfrm>
            <a:off x="5173224" y="1091467"/>
            <a:ext cx="1404000" cy="626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HCl</a:t>
            </a:r>
            <a:endParaRPr lang="el-GR" sz="2400" dirty="0"/>
          </a:p>
        </p:txBody>
      </p:sp>
      <p:sp>
        <p:nvSpPr>
          <p:cNvPr id="37" name="Φυσαλίδα ομιλίας: Ορθογώνιο 36">
            <a:extLst>
              <a:ext uri="{FF2B5EF4-FFF2-40B4-BE49-F238E27FC236}">
                <a16:creationId xmlns:a16="http://schemas.microsoft.com/office/drawing/2014/main" id="{B4EF8E72-DF3E-05D6-B9DF-26D3ECC32153}"/>
              </a:ext>
            </a:extLst>
          </p:cNvPr>
          <p:cNvSpPr/>
          <p:nvPr/>
        </p:nvSpPr>
        <p:spPr>
          <a:xfrm>
            <a:off x="3912109" y="957064"/>
            <a:ext cx="909812" cy="457200"/>
          </a:xfrm>
          <a:prstGeom prst="wedgeRectCallout">
            <a:avLst>
              <a:gd name="adj1" fmla="val 124357"/>
              <a:gd name="adj2" fmla="val 230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=</a:t>
            </a:r>
            <a:r>
              <a:rPr lang="el-GR" dirty="0"/>
              <a:t> 5</a:t>
            </a:r>
          </a:p>
        </p:txBody>
      </p:sp>
      <p:sp>
        <p:nvSpPr>
          <p:cNvPr id="38" name="Ορθογώνιο 37">
            <a:extLst>
              <a:ext uri="{FF2B5EF4-FFF2-40B4-BE49-F238E27FC236}">
                <a16:creationId xmlns:a16="http://schemas.microsoft.com/office/drawing/2014/main" id="{81559488-18A1-D25B-43FB-C357967D8143}"/>
              </a:ext>
            </a:extLst>
          </p:cNvPr>
          <p:cNvSpPr/>
          <p:nvPr/>
        </p:nvSpPr>
        <p:spPr>
          <a:xfrm>
            <a:off x="5171497" y="786376"/>
            <a:ext cx="1404000" cy="313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/>
          </a:p>
        </p:txBody>
      </p:sp>
      <p:sp>
        <p:nvSpPr>
          <p:cNvPr id="39" name="Φυσαλίδα ομιλίας: Ορθογώνιο 38">
            <a:extLst>
              <a:ext uri="{FF2B5EF4-FFF2-40B4-BE49-F238E27FC236}">
                <a16:creationId xmlns:a16="http://schemas.microsoft.com/office/drawing/2014/main" id="{7DCBFD9A-3A29-E815-D3E1-D8BB18085EF5}"/>
              </a:ext>
            </a:extLst>
          </p:cNvPr>
          <p:cNvSpPr/>
          <p:nvPr/>
        </p:nvSpPr>
        <p:spPr>
          <a:xfrm>
            <a:off x="3912108" y="388323"/>
            <a:ext cx="905619" cy="457200"/>
          </a:xfrm>
          <a:prstGeom prst="wedgeRectCallout">
            <a:avLst>
              <a:gd name="adj1" fmla="val 119064"/>
              <a:gd name="adj2" fmla="val 5905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&gt;</a:t>
            </a:r>
            <a:r>
              <a:rPr lang="el-GR" dirty="0"/>
              <a:t> 5</a:t>
            </a:r>
          </a:p>
        </p:txBody>
      </p:sp>
      <p:sp>
        <p:nvSpPr>
          <p:cNvPr id="40" name="Φυσαλίδα ομιλίας: Ορθογώνιο 39">
            <a:extLst>
              <a:ext uri="{FF2B5EF4-FFF2-40B4-BE49-F238E27FC236}">
                <a16:creationId xmlns:a16="http://schemas.microsoft.com/office/drawing/2014/main" id="{AF34AB31-6098-79F2-B07F-09BCAF30BF51}"/>
              </a:ext>
            </a:extLst>
          </p:cNvPr>
          <p:cNvSpPr/>
          <p:nvPr/>
        </p:nvSpPr>
        <p:spPr>
          <a:xfrm>
            <a:off x="3912109" y="1529037"/>
            <a:ext cx="903152" cy="457200"/>
          </a:xfrm>
          <a:prstGeom prst="wedgeRectCallout">
            <a:avLst>
              <a:gd name="adj1" fmla="val 121711"/>
              <a:gd name="adj2" fmla="val -4494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</a:t>
            </a:r>
            <a:r>
              <a:rPr lang="el-GR" dirty="0"/>
              <a:t> </a:t>
            </a:r>
            <a:r>
              <a:rPr lang="en-US" dirty="0"/>
              <a:t>&lt;</a:t>
            </a:r>
            <a:r>
              <a:rPr lang="el-GR" dirty="0"/>
              <a:t> 5</a:t>
            </a:r>
          </a:p>
        </p:txBody>
      </p:sp>
      <p:sp>
        <p:nvSpPr>
          <p:cNvPr id="41" name="Φυσαλίδα ομιλίας: Ορθογώνιο με στρογγυλεμένες γωνίες 40">
            <a:extLst>
              <a:ext uri="{FF2B5EF4-FFF2-40B4-BE49-F238E27FC236}">
                <a16:creationId xmlns:a16="http://schemas.microsoft.com/office/drawing/2014/main" id="{E76C1A5E-2F98-3952-6D4E-9857B1832F1F}"/>
              </a:ext>
            </a:extLst>
          </p:cNvPr>
          <p:cNvSpPr/>
          <p:nvPr/>
        </p:nvSpPr>
        <p:spPr>
          <a:xfrm>
            <a:off x="5049041" y="2359039"/>
            <a:ext cx="1208644" cy="417575"/>
          </a:xfrm>
          <a:prstGeom prst="wedgeRoundRectCallout">
            <a:avLst>
              <a:gd name="adj1" fmla="val -6545"/>
              <a:gd name="adj2" fmla="val -2317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πύκνωση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4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68" grpId="0" animBg="1"/>
      <p:bldP spid="69" grpId="0" animBg="1"/>
      <p:bldP spid="69" grpId="1" animBg="1"/>
      <p:bldP spid="70" grpId="0" animBg="1"/>
      <p:bldP spid="90" grpId="0" animBg="1"/>
      <p:bldP spid="91" grpId="0" animBg="1"/>
      <p:bldP spid="91" grpId="1" animBg="1"/>
      <p:bldP spid="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ΟΞΕΑ-pH"/>
  <p:tag name="ISPRING_LMS_API_VERSION" val="SCORM 2004 (2nd edition)"/>
  <p:tag name="ISPRING_ULTRA_SCORM_COURSE_ID" val="A26C7906-077B-4EA7-B875-A85AED6DA328"/>
  <p:tag name="ISPRING_CMI5_LAUNCH_METHOD" val="any window"/>
  <p:tag name="ISPRINGCLOUDFOLDERID" val="1"/>
  <p:tag name="ISPRINGONLINEFOLDERID" val="1"/>
  <p:tag name="ISPRING_OUTPUT_FOLDER" val="[[&quot;v\uFFFDL\uFFFD{84F79CDD-B97D-4928-99C8-B2D69EC02844}&quot;,&quot;D:\\SCHOOL\\Γ' Γυμνασίου\\Χημεία\\Παρουσιάσεις\\Οξέα-Βάσεις-Άλατα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FIRST_PUBLISH" val="1"/>
  <p:tag name="ISPRING_ULTRA_SCORM_SLIDE_COUNT" val="1"/>
  <p:tag name="ISPRING_ULTRA_SCORM_COURCE_TITLE" val="pH"/>
  <p:tag name="ISPRING_PRESENTATION_TITLE" val="pH"/>
  <p:tag name="ISPRING_PLAYERS_CUSTOMIZATION_2" val="UEsDBBQAAgAIAKJNRF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xfD1ZkELgTTYGAABTFwAAHQAAAHVuaXZlcnNhbC9jb21tb25fbWVzc2FnZXMubG5nrVjdbts2FL4v0HcgDATYgC5tB7QYhsQFLTGxEFlSJTpuNgwCY9E2EUn09OPEu9o7DMNuNrS72B4nD7En2SElO3Z/ICnJhROL8vnOIfl95xzy6M1NEqMVz3Ih0+Pey8MXPcTTqYxEOj/ujenJN9/1UF6wNGKxTPlxL5U99Kb/9MlRzNJ5yeYcvj99gtBRwvMcHvO+erp7RiI67nmDEBsGCQJrYJMQj03LDR3s+5harhPaeEDsXh+XkZAoZVnGCgjm6HmN0Azo2fiC+GFgEABV0C4Ng7HnuT4lZq9PFxzlIiljjYtEjlJZoLxcLmVW8AiJFBXwEzadggdxKWJRrFEiI94hhODMckJwr+dXD1u2RS/CkWuSXp+k7DKGMKYZ5ynKOIt49hAfjuuPsF2DmyJ/JHTPJwFxKCymN3Sp2+t7Gc95WgDcciEL2QXPtkyIM3RPQsMdO7TXD2IRcXTwdkwCve/OeDQg/gGSM3RAXQrT2bwKDjo4Ogc/n6HTOTi7H50mGBZghP2zak0Mn8CAGU4sOuz1DVhdRZprUSyQCJYZCAXxFYvLil21lJrcDbBxFlI3xJ4XDsaU3sU9YNOrJmvDHXnYuQht99QNB9YphCWTJUvXyJZz+dW3r1/fvHz1+utOMAHwyd4HQhrp1YsWQA71XTsENGKHDnkHu337++2H2/e3f8L/v27fd0Nwx9S2HGB2/aWbNZD4HPx/uP0b/P9x+xv8/ad1HGPfBwHU7LUCnUvUOtlE55ILWaIFW3FUSLQS/FpnDhCIyEB+mt/wYiphIC0b1We6IwwEA81R3zIUeUEkMsvWz6qEVBYLmYG7HEWVwiPtUzFOvV9W2qx4J1USg9QWyYSJ9LDZ9cSxXWxqAo6A+fgUlptuJwVIe/Ca7islqWfg4jqNJYvQDNINEm6A2HIZi2mdXmtNeDFbN0bh44nlnIIQXDuA1GZuRlTCjJCZMTXZjig+DogPABnLeXYP21DrQJsjHMfdEIbW6dCGD1UhDMV8EcOn6BqHR4AJHm/MInWqxkEwcX1TLZrK1AwtWZ5fyyzaY+nufjYBW47hghAMugOuyugWGPghoE3IMj4tmsEgSqz5XesKpgoEDKlOFEpSSZkXIJtkGfOC62iFmgqbakpd8pkEfcWcrSrug3cttkaa23jsGMNwQLfp1WZlOl20tANxflYfu2oogSa7nG+MqUYLB+47yC69vuN2sXDPICuedbG4IAEsMgmabBx8bp1WJRTy3iYpbZLelKkcE6/rNkmxaSVkmcOIWhJITXpH8sNubgICNd+hFra/kFsr1E2PNhcraHCAgDxrdARlwCCmEtXbsfVDeIItW1fxj6nH1rofZNGKpVMOZJsytadreBeJSL9TtNf+fy7FL4gVdao/qKuEY5J3B13j2SssX1AEKwqeLIsm12rB6vDvE4WS+BdDaDP1+/nftuuPsjM7Df6D92fvINFljxqDeOBKtd+tx46kPhUQaFhUcYQeI25vNVRuB5arKmLzmeTOznJO9o4gVjqT7a0dtwZwJLovRjCENdaRB9DqJFCF2tvqc8lu+PpE0t5+QgaBRaHqTPhlLopGz1rPreurlvP9C+tOz7pXbKhFbQjZAcD59rgdiwTij1pgjkdkswJVidibyUSWcaTlH4srXSZgbcuEf9oNzzKZ6NGY5Rv6V2XqzUOiqCbnV069Dv3UVsGt92dHwPffpYBgH9oYAzuG6n0Mpfa4pRHIRy2FTYNN6wQ6SlgxXUA5nskyjVoCVYcyk5xgAKvnHHCWNXdhNcBHYVSjqB79vhOI6uggiZIt2I+OLHj+U2cQNY0tRnWxUfCbohloPNAsCkL35AQ6udmsyYLiwX7I+qGNVX143ti1PEtTC9j/KEdSVhXFRCYwdNjsl6qrPE0WTCk2hiPQX6DlJssMms4uCBu6Ge7YhyNdrVwDgKCBoKKIOSI3TOmtC6q6FILMrA9pvf6IZVeQ1qmUcafY9AYqORXd5nR3K1IWsUg7Rf6woqomTC0vxKapL4tgJeG8f1X1EBEcOKf1rVEs563BjCF2oGp8hMcjUXQF9AnZXgGpSw19gWBLpi6x//v13yb76gKxzsmQ9qrnu6S3+rRub59yff199HznNvx/UEsDBBQAAgAIAPF8PV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8Xw9WYVG6La1AwAA+hAAACcAAAB1bml2ZXJzYWwvZmxhc2hfcHVibGlzaGluZ19zZXR0aW5ncy54bWztWN1u2zYUvvdTECp6WcvJ0jYLZAddbGNGEzuItK25CmiRtohQpMYfu+7V3mEYdrOi3cX2OHqIPckORdu1l7RT2noLsF04tshzvvPx/IqJjl/mHM2o0kyKdrDXbAWIilQSJqbt4Juk/+gwQNpgQTCXgrYDIQN03GlEhR1zprOYGgOiGgGM0EeFaQeZMcVRGM7n8ybThXK7klsD+LqZyjwsFNVUGKrCguMFfJlFQXWwRKgBAJ9ciqVap9FAKPJIZ5JYThEjwFwwdyjM+xzrLAi92Bin11MlrSAnkkuF1HTcDh60Wk/2D7srGQ/VZTkVzie6A4tu2RxhQphjgXnMXlGUUTbNgO7TgwDNGTFZO9g/cCggHd5EqbD90bFDOZHgA2GW8Dk1mGCD/aO3Z+hLo1cLfoksBM5ZmsAOcudvB93k6uvL897F6WD4/CoZjU6TwbknUemE2zhRuG0oAkLSqpSu7UTYGJxmwBt0JphrGoWbSysx5iKIU8Nm4BP6F5oTy3lsi0Iq0zHK0orG5uKa3ntgookUW2d3z2gsOYS2IgVZmo8pGeKcbgQ7vmaiD5J7AZqAn/iiHYwKKlCMBSQYM5izdA2g7VgbZqrE6i+lnymGOQI8qACKzuLgHQV/sjTDStNNaqsd7cKadr6TlhO0kBZxdk2RkQhcbHP4lVG0GX80UTKvViFDDdKcgcUZo3NKjit/LQHfZ+gSTOQWNKEcCk6Nt/C9Za/QmE6kAlyKZ1A8sM60x2/eCbjAWr8DxSuOD+PTQbd3NRh2ey8eugNiMsMivSM45BTNC7MTfLxAQpqVHrgjxVbTKiiEkWqvztmaHx+GdVpDnD9TNLbwNcstx58Tfu2QDegdhnw3Vu4S+L9lUNtshmdVobviraChxBmExGPCRgotiYllG6wBmGKBpOALhFPozNq1jRmTVsOKbxAeWn88Q68PaVo9TaF9gkVFqKoF2drb/+Lg8ZOnh18eNcM/fvj90QeVljPrnGNnzg+tkw9OrRu6falylz1kQ38wTHoXz06SwbeD5PIq6b1ItgEqTjfbdRS6UXL7ZHGj6t4OlvJt+Wv5pvy5/BH+/lb+Uv5Uvi7f1AkXSL4FnTtoXPbiOmLDUR2p0fM6Uhd+Sp5vTMhaFKDrTX0VQ9/jLGeQJTvL4X8oDz/5Dccn8m7y8D477lML+L/qt/v9Sr0jz8W9s8FXo9Pu/zX7b3nQP62vplt30Si89bLsdnImWA5ude8w6xt25/FBC263t241GoC2/f+KTuNPUEsDBBQAAgAIAPF8PVkMJr73fAMAAJwMAAAhAAAAdW5pdmVyc2FsL2ZsYXNoX3NraW5fc2V0dGluZ3MueG1slVddT+M6EH3fX1H1vlM2sFuQQqVCi4RudxctLO9OM20tHDuynXL773f81dhtQnuJkPDMOfZ8HI9Frt4pH2xBKir43TAbTr4MBvmykRK4foWqZkTDoCAKnsq74eOfxWI4chDBhHwBrSlfK2MJtgFFYNFoLfjFUnCN+1xwISvChpN/Hu1PPrLIUyyBYZ3LWZEltMdk49vZfXYOxZ9xOR9/uxn3EZaiqgnfLcRaXBRk+b6WouGlCe3KfH20za4GySh/R+S37OZ+1psEo0o/aaiSmOZf59k8O49SS1AKTEi3s2k2/X6SxUgBLJx0Pb6+uZ6eyWmP+rwxB7QtVVRb2jgbX42v+2g1WUNa5MvL79nNrB/Pcfe0K5/G5Qga/tMnM0fx70Cmm8+vHm8f+xmibur/o5FairUp6AFnbL6THCZIidcPCbNb850kmITMQScFqRgtsQ1Clk6Kl+brA/fV0v8ZD4nc3G0p2LNpwsH0MAopGEy0bCAfhZXzqY34+NVovEwwWRGmEBCbWtAzZvhMGhW2SW0t7jd8UF5GIG9oEW+CNRU8uHgjYGpv8Q8P93auxPHtbVGAErbeGEXYGlvkTyzrETIytsgX061fnO2O4Icexwl6uCe+mZ9XH73ACS5DvcIqeM1JC3PLVXS0NwRMJUqYWFm90gpM1/KRtbmQRkcx5Zxs6ZpofJd+GFyxs8mofHTg8Err1lWuqWbQJbelaKTCYND95rP1nevwOIp7ONRUL2ClAzo1tk0xr0WsBbtOle69265D9oVz64HGx+RuWBH5DvJVCKaGA8/DC4hFd8/yMcOMa3xMQT7xlTiTw4WGeH8bZx9YuDt4LpxoTZabCkPqy2BfUtfZ7gbm/tiuzvKmKkDOURAUgiJTm8Nt6HrD8Fe/UfiAMiX0OB1Tb3A7Tuhe8JHBKwCIXG7CdXAL56kapimDLYShEhlswn2Z5Qrl35WvUVeqychyliD9DGqFEuNSRwfhDeMS6TSLHWdoXpNC2cySkRKme7tzMu/DmDRijSekXXslJRujv6uC2KuknKTR4kUTqf2m7drnTrYw5bSyEwgd0fEdHsdhQtS+LNYZynBkb0Mwr9Z+MxUIHZ4+ipmzk6yLYj2HQ/YVr+dkJQHiAWuNX6In4F/YFYLI8ucekrwJHW7Hxhzx1bTzGid9Vet8FJlcc/ZtwL/xv5LJX1BLAwQUAAIACADxfD1ZBwSsI7IDAACEEAAAJgAAAHVuaXZlcnNhbC9odG1sX3B1Ymxpc2hpbmdfc2V0dGluZ3MueG1s7VjNbhs3EL7rKYgNcozWcd3ENVYyEktGhNiS4N228cmglpSWCJfc8keKcuo7FEUvDZIe2sfZh8iTZLiUFClWnHUapS3Qg344nPlmOPNxRqvo+EXO0ZQqzaRoBfebewGiIpWEiUkr+D45vXcYIG2wIJhLQVuBkAE6bjeiwo4401lMjQFVjQBG6KPCtILMmOIoDGezWZPpQrldya0BfN1MZR4WimoqDFVhwfEcPsy8oDpYINQAgFcuxcKs3WggFHmkc0ksp4gRiFwwdyjMn5icB6HXGuH0+URJK8iJ5FIhNRm1gjt7ew/2DztLHY/UYTkVLiW6DUInNkeYEOaCwDxmLynKKJtkEO3DgwDNGDFZK9g/cCigHV5HqbD9ybFDOZGQAmEW8Dk1mGCD/dL7M/SF0UuBF5G5wDlLE9hB7vitoJNcPbkcdi/Oev2nV8lgcJb0hj6IyibcxInCTUcRBCStSunKT4SNwWkGcYPNGHNNo3BdtFRjroA4NWwKOaEfhDm2nMe2KKQybaMsrcJYF67C+whMNJZi4+xujUaSQ2WroICk+YiSPs4hB8NTEaAxJIbPW8GgoALFWAChmMGcpSsLbUfaMFMR6XSh/UgxzBGQBRhP0XkcvPfpj5JmWGm6HstyR7s6pu0fpeUEzaVFnD2nyEgEObU5fMsoWi84GiuZV1KOtUGaM/A4ZXRGyXGVoAXgxxxdgovcgiXQv+DUeA8/WfYSjehYKsCleAqXBeRMe/zmrYALrPV7ULyM8W581ut0r3r9TvfZXXdATKZYpLcEBxLRvDA7wcdzJKRZ2kE6Umw1rYpCGKn26pyt+fllWPEY6vyFqrGBr1luOf6S8KuErEHvsOS78XKbwn8ygtpuMzytLrq7vBU0XHEGJfGYsJFCt2Ji0fdqAKZYICn4HOEUWrF2bWPKpNUg8Q3CQ+vPj9DbA02r1QRmI3hUhKpakHv39785+PbBw8Pvjprh25//unej0WJIDTl27vyUOrlxTF2zPZUqd+wha/a9ftK9eHSS9H7oJZdXSfdZsglQxXS9XUehmx3bR4mbTR9OktE/N0rKN+Uf5evyt/IXeP+z/L38tXxVvq5TINB8Aza3sLjsxnXU+oM6WoOndbQu/Fwcrs3EWiFAn5v4ewudjrOcAS92xtqvxLytP2LYjdTzZN0N8/7Nqdp6Sf9PVW1W6W0dDcU0Z87oK7W2HWUt7p73Hg/OOjtNH6uXv/8g6f5u+vxq9Wy58TAZhVufdhsg3/znoN14B1BLAwQUAAIACADxfD1ZnDd4MsMBAAB8BgAAHwAAAHVuaXZlcnNhbC9odG1sX3NraW5fc2V0dGluZ3MuanONlM9PwjAUx+/+FWReDcGBDrxhNhITDyZ6Mx668RgLXV/Tlika/3fXgdBub8p6oV8++74fXd/XxaB+giwY3A2+mt/N/snfNxpYzagtXPk679FLqweaF0t4KUrghYCghVS/rx7l7xNBGQeiMU13z9ZWO34B2n9WjGsXl4SFIjRNaBWhvRPaBxX406vsUNW+IqfN6dYYFMMMhQFhhgJVyRomuFw0j1tgC8YK1D/oimXgmYbRLL4P+8iT4yiJbqaRy2VYSiZ2j5jjMGXZJle4FctD/LFdLr3eSVD1gW/2wE04vY+9BHmhzYOBsh04uU7CJOwnpQKt4RB3Fs/D+S0Jc5YCd3wn0WQ6mf+BesbdhrboqtCF+aWjMBpHE5eWLIdOl0aj23Aa+5iovTrd7ATfcwY+TF8xkrMdqI5VMl7MFj6IcivPOECpMLcd6aKRXSTKkS0Lke+5eGYXydlkrW3ft9FMjGGKann8KkZ2uUynGd41w9Y1WxO3tuwbLmdMBkNebt2K+kjNBU6JVFwkNEm9XB1FLxvTHjV2/1rXzdQG1Asir6enPRXQ9TQB9SBWaAVmDMvWZa3V9by5k4JMPTu7yHaeF98/UEsDBBQAAgAIAPF8PVmUE7MiaQAAAG4AAAAcAAAAdW5pdmVyc2FsL2xvY2FsX3NldHRpbmdzLnhtbA3MMQ6DMAxA0Z1TWN4p7daBwMZWltIDWMRFkRwbkYDg9mT7w9Nv+zMKHLylYOrw9XgisM7mgy4Of9NQvxFSJvUkpuxQDaHvqlZsJvlyzgUmWIUu3iaOJTKPFIscdhGo4VNe/8Aem666AVBLAwQUAAIACADyfD1ZpdHvrvIRAAD1IgAAFwAAAHVuaXZlcnNhbC91bml2ZXJzYWwucG5n7Vp7VFNXuo+1an1i63h91EgtHZlRC4WKyCNhrA9qBVLUChJCRlLHCwjhFYFIErVjqTqQjrQ8hRTRBAQSg5BAQhKtStQItAZykECiAgnJIQRITkISkkwCM3du71r3/n/X4o/z+H7rnH2+vb/ft7/9O2tf+TIqfPWKzStgMNjqw58fOAqDLZa4jnfeWepCnIU5ra7Loqyj4Z/BmN1bNC7j7TP7IvfBYGzqytlTS1z28vTPT2bBYGu17mPRJemKMhjsw6uHD+w7npugGxpiQXknlVMWPDGNOH7ROwCRVFu/bPuegKQXvYf2R+Ie3Eo9dHPZGsS77OVXt0kT6X7JiX+sufgfn+8Libr8hyW3ak8dWLxi8MGD7i83fjsaX2nbLDRMxfWkKM3kXFJxjEkA6DOaIHSKXZGiE+i990hmOhuUitDc0R+7SoUWOMVUiH8LBrtf1atDw+MRHUUAztLAyk+J3+hye+Ib7ZutMexZpxDS7vVyAYPefWKX/YwrQnS7TJg5mjC9Drr3UnrAZbRR7xTTZn7+ZJH7zQbtiDd9uesunXbltOvyTuIm1/lSrGvELnxQ4nrkg+/m4PDH0yt9O9xtcbt72/hb4BLpqPutY//nWwvwArwAL8AL8AK8AC/AC/ACvAAvwAvwArwA/3+CQ6/PGfIRlMg4ys7ICdrhhl8h10pcD6595O/+mcJe5Trv27UYBvvTPFxUNNozCx2ppJEmpJWeRH14oNL2fNkeihojIg33kWUOGRlwoICVsFdCoorqPGuodeooQ3cMIRMcJIU13FzUo2lDHAq4j0aalsWAu6R72kOsZKZt9oYjZEcJ7fzkG9X5arKybT/3oI6CoWqsi2CDgWGOGqVnT/mr7fXD2cFkj6kaX/KoLHAVo8EmLLqo6e9X18UKd6Lo6tB+GGziavDFG90/vtoeHJCrlWqSSIOehFUR4k5k+ONpTF44nSnOtrueKraub9XEL0+7GZzAGM6lJWEGw6Rsdk80OzTVyKlgesLukz4saY985K8uKyokPfKffIKxeiyptobPji9LV/YZHhlD3wqMhrOkGR09LT4TNJcX4bsWU3sJzpr7ceZtlEc9ZNh3p9M2sJ8H0XE4T/aq0KPUNx5Ltk67G7gQqzr3ruQGLniP6V3JBuOVHqdFhXXyvQM9bc/PiDXF3hRHaoykqdRuCneo+4jkN1h7749YO6TMfZjto/7GaRtmKWUQQeBbnae0YUUe1UQxpT/f9CBGeXd8mwHOK9oN39A6HqKwG0EQTb1WwS3RJBEEstMeVSxOtO2kTZBAPgxY/pjckBohT3jpAWM/131YEiTOPjvuVeJ76+YwzWGgsC2vKbMozrdf3Kljnp6evvrTCtWK0jhAaXOIKMcvZLXxRFoOU96eZl7xlNdxs1kvOboNsWSEaVmDCR84F9/b3FqUgO06Jq9LalWuf0HIw9AG0nxEeGFcTJNIhjY0SjAvjLkda6ScGKk/cGrAlBynCo6QL10rGdyeWJ7ljlei5bMdoVqQiYKOki7lPGF0ihuLH/aRTmS0JZg8KJOeAodGS1Q2LkJHv/RrTxFipOdeur8LVm4PQHWhbWiboBsNNFCfXh0PJpu6YrAp1by0REsmPZVFP80pDKSMDA/PFpRxVn/w38I8fRm+jgP/i7TlK5KVe+i9Ur+Dp5QUqT2WNgkAPN/g5pwubsqAj7zoWvy5oR4rLwrNQi8hXJ4UWs5hzh2WDvvZ+5eR8YaLG4R380wrscigtQz315gPW3R9Lc93dy8f9U99/1VwYns1/3yviJH36neJljT+hLrIzWF2Z2bRfgbm52y7z6kVtw6TBoCwaf4RErGMRs7cdOx3zKly8/DveHxVSDa8ASN+XM8eXFOF541fp4txtmUi6HUXQzQd4+EJKTfhnTOehYaJT1PPB3x8r4dDqvfDJMx1O/MG8f1Geuri+OASiiknzDJZnnIvb8pJyTKQnJZJ5xr9kFONYkZ9z63XIPCCi21RDeqn015OCIePPVMPlJAXc/rMhLxuQApIjujl1s5Rph1T2kX6WGShhDm/ldPTuLwOUwqGYxQCBLSZPTvknOE6Jw428RksIAOT1mdoBBiKlonRL/A5Ao+BbYD+aNoXu/B8vW3miS2pWREoeM4WJwUZNz4ZPSEYHEYuTXYQFWPR1GtJwmORc4z4mf6nisYwBy+S9GFZxsPRiOi2zjMKKvXDkhz4hhxECfjU0SMyvXgYPqvSKqGv+dVlPxDfNCYRLMa3fp2Pe72uV9hbRsfzO1zMj5SM1G0oymeHylpSLxzpzESgmrxQHLNG/TK1lm7uWN8p77Tmn7TdTWm0xfoN1PqmCPBgZSnfxFXX3+0PsBIaP6wR81ACJ8SLUbJssV5YLwDqjVWG9u8hVkNWoynO3c1nNb/t5maQlKXNiBv+BfdnAAk1B77e+ET+ZtBA65vPvrMrbvVSZpIqZNp1nVZ4335yRKX0+A8qhqlgtns6GcgvYNbqQnyi7FWj58byqTtLAO8x6OuP+viNYF2OD8P7RZK84QalkpgRqxyNZ0BmO8HfzQJpLRNNHSjIigp2R9+/BKCtqkBuG2Jgl2nbWdXn0WEbmN4auKS1q4IhZBXbNpOuY3vK7bNDhlYFEPCOdnor6SRIqkwMMnN7jQQSGLp+sQBLyGOxWGd0aKzM9nJfC/NeJy//ZNhL1q+2o8TeUIHvbSxaBrzeDBJ0OqZ5H/bE8PdgzvLAj0sAEGMt7rXmUAnEhARDddYN2V7jxthSEOImmOhbFoPtCmvuXmB+MMa/j514Uk7/cc1oHArtdUVSnzsu59xkh+U1SXbE27quOna+gPRXB3hUkzsvv1ZmREuBNj3ulgNTmlMGOJpE5nhbXKmukoUoimUWX9hqqz7OLYSWC1yxbzLQMV5qtChqjhfJxiu/EuW9KzvrH4S6MvQoO77nAUL7keUH9R1kdI/akGAmXkdiOEiszJyye6TyDsjAw1eCV5zB+HJTqtzBQb5m/fJU7mVuHWFI7Mvlm1cKqK06XtUR1M4APEZmkwFNxlhfNORvJwg8AZ1pVpwgOtKWxO7QCZWEXdCY7XXvcIvpdZmbEq0JdBGSiftJ9pV8gq07h5TND0Vj4hls/4ndhI6IHf0vmN+9ySaEHf+TLDUeC6Q3rq1Kc/Ly7X89J8+30W+TxAfrf9FBhLulA/o4CgpNfWAVLs4D8ptkfKbtBV08zPSWf0Xba6zzfkF8S5eTGeOag4OcycCYRgo8dU9UEYL7jUrg2hkMkKmlekXKl7Yd2MXyfh1gHZmNJV2q9u6ESIXQRyReI6obbG8W6qFU29c7uNwEKu/sVywUycIZPUbV5IQCGlD3FX4jUEfyCZBpQKSpAyF4eMdHT0KX6lxxAmXS8+UDSqFQoBcMVXgDOc+hECDy2qiVpyghIZsVqPazVCGGiGFsYYhdtMgEkSz1FsHzyL1LZfamjGfBL+bG5WJ4MjHU1G/6Wm49WCPmbCiZp/u5wmokqWouxSN2XEetnpt332MPRsfUKmZvqIIOHNrXoE9p9NaQTl7OwCRolQHa1psqDdQkaSIS8b6obgZ7Au1DI45XCg/dtx5OLBw0Ezxtq0fIunHUH8BpBZcwJD+EwrJ6rKps3TF8zhBtqzhelFX1nqQHkZsRDwRZOc9+BQgCWubLrQg8K0WQGgPajypZIFLl4jpazBsioF2ZP+ZxLHk8WB3Sm53/27485QtNZaqdc9Ux9d+ReV5jhY/vj5iPSNihuAfE51nSHbU/QVkO4nWhcE1jbRTT5v0DkQRmNgwqNq8jvNTeQJWYI3u+j1Vu7E4CkTJzQLJSq7TTD9r55lSMMHzIlcagJo9ktfEiz/MJJ5n6fjCn6FiiRUBzXsvAqMfk9IkGiPPc8yTz7xLTmPw20KrgNFQruFlMfuc28X1evJ3fhH+k5lht4oxVvYbPRYtO1BbJk4S4CLEYmbgp95arPFFJtF3cCpZ4t2AuIi2YWgYK6z3XuYK6DWPEd5+iKrkka+hcjOJ9ppZ/WV3HtQo7idcVpX0c660wLwF2p7Y907qehnyXFXgKtBVd3Bykb8HLTVxCW6NtSNvOC5+QM+1Pkkh88yhEwihsJ0rNzQiZ5EQeSUYaR20CwEwtFCL+IzueTqjywje0gMjxX80P28WaGvF9Jik5ULNxjACMgdnMuYWc51h7j+BunphC7FGpFY5r+C9L+1qSNr3CV26l2kcG9X+bkKJ+gggV82V1gPl3Q9M/O2Rr9M1N+QQArEi1r5SzyGe9hOA/6A0FcA4+8sm7qdDaNoPLLdkn41AyQ1c/JJ0sGsf4+enkHHsquGcaH539KoJ1nm/yYkD6JLO3UlCl4FaISnXsBNeaFFUQz6IIBCgBWd12jZ0/kUEc87ubQhuIDFqabENwBFfSr845r4/eFh89K2MoOJaqMxS84aWaRvnGgzzjVUlzlHMTurwqTok0U/0oYwBHMNlCPnPvEOIwyvCDq3IklT+1/hWDq5Ipzf8k3DaZvDHhc60NGV2lonFWp9fH+oCGrEKyl/5L+Vu3aAVAsVHT/NTq1QUtTelSyuvZnU+ZZWWmVNdU4D0DMnACHdTsaElvTQnLjEvFweHrBXj4F6flY3l0sBh/qTcUbDnGVAalxe1yMS0NIPXjBPjuoCgPxFLZaKaRd75cnLeqEb+1t23Ebzf8fdt3o/BqZ8OGwDAo7p2YtfrNvoLZ6b7QAPzHnzatnCnSTMVa4ZLN8qhQ7fJ7tLtgiuiDiH9W/Q1lmG083fTc5JBVF1AG+HWFuNh2nR0/fYsCGLIronqPkLA4xGGaj/wvdmMK3PJtyqEnyQPcVBv/DihSbEdoA257bdcNUJPiKJe4jrpkvZxXmFqrfnmOJAMqOgSodldQGtjxbueD3M6P+FPBjXWEphoMWKUKmS/uOTNm0ezOyhznAAsx+I19GKHP61FV6fPVKhDrDB48jD3fZYwN6jTm7rJ7PUJonzZXN6JFa4395qjhuWD4QG9X+65t6szOK+cIKkqCDg3tCaJb5tdzYHsmyfAppdGYUe95qmmduUSkzB/SBqQNkYeipPncvloeOfD3JSzJMDKqJ+MK7ifKCP8Qghpv3VvhWvduTdkVFiWF0CTjp5RsaLhPXORNy8801KNIyatWt62kiyV+rjRu2HAZgj9O2mKNGp1zh1A258Vx4YNfcBU5A3vu38ZtYkox1NPM+fLNrQsb/EpUe2MY47Q/UClDDY93QvotPUjbuErDoG31WjxxSTOV+TfNVNudnHfB8CIZantyrxkqGq7RN0e5J4r4gjlO7j+7cnSzdNaVTY/8uVdiVVtcQo0aq3jjrZiWVrJCc3GrnFSUA1Itq7YOvt97GsydHPDHkw2V4icX+H8mdmzBEUMT5lsCP5kjANw1ZC5ttu5f2qzjcZitNMzyCUUU4v8DuihQoInEfX0f8wkioWgKgcI69Ul9e1xE+h+6Df3d6bJIailudqaATMmPSDiaihswPfut6ut4bMT1QyHPNj2znJeQV1Xy01z+DLcv800AGfWtEwOdLbof7TCX6PH5l+jJu2bF19LDJqGVets0WBPv7I6mvJJQPB9joBcprkCwkcbHrLPkMYEn3LNSXUeQ8RipUW5JeuU3HVoW5rjShaYR5Q/fRub3+reOt0TBLlQe2JVV+d3pbj9XKm1ZLwEstZeoR90a+zbFZkClImdeU0Ofv7LXqppO0wku3b1bNK3pKVR/kb6ubyoYLrbl6z8tsHOLBzH/JahrZ/bvpv5cQxlXFVOmSmNE/FmswukoCAqlliaQLcnVLuVZLlsCS5f2KneXzYlyCJ8++OO3r7MZDra0NtHCc67tqk0f9+TXzzQpsY7bOXat6l5PmPMTqigEOVVAyYVqgQDql0thaZXc/HGPzqztbYe1e6uKlPsHL7taEZuU2rpYHwAq+M+tl7Mc/V3nKeqcwDCzCdth9b19gnAysrJkEaxttTZn3+O3XXK9lOFgTmv3BK5ihJipVVvh7j8a6cD/st0hdOry68/ceytYd4ppuZPPdg7/e6dFZ4Nyq7d77wbpeNXsI1XrVF+MMGB+W8ZhKKOwIZY59Yb79qduO4aQQQVw7Z0SlpBneRFoXzOHhhPSockc8V8MgTZerPb320lz+zAOH4w6wPzsz5f+AVBLAwQUAAIACADyfD1Z/kCR20sAAABqAAAAGwAAAHVuaXZlcnNhbC91bml2ZXJzYWwucG5nLnhtbLOxr8jNUShLLSrOzM+zVTLUM1Cyt+PlsikoSi3LTC1XqACKAQUhQEmhEsg1QnDLM1NKMmyVLE3MEWIZqZnpGSW2SuaGBnBBfaCRAFBLAQIAABQAAgAIAKJNRFI2YVgCRwMAAOEJAAAUAAAAAAAAAAEAAAAAAAAAAAB1bml2ZXJzYWwvcGxheWVyLnhtbFBLAQIAABQAAgAIAPF8PVmQQuBNNgYAAFMXAAAdAAAAAAAAAAEAAAAAAHkDAAB1bml2ZXJzYWwvY29tbW9uX21lc3NhZ2VzLmxuZ1BLAQIAABQAAgAIAPF8PVkVHmAbowAAAH8BAAAuAAAAAAAAAAEAAAAAAOoJAAB1bml2ZXJzYWwvcGxheWJhY2tfYW5kX25hdmlnYXRpb25fc2V0dGluZ3MueG1sUEsBAgAAFAACAAgA8Xw9WYVG6La1AwAA+hAAACcAAAAAAAAAAQAAAAAA2QoAAHVuaXZlcnNhbC9mbGFzaF9wdWJsaXNoaW5nX3NldHRpbmdzLnhtbFBLAQIAABQAAgAIAPF8PVkMJr73fAMAAJwMAAAhAAAAAAAAAAEAAAAAANMOAAB1bml2ZXJzYWwvZmxhc2hfc2tpbl9zZXR0aW5ncy54bWxQSwECAAAUAAIACADxfD1ZBwSsI7IDAACEEAAAJgAAAAAAAAABAAAAAACOEgAAdW5pdmVyc2FsL2h0bWxfcHVibGlzaGluZ19zZXR0aW5ncy54bWxQSwECAAAUAAIACADxfD1ZnDd4MsMBAAB8BgAAHwAAAAAAAAABAAAAAACEFgAAdW5pdmVyc2FsL2h0bWxfc2tpbl9zZXR0aW5ncy5qc1BLAQIAABQAAgAIAPF8PVmUE7MiaQAAAG4AAAAcAAAAAAAAAAEAAAAAAIQYAAB1bml2ZXJzYWwvbG9jYWxfc2V0dGluZ3MueG1sUEsBAgAAFAACAAgA8nw9WaXR767yEQAA9SIAABcAAAAAAAAAAAAAAAAAJxkAAHVuaXZlcnNhbC91bml2ZXJzYWwucG5nUEsBAgAAFAACAAgA8nw9Wf5AkdtLAAAAagAAABsAAAAAAAAAAQAAAAAATisAAHVuaXZlcnNhbC91bml2ZXJzYWwucG5nLnhtbFBLBQYAAAAACgAKAAYDAADSKw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FC0912-97A1-4BEB-AAB8-12B523A0053B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CEEE5-1B4D-4ABB-82AC-8335454323CB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32A0AB-7EA0-4A06-BAA3-BC506C63D32C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6F9935-08CF-4CFE-B5EC-AB49FBF87B06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A132DA-4C08-4A8B-A241-985E349C300F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F699EA-7952-4C38-BE56-166A13DAE8A8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A4A5EA-E696-4413-B7EE-AE36ADFFC0CD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12F62-9905-4798-9261-D8FE03AFE222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DF7DE2-8269-4C2E-A999-E43BB079D2FC}:265"/>
</p:tagLst>
</file>

<file path=ppt/theme/theme1.xml><?xml version="1.0" encoding="utf-8"?>
<a:theme xmlns:a="http://schemas.openxmlformats.org/drawingml/2006/main" name="Θέμα του Office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3777</TotalTime>
  <Words>455</Words>
  <Application>Microsoft Office PowerPoint</Application>
  <PresentationFormat>Προβολή στην οθόνη (4:3)</PresentationFormat>
  <Paragraphs>137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</dc:title>
  <dc:creator>geordok</dc:creator>
  <cp:lastModifiedBy>geordok</cp:lastModifiedBy>
  <cp:revision>52</cp:revision>
  <dcterms:created xsi:type="dcterms:W3CDTF">2024-09-11T15:07:41Z</dcterms:created>
  <dcterms:modified xsi:type="dcterms:W3CDTF">2024-10-02T12:49:32Z</dcterms:modified>
</cp:coreProperties>
</file>