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77" r:id="rId4"/>
    <p:sldId id="267" r:id="rId5"/>
    <p:sldId id="268" r:id="rId6"/>
    <p:sldId id="269" r:id="rId7"/>
    <p:sldId id="278" r:id="rId8"/>
    <p:sldId id="279" r:id="rId9"/>
    <p:sldId id="280" r:id="rId10"/>
    <p:sldId id="281" r:id="rId11"/>
    <p:sldId id="282" r:id="rId12"/>
    <p:sldId id="283" r:id="rId13"/>
    <p:sldId id="257" r:id="rId14"/>
    <p:sldId id="259" r:id="rId15"/>
    <p:sldId id="261" r:id="rId16"/>
    <p:sldId id="263" r:id="rId17"/>
    <p:sldId id="264" r:id="rId18"/>
    <p:sldId id="262" r:id="rId19"/>
    <p:sldId id="271" r:id="rId20"/>
    <p:sldId id="272" r:id="rId21"/>
    <p:sldId id="273" r:id="rId22"/>
    <p:sldId id="274" r:id="rId23"/>
    <p:sldId id="275" r:id="rId24"/>
    <p:sldId id="276"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19/2/2024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hotodentro.edu.gr/v/item/ds/8521/7092" TargetMode="External"/><Relationship Id="rId2" Type="http://schemas.openxmlformats.org/officeDocument/2006/relationships/hyperlink" Target="https://www.youtube.com/watch?v=FRBTXUXVU_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lJiFPzme0l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search?q=%CE%B4%CE%B5%CF%82+%CF%84%CE%BF+%CF%80%CF%81%CE%B9%CE%BD+%CF%80%CE%B5%CE%B8%CE%AC%CE%BD%CE%B5%CE%B9%CF%82&amp;rlz=1C1GCEA_enGR770GR770&amp;oq=%CE%B4%CE%B5%CF%82+%CF%84%CE%BF+%CF%80%CF%81%CE%B9%CE%BD+%CF%80%CE%B5%CE%B8%CE%AC%CE%BD%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57158" y="857232"/>
            <a:ext cx="8535322" cy="480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smtClean="0">
                <a:solidFill>
                  <a:schemeClr val="tx1"/>
                </a:solidFill>
                <a:latin typeface="Comic Sans MS" pitchFamily="66" charset="0"/>
                <a:hlinkClick r:id="rId2"/>
              </a:rPr>
              <a:t>H</a:t>
            </a:r>
            <a:r>
              <a:rPr lang="el-GR" sz="5400" dirty="0" smtClean="0">
                <a:solidFill>
                  <a:schemeClr val="tx1"/>
                </a:solidFill>
                <a:latin typeface="Comic Sans MS" pitchFamily="66" charset="0"/>
                <a:hlinkClick r:id="rId2"/>
              </a:rPr>
              <a:t> ΠΑΡΑΒΟΛΗ ΤΗΣ ΤΕΛΙΚΗΣ ΚΡΙΣΗΣ</a:t>
            </a:r>
            <a:endParaRPr lang="el-GR" sz="5400" dirty="0">
              <a:solidFill>
                <a:schemeClr val="tx1"/>
              </a:solidFill>
              <a:latin typeface="Comic Sans MS" pitchFamily="66" charset="0"/>
            </a:endParaRPr>
          </a:p>
        </p:txBody>
      </p:sp>
      <p:sp>
        <p:nvSpPr>
          <p:cNvPr id="4" name="3 - Ορθογώνιο"/>
          <p:cNvSpPr/>
          <p:nvPr/>
        </p:nvSpPr>
        <p:spPr>
          <a:xfrm>
            <a:off x="1475656" y="4437112"/>
            <a:ext cx="684076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hlinkClick r:id="rId3"/>
              </a:rPr>
              <a:t>https://photodentro.edu.gr/v/item/ds/8521/7092</a:t>
            </a:r>
            <a:endParaRPr lang="en-US" b="1" dirty="0" smtClean="0"/>
          </a:p>
          <a:p>
            <a:pPr algn="ctr"/>
            <a:endParaRPr lang="el-G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79512" y="505999"/>
            <a:ext cx="8784975" cy="584600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30654" y="332656"/>
            <a:ext cx="8482693" cy="61926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66007" y="692696"/>
            <a:ext cx="8896447" cy="554461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5214950"/>
            <a:ext cx="8358246" cy="13573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lumMod val="75000"/>
                  </a:schemeClr>
                </a:solidFill>
                <a:latin typeface="Comic Sans MS" pitchFamily="66" charset="0"/>
              </a:rPr>
              <a:t>Οι περισσότεροι Ισραηλίτες τότε δέχονταν ότι τους περίμενε σπλαχνική κρίση στο τέλος του κόσμου ενώ τους ειδωλολάτρες τιμωρία. Η παραβολή όμως είναι σαφέστατη: Όλοι οι άνθρωποι ανεξαρτήτως θα κριθούν σύμφωνα με τα έργα τους.</a:t>
            </a:r>
            <a:endParaRPr lang="el-GR" b="1" dirty="0">
              <a:solidFill>
                <a:schemeClr val="tx2">
                  <a:lumMod val="75000"/>
                </a:schemeClr>
              </a:solidFill>
              <a:latin typeface="Comic Sans MS" pitchFamily="66" charset="0"/>
            </a:endParaRPr>
          </a:p>
        </p:txBody>
      </p:sp>
      <p:pic>
        <p:nvPicPr>
          <p:cNvPr id="14338" name="Picture 2" descr="http://users.sch.gr/stefpan/bg/685rh.jpg"/>
          <p:cNvPicPr>
            <a:picLocks noChangeAspect="1" noChangeArrowheads="1"/>
          </p:cNvPicPr>
          <p:nvPr/>
        </p:nvPicPr>
        <p:blipFill>
          <a:blip r:embed="rId2" cstate="print"/>
          <a:srcRect/>
          <a:stretch>
            <a:fillRect/>
          </a:stretch>
        </p:blipFill>
        <p:spPr bwMode="auto">
          <a:xfrm>
            <a:off x="1476419" y="115889"/>
            <a:ext cx="6238853" cy="492612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500042"/>
            <a:ext cx="3500462" cy="60722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l-GR" b="1" dirty="0" smtClean="0">
                <a:solidFill>
                  <a:schemeClr val="tx2">
                    <a:lumMod val="75000"/>
                  </a:schemeClr>
                </a:solidFill>
                <a:latin typeface="Comic Sans MS" pitchFamily="66" charset="0"/>
              </a:rPr>
              <a:t>Ποιός όμως είναι ο Θεός το μάθαμε στην παραβολή του Σπλαχνικού Πατέρα και ο Θεός αυτός</a:t>
            </a:r>
          </a:p>
          <a:p>
            <a:pPr fontAlgn="base"/>
            <a:r>
              <a:rPr lang="el-GR" b="1" dirty="0" smtClean="0">
                <a:solidFill>
                  <a:schemeClr val="tx2">
                    <a:lumMod val="75000"/>
                  </a:schemeClr>
                </a:solidFill>
                <a:latin typeface="Comic Sans MS" pitchFamily="66" charset="0"/>
              </a:rPr>
              <a:t>Δεν είναι τιμωρός</a:t>
            </a:r>
          </a:p>
          <a:p>
            <a:pPr fontAlgn="base"/>
            <a:r>
              <a:rPr lang="el-GR" b="1" dirty="0" smtClean="0">
                <a:solidFill>
                  <a:schemeClr val="tx2">
                    <a:lumMod val="75000"/>
                  </a:schemeClr>
                </a:solidFill>
                <a:latin typeface="Comic Sans MS" pitchFamily="66" charset="0"/>
              </a:rPr>
              <a:t>“Και τούτο οφείλουμε να ξέρουμε·</a:t>
            </a:r>
            <a:br>
              <a:rPr lang="el-GR" b="1" dirty="0" smtClean="0">
                <a:solidFill>
                  <a:schemeClr val="tx2">
                    <a:lumMod val="75000"/>
                  </a:schemeClr>
                </a:solidFill>
                <a:latin typeface="Comic Sans MS" pitchFamily="66" charset="0"/>
              </a:rPr>
            </a:br>
            <a:r>
              <a:rPr lang="el-GR" b="1" dirty="0" smtClean="0">
                <a:solidFill>
                  <a:schemeClr val="tx2">
                    <a:lumMod val="75000"/>
                  </a:schemeClr>
                </a:solidFill>
                <a:latin typeface="Comic Sans MS" pitchFamily="66" charset="0"/>
              </a:rPr>
              <a:t>ότι ο Θεός δεν θα τιμωρήσει κανέναν στο μέλλον,</a:t>
            </a:r>
            <a:br>
              <a:rPr lang="el-GR" b="1" dirty="0" smtClean="0">
                <a:solidFill>
                  <a:schemeClr val="tx2">
                    <a:lumMod val="75000"/>
                  </a:schemeClr>
                </a:solidFill>
                <a:latin typeface="Comic Sans MS" pitchFamily="66" charset="0"/>
              </a:rPr>
            </a:br>
            <a:r>
              <a:rPr lang="el-GR" b="1" dirty="0" smtClean="0">
                <a:solidFill>
                  <a:schemeClr val="tx2">
                    <a:lumMod val="75000"/>
                  </a:schemeClr>
                </a:solidFill>
                <a:latin typeface="Comic Sans MS" pitchFamily="66" charset="0"/>
              </a:rPr>
              <a:t>αλλά ο καθένας κάνει τον εαυτό του ικανό</a:t>
            </a:r>
            <a:br>
              <a:rPr lang="el-GR" b="1" dirty="0" smtClean="0">
                <a:solidFill>
                  <a:schemeClr val="tx2">
                    <a:lumMod val="75000"/>
                  </a:schemeClr>
                </a:solidFill>
                <a:latin typeface="Comic Sans MS" pitchFamily="66" charset="0"/>
              </a:rPr>
            </a:br>
            <a:r>
              <a:rPr lang="el-GR" b="1" dirty="0" smtClean="0">
                <a:solidFill>
                  <a:schemeClr val="tx2">
                    <a:lumMod val="75000"/>
                  </a:schemeClr>
                </a:solidFill>
                <a:latin typeface="Comic Sans MS" pitchFamily="66" charset="0"/>
              </a:rPr>
              <a:t>να συμμετέχει στη ζωή του Θεού).</a:t>
            </a:r>
            <a:br>
              <a:rPr lang="el-GR" b="1" dirty="0" smtClean="0">
                <a:solidFill>
                  <a:schemeClr val="tx2">
                    <a:lumMod val="75000"/>
                  </a:schemeClr>
                </a:solidFill>
                <a:latin typeface="Comic Sans MS" pitchFamily="66" charset="0"/>
              </a:rPr>
            </a:br>
            <a:r>
              <a:rPr lang="el-GR" sz="2000" b="1" dirty="0" smtClean="0">
                <a:solidFill>
                  <a:schemeClr val="accent4">
                    <a:lumMod val="50000"/>
                  </a:schemeClr>
                </a:solidFill>
                <a:latin typeface="Comic Sans MS" pitchFamily="66" charset="0"/>
              </a:rPr>
              <a:t>Όμως η συμμετοχή στη ζωή του Θεού είναι απόλαυση,</a:t>
            </a:r>
            <a:br>
              <a:rPr lang="el-GR" sz="2000" b="1" dirty="0" smtClean="0">
                <a:solidFill>
                  <a:schemeClr val="accent4">
                    <a:lumMod val="50000"/>
                  </a:schemeClr>
                </a:solidFill>
                <a:latin typeface="Comic Sans MS" pitchFamily="66" charset="0"/>
              </a:rPr>
            </a:br>
            <a:r>
              <a:rPr lang="el-GR" sz="2000" b="1" dirty="0" smtClean="0">
                <a:solidFill>
                  <a:schemeClr val="accent4">
                    <a:lumMod val="50000"/>
                  </a:schemeClr>
                </a:solidFill>
                <a:latin typeface="Comic Sans MS" pitchFamily="66" charset="0"/>
              </a:rPr>
              <a:t>ενώ η απόσταση απ’ Αυτόν κόλαση”.</a:t>
            </a:r>
          </a:p>
          <a:p>
            <a:pPr fontAlgn="base"/>
            <a:r>
              <a:rPr lang="el-GR" sz="2000" b="1" dirty="0" smtClean="0">
                <a:solidFill>
                  <a:schemeClr val="accent4">
                    <a:lumMod val="50000"/>
                  </a:schemeClr>
                </a:solidFill>
                <a:latin typeface="Comic Sans MS" pitchFamily="66" charset="0"/>
              </a:rPr>
              <a:t>Ιωάννης Δαμασκηνός  (675-749).</a:t>
            </a:r>
            <a:endParaRPr lang="el-GR" sz="2000" b="1" dirty="0">
              <a:solidFill>
                <a:schemeClr val="accent4">
                  <a:lumMod val="50000"/>
                </a:schemeClr>
              </a:solidFill>
              <a:latin typeface="Comic Sans MS" pitchFamily="66" charset="0"/>
            </a:endParaRPr>
          </a:p>
        </p:txBody>
      </p:sp>
      <p:pic>
        <p:nvPicPr>
          <p:cNvPr id="12290" name="Picture 2" descr="http://3.bp.blogspot.com/-_MG9Lv9UcPg/TVr1XGVQeVI/AAAAAAAAAMU/u7whJMA2ggk/s1600/%25CE%2595%25CE%25B9%25CE%25BA%25CF%258C%25CE%25BD%25CE%25B11.jpg"/>
          <p:cNvPicPr>
            <a:picLocks noChangeAspect="1" noChangeArrowheads="1"/>
          </p:cNvPicPr>
          <p:nvPr/>
        </p:nvPicPr>
        <p:blipFill>
          <a:blip r:embed="rId2" cstate="print"/>
          <a:srcRect/>
          <a:stretch>
            <a:fillRect/>
          </a:stretch>
        </p:blipFill>
        <p:spPr bwMode="auto">
          <a:xfrm>
            <a:off x="4053785" y="1142984"/>
            <a:ext cx="5007085" cy="37147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357166"/>
            <a:ext cx="3571900" cy="628654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l-GR" b="1" dirty="0" smtClean="0">
              <a:solidFill>
                <a:schemeClr val="accent4">
                  <a:lumMod val="50000"/>
                </a:schemeClr>
              </a:solidFill>
              <a:latin typeface="Comic Sans MS" pitchFamily="66" charset="0"/>
            </a:endParaRPr>
          </a:p>
          <a:p>
            <a:pPr fontAlgn="base"/>
            <a:r>
              <a:rPr lang="el-GR" sz="2000" b="1" dirty="0" smtClean="0">
                <a:solidFill>
                  <a:schemeClr val="accent4">
                    <a:lumMod val="50000"/>
                  </a:schemeClr>
                </a:solidFill>
                <a:latin typeface="Comic Sans MS" pitchFamily="66" charset="0"/>
              </a:rPr>
              <a:t>“Η αντίληψη για τον Θεό ως εκδικητή και τιμωρό είναι η πιο φρικτή </a:t>
            </a:r>
            <a:r>
              <a:rPr lang="el-GR" sz="2000" b="1" dirty="0" err="1" smtClean="0">
                <a:solidFill>
                  <a:schemeClr val="accent4">
                    <a:lumMod val="50000"/>
                  </a:schemeClr>
                </a:solidFill>
                <a:latin typeface="Comic Sans MS" pitchFamily="66" charset="0"/>
              </a:rPr>
              <a:t>απ΄</a:t>
            </a:r>
            <a:r>
              <a:rPr lang="el-GR" sz="2000" b="1" dirty="0" smtClean="0">
                <a:solidFill>
                  <a:schemeClr val="accent4">
                    <a:lumMod val="50000"/>
                  </a:schemeClr>
                </a:solidFill>
                <a:latin typeface="Comic Sans MS" pitchFamily="66" charset="0"/>
              </a:rPr>
              <a:t> όλες … </a:t>
            </a:r>
          </a:p>
          <a:p>
            <a:pPr fontAlgn="base"/>
            <a:r>
              <a:rPr lang="el-GR" sz="2000" b="1" dirty="0" smtClean="0">
                <a:solidFill>
                  <a:schemeClr val="accent4">
                    <a:lumMod val="50000"/>
                  </a:schemeClr>
                </a:solidFill>
                <a:latin typeface="Comic Sans MS" pitchFamily="66" charset="0"/>
              </a:rPr>
              <a:t>Ο Θεός δεν εκδικείται και δεν τιμωρεί ποτέ και κανέναν. Αυτά που χαρακτηρίζονται ως “τιμωρίες” δεν είναι παρά αναπόφευκτες </a:t>
            </a:r>
            <a:r>
              <a:rPr lang="el-GR" sz="2000" b="1" dirty="0" smtClean="0">
                <a:solidFill>
                  <a:srgbClr val="C00000"/>
                </a:solidFill>
                <a:latin typeface="Comic Sans MS" pitchFamily="66" charset="0"/>
              </a:rPr>
              <a:t>συνέπειες κακών επιλογών μας.</a:t>
            </a:r>
            <a:r>
              <a:rPr lang="el-GR" sz="2000" b="1" dirty="0" smtClean="0">
                <a:solidFill>
                  <a:schemeClr val="accent4">
                    <a:lumMod val="50000"/>
                  </a:schemeClr>
                </a:solidFill>
                <a:latin typeface="Comic Sans MS" pitchFamily="66" charset="0"/>
              </a:rPr>
              <a:t> Ο Θεός μόνο αγαπά, θεραπεύει και δίνει ζωή”</a:t>
            </a:r>
          </a:p>
          <a:p>
            <a:pPr fontAlgn="base"/>
            <a:r>
              <a:rPr lang="el-GR" sz="2000" b="1" dirty="0" smtClean="0">
                <a:solidFill>
                  <a:schemeClr val="accent4">
                    <a:lumMod val="50000"/>
                  </a:schemeClr>
                </a:solidFill>
                <a:latin typeface="Comic Sans MS" pitchFamily="66" charset="0"/>
              </a:rPr>
              <a:t>Επομένως η καλή ή δυσάρεστη κατάληξη του καθενός </a:t>
            </a:r>
            <a:r>
              <a:rPr lang="el-GR" sz="2000" b="1" dirty="0" smtClean="0">
                <a:solidFill>
                  <a:schemeClr val="accent4">
                    <a:lumMod val="50000"/>
                  </a:schemeClr>
                </a:solidFill>
                <a:latin typeface="Comic Sans MS" pitchFamily="66" charset="0"/>
              </a:rPr>
              <a:t>εξαρτάται </a:t>
            </a:r>
            <a:r>
              <a:rPr lang="el-GR" sz="2000" b="1" dirty="0" smtClean="0">
                <a:solidFill>
                  <a:schemeClr val="accent4">
                    <a:lumMod val="50000"/>
                  </a:schemeClr>
                </a:solidFill>
                <a:latin typeface="Comic Sans MS" pitchFamily="66" charset="0"/>
              </a:rPr>
              <a:t>από το αν είναι ή δεν είναι άνθρωπος αγάπης προς τους πάσχοντες συνανθρώπους.</a:t>
            </a:r>
            <a:endParaRPr lang="el-GR" sz="2000" b="1" dirty="0">
              <a:solidFill>
                <a:schemeClr val="accent4">
                  <a:lumMod val="50000"/>
                </a:schemeClr>
              </a:solidFill>
              <a:latin typeface="Comic Sans MS" pitchFamily="66" charset="0"/>
            </a:endParaRPr>
          </a:p>
        </p:txBody>
      </p:sp>
      <p:pic>
        <p:nvPicPr>
          <p:cNvPr id="11266" name="Picture 2" descr="http://4.bp.blogspot.com/-x524-U7I-3A/Uqrmq5SJDhI/AAAAAAAACSo/tewdpTbEAws/s1600/B-Parousia-2010.png"/>
          <p:cNvPicPr>
            <a:picLocks noChangeAspect="1" noChangeArrowheads="1"/>
          </p:cNvPicPr>
          <p:nvPr/>
        </p:nvPicPr>
        <p:blipFill>
          <a:blip r:embed="rId2" cstate="print"/>
          <a:srcRect/>
          <a:stretch>
            <a:fillRect/>
          </a:stretch>
        </p:blipFill>
        <p:spPr bwMode="auto">
          <a:xfrm>
            <a:off x="4000496" y="714356"/>
            <a:ext cx="4989775" cy="32861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714356"/>
            <a:ext cx="3500462" cy="52864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l-GR" dirty="0" smtClean="0">
                <a:solidFill>
                  <a:srgbClr val="C00000"/>
                </a:solidFill>
                <a:latin typeface="Comic Sans MS" pitchFamily="66" charset="0"/>
              </a:rPr>
              <a:t>Τα χέρια τ’ αδειανά</a:t>
            </a:r>
          </a:p>
          <a:p>
            <a:pPr fontAlgn="base"/>
            <a:r>
              <a:rPr lang="el-GR" dirty="0" smtClean="0">
                <a:solidFill>
                  <a:srgbClr val="C00000"/>
                </a:solidFill>
                <a:latin typeface="Comic Sans MS" pitchFamily="66" charset="0"/>
              </a:rPr>
              <a:t>Είδα αυτό το όνειρο:</a:t>
            </a:r>
            <a:br>
              <a:rPr lang="el-GR" dirty="0" smtClean="0">
                <a:solidFill>
                  <a:srgbClr val="C00000"/>
                </a:solidFill>
                <a:latin typeface="Comic Sans MS" pitchFamily="66" charset="0"/>
              </a:rPr>
            </a:br>
            <a:r>
              <a:rPr lang="el-GR" dirty="0" smtClean="0">
                <a:solidFill>
                  <a:srgbClr val="C00000"/>
                </a:solidFill>
                <a:latin typeface="Comic Sans MS" pitchFamily="66" charset="0"/>
              </a:rPr>
              <a:t>Ένας άνθρωπος παρουσιαζόταν στο κριτήριο του Κυρίου:</a:t>
            </a:r>
            <a:br>
              <a:rPr lang="el-GR" dirty="0" smtClean="0">
                <a:solidFill>
                  <a:srgbClr val="C00000"/>
                </a:solidFill>
                <a:latin typeface="Comic Sans MS" pitchFamily="66" charset="0"/>
              </a:rPr>
            </a:br>
            <a:r>
              <a:rPr lang="el-GR" dirty="0" smtClean="0">
                <a:solidFill>
                  <a:srgbClr val="C00000"/>
                </a:solidFill>
                <a:latin typeface="Comic Sans MS" pitchFamily="66" charset="0"/>
              </a:rPr>
              <a:t>“Κοίταξε, Θεέ μου “, του έλεγε· “τήρησα τον νόμο σου “,</a:t>
            </a:r>
            <a:br>
              <a:rPr lang="el-GR" dirty="0" smtClean="0">
                <a:solidFill>
                  <a:srgbClr val="C00000"/>
                </a:solidFill>
                <a:latin typeface="Comic Sans MS" pitchFamily="66" charset="0"/>
              </a:rPr>
            </a:br>
            <a:r>
              <a:rPr lang="el-GR" dirty="0" smtClean="0">
                <a:solidFill>
                  <a:srgbClr val="C00000"/>
                </a:solidFill>
                <a:latin typeface="Comic Sans MS" pitchFamily="66" charset="0"/>
              </a:rPr>
              <a:t>δεν έκανα τίποτε το αισχρό, κακό ή αντίθρησκο.</a:t>
            </a:r>
            <a:br>
              <a:rPr lang="el-GR" dirty="0" smtClean="0">
                <a:solidFill>
                  <a:srgbClr val="C00000"/>
                </a:solidFill>
                <a:latin typeface="Comic Sans MS" pitchFamily="66" charset="0"/>
              </a:rPr>
            </a:br>
            <a:r>
              <a:rPr lang="el-GR" dirty="0" smtClean="0">
                <a:solidFill>
                  <a:srgbClr val="C00000"/>
                </a:solidFill>
                <a:latin typeface="Comic Sans MS" pitchFamily="66" charset="0"/>
              </a:rPr>
              <a:t>Κύριε, τα χέρια μου είναι καθαρά “.</a:t>
            </a:r>
            <a:br>
              <a:rPr lang="el-GR" dirty="0" smtClean="0">
                <a:solidFill>
                  <a:srgbClr val="C00000"/>
                </a:solidFill>
                <a:latin typeface="Comic Sans MS" pitchFamily="66" charset="0"/>
              </a:rPr>
            </a:br>
            <a:r>
              <a:rPr lang="el-GR" dirty="0" smtClean="0">
                <a:solidFill>
                  <a:srgbClr val="C00000"/>
                </a:solidFill>
                <a:latin typeface="Comic Sans MS" pitchFamily="66" charset="0"/>
              </a:rPr>
              <a:t>- “Ασφαλώς, ασφαλώς”, του απαντούσε ο καλός Θεός…</a:t>
            </a:r>
            <a:br>
              <a:rPr lang="el-GR" dirty="0" smtClean="0">
                <a:solidFill>
                  <a:srgbClr val="C00000"/>
                </a:solidFill>
                <a:latin typeface="Comic Sans MS" pitchFamily="66" charset="0"/>
              </a:rPr>
            </a:br>
            <a:r>
              <a:rPr lang="el-GR" dirty="0" smtClean="0">
                <a:solidFill>
                  <a:srgbClr val="C00000"/>
                </a:solidFill>
                <a:latin typeface="Comic Sans MS" pitchFamily="66" charset="0"/>
              </a:rPr>
              <a:t>“αλλά είναι άδεια “.</a:t>
            </a:r>
          </a:p>
          <a:p>
            <a:pPr fontAlgn="base"/>
            <a:r>
              <a:rPr lang="el-GR" dirty="0" err="1" smtClean="0">
                <a:solidFill>
                  <a:srgbClr val="C00000"/>
                </a:solidFill>
                <a:latin typeface="Comic Sans MS" pitchFamily="66" charset="0"/>
              </a:rPr>
              <a:t>Ραούλ</a:t>
            </a:r>
            <a:r>
              <a:rPr lang="el-GR" dirty="0" smtClean="0">
                <a:solidFill>
                  <a:srgbClr val="C00000"/>
                </a:solidFill>
                <a:latin typeface="Comic Sans MS" pitchFamily="66" charset="0"/>
              </a:rPr>
              <a:t> </a:t>
            </a:r>
            <a:r>
              <a:rPr lang="el-GR" dirty="0" err="1" smtClean="0">
                <a:solidFill>
                  <a:srgbClr val="C00000"/>
                </a:solidFill>
                <a:latin typeface="Comic Sans MS" pitchFamily="66" charset="0"/>
              </a:rPr>
              <a:t>Φολλερώ</a:t>
            </a:r>
            <a:r>
              <a:rPr lang="el-GR" dirty="0" smtClean="0">
                <a:solidFill>
                  <a:srgbClr val="C00000"/>
                </a:solidFill>
                <a:latin typeface="Comic Sans MS" pitchFamily="66" charset="0"/>
              </a:rPr>
              <a:t> Γάλλος ανθρωπιστής και ιεραπόστολος του 20ού αι.</a:t>
            </a:r>
            <a:endParaRPr lang="el-GR" dirty="0">
              <a:solidFill>
                <a:srgbClr val="C00000"/>
              </a:solidFill>
              <a:latin typeface="Comic Sans MS" pitchFamily="66" charset="0"/>
            </a:endParaRPr>
          </a:p>
        </p:txBody>
      </p:sp>
      <p:pic>
        <p:nvPicPr>
          <p:cNvPr id="10242" name="Picture 2" descr="http://eleftheros.com/images/213.jpg"/>
          <p:cNvPicPr>
            <a:picLocks noChangeAspect="1" noChangeArrowheads="1"/>
          </p:cNvPicPr>
          <p:nvPr/>
        </p:nvPicPr>
        <p:blipFill>
          <a:blip r:embed="rId2" cstate="print"/>
          <a:srcRect/>
          <a:stretch>
            <a:fillRect/>
          </a:stretch>
        </p:blipFill>
        <p:spPr bwMode="auto">
          <a:xfrm>
            <a:off x="4143372" y="285728"/>
            <a:ext cx="4751788" cy="2122466"/>
          </a:xfrm>
          <a:prstGeom prst="rect">
            <a:avLst/>
          </a:prstGeom>
          <a:noFill/>
        </p:spPr>
      </p:pic>
      <p:pic>
        <p:nvPicPr>
          <p:cNvPr id="10244" name="Picture 4" descr="http://www.amen.gr/images/articles/article_8666/article_8666.jpg"/>
          <p:cNvPicPr>
            <a:picLocks noChangeAspect="1" noChangeArrowheads="1"/>
          </p:cNvPicPr>
          <p:nvPr/>
        </p:nvPicPr>
        <p:blipFill>
          <a:blip r:embed="rId3" cstate="print"/>
          <a:srcRect/>
          <a:stretch>
            <a:fillRect/>
          </a:stretch>
        </p:blipFill>
        <p:spPr bwMode="auto">
          <a:xfrm>
            <a:off x="4714876" y="3143248"/>
            <a:ext cx="3905256" cy="292894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571480"/>
            <a:ext cx="4143404" cy="592935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l-GR" b="1" dirty="0" smtClean="0">
                <a:solidFill>
                  <a:srgbClr val="C00000"/>
                </a:solidFill>
                <a:latin typeface="Comic Sans MS" pitchFamily="66" charset="0"/>
              </a:rPr>
              <a:t>Μετά από όλα αυτά αναρωτιέμαι: για ποιόν λόγο κάποιοι παρουσιάζουν τον Θεό κακό, εκδικητικό, τιμωρό; Τι κερδίζει κάποιος να πιστεύει σε έναν Θεό που περιμένει να κάνεις μια λάθος κίνηση για να σε τιμωρήσει, να σε απαρνηθεί; Πως μπορείς να προσεύχεσαι στον Θεό της αγάπης και να του ζητάς να τιμωρήσει τον διπλανό σου επειδή σε έβλαψε;</a:t>
            </a:r>
          </a:p>
          <a:p>
            <a:pPr fontAlgn="base"/>
            <a:r>
              <a:rPr lang="el-GR" b="1" dirty="0" smtClean="0">
                <a:solidFill>
                  <a:srgbClr val="C00000"/>
                </a:solidFill>
                <a:latin typeface="Comic Sans MS" pitchFamily="66" charset="0"/>
              </a:rPr>
              <a:t>Πώς μπορεί να τιμωρήσει τον άνθρωπο ο Θεός που έγινε άνθρωπος για να σώσει τον άνθρωπο;</a:t>
            </a:r>
          </a:p>
          <a:p>
            <a:pPr fontAlgn="base"/>
            <a:r>
              <a:rPr lang="el-GR" b="1" dirty="0" smtClean="0">
                <a:solidFill>
                  <a:srgbClr val="C00000"/>
                </a:solidFill>
                <a:latin typeface="Comic Sans MS" pitchFamily="66" charset="0"/>
              </a:rPr>
              <a:t>Πώς μπορεί να τιμωρήσει τον άνθρωπο ο Θεός που σταυρώθηκε για τον άνθρωπο;</a:t>
            </a:r>
          </a:p>
          <a:p>
            <a:pPr fontAlgn="base"/>
            <a:r>
              <a:rPr lang="el-GR" b="1" dirty="0" smtClean="0">
                <a:solidFill>
                  <a:srgbClr val="C00000"/>
                </a:solidFill>
                <a:latin typeface="Comic Sans MS" pitchFamily="66" charset="0"/>
              </a:rPr>
              <a:t>Δεν μπορεί!!!Γιατί; Γιατί ο ΘΕΟΣ είναι ΑΓΑΠΗ!!!</a:t>
            </a:r>
            <a:endParaRPr lang="el-GR" b="1" dirty="0">
              <a:solidFill>
                <a:srgbClr val="C00000"/>
              </a:solidFill>
              <a:latin typeface="Comic Sans MS" pitchFamily="66" charset="0"/>
            </a:endParaRPr>
          </a:p>
        </p:txBody>
      </p:sp>
      <p:pic>
        <p:nvPicPr>
          <p:cNvPr id="9218" name="Picture 2" descr="http://2.bp.blogspot.com/-RZW82_9GzL0/T05u3WXQZaI/AAAAAAAAAEY/SiscTTm4uYk/s320/%25CF%2584%25CE%25B5%25CE%25BB%25CE%25B9%25CE%25BA%25CE%25AE%2B%25CE%259A%25CF%2581%25CE%25AF%25CF%2583%25CE%25B7.jpg"/>
          <p:cNvPicPr>
            <a:picLocks noChangeAspect="1" noChangeArrowheads="1"/>
          </p:cNvPicPr>
          <p:nvPr/>
        </p:nvPicPr>
        <p:blipFill>
          <a:blip r:embed="rId2" cstate="print"/>
          <a:srcRect/>
          <a:stretch>
            <a:fillRect/>
          </a:stretch>
        </p:blipFill>
        <p:spPr bwMode="auto">
          <a:xfrm>
            <a:off x="5072066" y="857232"/>
            <a:ext cx="3693917" cy="55007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357166"/>
            <a:ext cx="8358246" cy="57150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l-GR" sz="2000" b="1" dirty="0" smtClean="0">
                <a:solidFill>
                  <a:srgbClr val="C00000"/>
                </a:solidFill>
              </a:rPr>
              <a:t>Με ποιο κριτήριο χωρίζει τους ανθρώπους σε αυτές τις κατηγορίες;</a:t>
            </a:r>
            <a:r>
              <a:rPr lang="el-GR" sz="2000" dirty="0" smtClean="0">
                <a:solidFill>
                  <a:srgbClr val="C00000"/>
                </a:solidFill>
              </a:rPr>
              <a:t>  </a:t>
            </a:r>
          </a:p>
          <a:p>
            <a:pPr fontAlgn="base"/>
            <a:r>
              <a:rPr lang="el-GR" b="1" dirty="0" smtClean="0">
                <a:solidFill>
                  <a:schemeClr val="tx1"/>
                </a:solidFill>
                <a:latin typeface="Comic Sans MS" pitchFamily="66" charset="0"/>
              </a:rPr>
              <a:t>Έχει κριτήριο </a:t>
            </a:r>
            <a:r>
              <a:rPr lang="el-GR" sz="2400" b="1" dirty="0" smtClean="0">
                <a:solidFill>
                  <a:schemeClr val="tx1"/>
                </a:solidFill>
                <a:latin typeface="Comic Sans MS" pitchFamily="66" charset="0"/>
              </a:rPr>
              <a:t>την αγάπη που έδειξαν ή που δεν έδειξαν </a:t>
            </a:r>
            <a:r>
              <a:rPr lang="el-GR" b="1" dirty="0" smtClean="0">
                <a:solidFill>
                  <a:schemeClr val="tx1"/>
                </a:solidFill>
                <a:latin typeface="Comic Sans MS" pitchFamily="66" charset="0"/>
              </a:rPr>
              <a:t>στους συνανθρώπους τους. Όσοι αγάπησαν τον συνάνθρωπό τους σαν τον Θεό τους και τον εαυτό τους έδειξαν αγάπη </a:t>
            </a:r>
            <a:r>
              <a:rPr lang="el-GR" sz="2400" b="1" dirty="0" err="1" smtClean="0">
                <a:solidFill>
                  <a:schemeClr val="tx1"/>
                </a:solidFill>
                <a:latin typeface="Comic Sans MS" pitchFamily="66" charset="0"/>
              </a:rPr>
              <a:t>θεανθρώπινη</a:t>
            </a:r>
            <a:r>
              <a:rPr lang="el-GR" sz="2400" b="1" dirty="0" smtClean="0">
                <a:solidFill>
                  <a:schemeClr val="tx1"/>
                </a:solidFill>
                <a:latin typeface="Comic Sans MS" pitchFamily="66" charset="0"/>
              </a:rPr>
              <a:t> </a:t>
            </a:r>
            <a:r>
              <a:rPr lang="el-GR" b="1" dirty="0" smtClean="0">
                <a:solidFill>
                  <a:schemeClr val="tx1"/>
                </a:solidFill>
                <a:latin typeface="Comic Sans MS" pitchFamily="66" charset="0"/>
              </a:rPr>
              <a:t>και έτσι φυσιολογικά “κολλάνε” στον “μαγνήτη” Χριστό, έλκονται δηλαδή από την </a:t>
            </a:r>
            <a:r>
              <a:rPr lang="el-GR" b="1" dirty="0" err="1" smtClean="0">
                <a:solidFill>
                  <a:schemeClr val="tx1"/>
                </a:solidFill>
                <a:latin typeface="Comic Sans MS" pitchFamily="66" charset="0"/>
              </a:rPr>
              <a:t>αγαπητική</a:t>
            </a:r>
            <a:r>
              <a:rPr lang="el-GR" b="1" dirty="0" smtClean="0">
                <a:solidFill>
                  <a:schemeClr val="tx1"/>
                </a:solidFill>
                <a:latin typeface="Comic Sans MS" pitchFamily="66" charset="0"/>
              </a:rPr>
              <a:t> του επικοινωνία μαζί τους. Όποιοι πάλι δεν θέλησαν να Τον γνωρίσουν ή Τον αγνόησαν τότε με λογική συνέπεια και επειδή σέβεται την ελευθερία τους, </a:t>
            </a:r>
            <a:r>
              <a:rPr lang="el-GR" sz="2000" b="1" dirty="0" smtClean="0">
                <a:solidFill>
                  <a:schemeClr val="tx1"/>
                </a:solidFill>
                <a:latin typeface="Comic Sans MS" pitchFamily="66" charset="0"/>
              </a:rPr>
              <a:t>τους επιτρέπει να ζήσουν χωρίς Εκείνον με τις συνέπειες που έχει αυτή η επιλογή τους.</a:t>
            </a:r>
          </a:p>
          <a:p>
            <a:pPr algn="ctr" fontAlgn="base"/>
            <a:r>
              <a:rPr lang="el-GR" sz="2400" b="1" dirty="0" smtClean="0">
                <a:solidFill>
                  <a:schemeClr val="tx1"/>
                </a:solidFill>
                <a:latin typeface="Comic Sans MS" pitchFamily="66" charset="0"/>
              </a:rPr>
              <a:t>Με ποιο κριτήριο επομένως θα ζούμε εμείς; </a:t>
            </a:r>
            <a:endParaRPr lang="el-GR" sz="2400" b="1" dirty="0">
              <a:solidFill>
                <a:schemeClr val="tx1"/>
              </a:solidFill>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 Ορθογώνιο"/>
          <p:cNvSpPr/>
          <p:nvPr/>
        </p:nvSpPr>
        <p:spPr>
          <a:xfrm>
            <a:off x="357158" y="357166"/>
            <a:ext cx="8358246" cy="600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t>β</a:t>
            </a:r>
            <a:r>
              <a:rPr lang="el-GR" b="1" dirty="0" smtClean="0">
                <a:solidFill>
                  <a:schemeClr val="tx1"/>
                </a:solidFill>
              </a:rPr>
              <a:t>. Η ζωή στην κόλαση</a:t>
            </a:r>
            <a:endParaRPr lang="el-GR" dirty="0" smtClean="0">
              <a:solidFill>
                <a:schemeClr val="tx1"/>
              </a:solidFill>
            </a:endParaRPr>
          </a:p>
          <a:p>
            <a:r>
              <a:rPr lang="el-GR" dirty="0" smtClean="0">
                <a:solidFill>
                  <a:schemeClr val="tx1"/>
                </a:solidFill>
              </a:rPr>
              <a:t>Περισσότερα στοιχεία για τη ζωή στην κόλαση αποκαλύπτει ο Κύριος με συμβολική γλώσσα, με ζωηρές και έντονες εικόνες στην προφητεία περί μελλούσης κρίσεως (Μθ 25,31-46). Τονίζω ότι δεν πρόκειται για μία παραβολή, όπως νομίζουν πολλοί, αλλά για προφητεία, την οποία διατυπώνει ο Κύριος με σαφή διδασκαλία. </a:t>
            </a:r>
            <a:r>
              <a:rPr lang="el-GR" b="1" dirty="0" smtClean="0">
                <a:solidFill>
                  <a:schemeClr val="tx1"/>
                </a:solidFill>
              </a:rPr>
              <a:t>Εκεί, λοιπόν, μαθαίνουμε ότι οι κολασμένοι:</a:t>
            </a:r>
            <a:endParaRPr lang="el-GR" dirty="0" smtClean="0">
              <a:solidFill>
                <a:schemeClr val="tx1"/>
              </a:solidFill>
            </a:endParaRPr>
          </a:p>
          <a:p>
            <a:r>
              <a:rPr lang="el-GR" b="1" dirty="0" smtClean="0">
                <a:solidFill>
                  <a:schemeClr val="tx1"/>
                </a:solidFill>
              </a:rPr>
              <a:t>* Ζουν αποκομμένοι</a:t>
            </a:r>
            <a:r>
              <a:rPr lang="el-GR" dirty="0" smtClean="0">
                <a:solidFill>
                  <a:schemeClr val="tx1"/>
                </a:solidFill>
              </a:rPr>
              <a:t> και απομακρυσμένοι από τον Θεό. Η κατάσταση αυτή είναι αιώνια, χωρίς καμία ελπίδα αλλαγής. Φαντασθείτε τον εαυτό σας κλεισμένο σ’ ένα δωμάτιο η έστω σ’ ένα άνετο και ωραίο σαλόνι, όπου θα μένατε αιώνια ολομόναχος. Δεν σάς είναι φρικιαστική η σκέψη;</a:t>
            </a:r>
          </a:p>
          <a:p>
            <a:r>
              <a:rPr lang="el-GR" b="1" dirty="0" smtClean="0">
                <a:solidFill>
                  <a:schemeClr val="tx1"/>
                </a:solidFill>
              </a:rPr>
              <a:t>* Κατοικούν </a:t>
            </a:r>
            <a:r>
              <a:rPr lang="el-GR" dirty="0" smtClean="0">
                <a:solidFill>
                  <a:schemeClr val="tx1"/>
                </a:solidFill>
              </a:rPr>
              <a:t>μαζί με τους δαίμονες, που είναι οι χειρότεροι συγκάτοικοι.</a:t>
            </a:r>
          </a:p>
          <a:p>
            <a:r>
              <a:rPr lang="el-GR" b="1" dirty="0" smtClean="0">
                <a:solidFill>
                  <a:schemeClr val="tx1"/>
                </a:solidFill>
              </a:rPr>
              <a:t>* Βρίσκονται</a:t>
            </a:r>
            <a:r>
              <a:rPr lang="el-GR" dirty="0" smtClean="0">
                <a:solidFill>
                  <a:schemeClr val="tx1"/>
                </a:solidFill>
              </a:rPr>
              <a:t> αντιμέτωποι με την αλήθεια. Εκεί βλέπουν τα πράγματα στην πραγματική τους διάσταση. Οι σκληροί και άσπλαχνοι διαπιστώνουν ότι οι δυστυχισμένοι για τους οποίους αδιαφόρησαν είναι οι αδελφοί του Ιησού Χριστού, ο ίδιος ο Κύριος. Οι εγκληματίες και κακούργοι αναγνωρίζουν ότι σκότωσαν όχι έναν ξένο, όχι έναν εχθρό, αλλά τον ίδιο τον αδελφό τους, που ο Θεός τον είχε βάλει δίπλα τους για να τον αγαπήσουν.</a:t>
            </a:r>
          </a:p>
          <a:p>
            <a:r>
              <a:rPr lang="el-GR" dirty="0" smtClean="0">
                <a:solidFill>
                  <a:schemeClr val="tx1"/>
                </a:solidFill>
              </a:rPr>
              <a:t>Οι υπερήφανοι αναγνωρίζουν ότι περιφρόνησαν και πλήγωσαν τον ίδιο τον εαυτό τους, οι αλαζόνες βρίσκονται αντιμέτωποι με το κενό τους και οι φθονεροί διαπιστώνουν ότι πλήγωσαν και φαρμάκωσαν όχι κάποιον ξένο, αλλά τον εαυτό τους</a:t>
            </a:r>
            <a:r>
              <a:rPr lang="el-GR" dirty="0" smtClean="0"/>
              <a:t>.</a:t>
            </a:r>
            <a:endParaRPr lang="el-G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85720" y="142852"/>
            <a:ext cx="3857652" cy="6524863"/>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875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Αν ξέρω να μιλώ όλες τις γλώσσες των ανθρώπων και των αγγέλων, αλλά δεν έχω ………….τότε έγινα σαν ένας άψυχος χαλκός που βουίζει η σαν κύμβαλο που ξεκουφαίνει με τους κρότους του. Και αν έχω το χάρισμα να προφητεύω και γνωρίζω όλα τα μυστήρια και όλη τη γνώση, και αν έχω όλη την πίστη, ώστε να μετακινώ με τη δύναμη της ακόμη και τα βουνά, αλλά δεν έχω ………….., τότε δεν είμαι τίποτε απολύτως.</a:t>
            </a:r>
            <a:endParaRPr kumimoji="0" lang="el-GR" sz="2000" b="1" i="0" u="none" strike="noStrike" cap="none" normalizeH="0" baseline="0" dirty="0" smtClean="0">
              <a:ln>
                <a:noFill/>
              </a:ln>
              <a:solidFill>
                <a:schemeClr val="tx1"/>
              </a:solidFill>
              <a:effectLst/>
              <a:latin typeface="Arial" pitchFamily="34" charset="0"/>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Και αν πουλήσω όλη την περιουσία μου για να χορτάσω με ψωμί όλους τους φτωχούς, και α</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a:t>
            </a:r>
            <a:r>
              <a:rPr kumimoji="0" lang="el-GR"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παραδώσω το σώμα μου για να καεί, αλλά ……….. δεν έχω, τότε σε τίποτε δεν ωφελούμαι</a:t>
            </a:r>
            <a:r>
              <a:rPr kumimoji="0" lang="el-G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158750" algn="l" defTabSz="914400" rtl="0" eaLnBrk="0" fontAlgn="base" latinLnBrk="0" hangingPunct="0">
              <a:lnSpc>
                <a:spcPct val="100000"/>
              </a:lnSpc>
              <a:spcBef>
                <a:spcPct val="0"/>
              </a:spcBef>
              <a:spcAft>
                <a:spcPct val="0"/>
              </a:spcAft>
              <a:buClrTx/>
              <a:buSzTx/>
              <a:buFontTx/>
              <a:buNone/>
              <a:tabLst/>
            </a:pPr>
            <a:r>
              <a:rPr lang="el-GR" dirty="0" smtClean="0">
                <a:latin typeface="Calibri" pitchFamily="34" charset="0"/>
                <a:cs typeface="Times New Roman" pitchFamily="18" charset="0"/>
              </a:rPr>
              <a:t>Ο ύμνος στην αγάπη (απ. Παύλος)</a:t>
            </a:r>
            <a:endParaRPr kumimoji="0" lang="el-GR" b="0" i="0" u="none" strike="noStrike" cap="none" normalizeH="0" baseline="0" dirty="0" smtClean="0">
              <a:ln>
                <a:noFill/>
              </a:ln>
              <a:solidFill>
                <a:schemeClr val="tx1"/>
              </a:solidFill>
              <a:effectLst/>
              <a:latin typeface="Arial" pitchFamily="34" charset="0"/>
            </a:endParaRPr>
          </a:p>
        </p:txBody>
      </p:sp>
      <p:sp>
        <p:nvSpPr>
          <p:cNvPr id="6" name="5 - Ορθογώνιο"/>
          <p:cNvSpPr/>
          <p:nvPr/>
        </p:nvSpPr>
        <p:spPr>
          <a:xfrm>
            <a:off x="4929190" y="500042"/>
            <a:ext cx="3857652" cy="58579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l-GR" sz="2000" b="1" dirty="0" smtClean="0">
                <a:solidFill>
                  <a:srgbClr val="FF0000"/>
                </a:solidFill>
              </a:rPr>
              <a:t>Τι είναι λοιπόν αυτό που δίνει αξία στην ανθρώπινη ύπαρξη τώρα και για πάντα;</a:t>
            </a:r>
          </a:p>
          <a:p>
            <a:pPr fontAlgn="base"/>
            <a:r>
              <a:rPr lang="el-GR" sz="2000" b="1" dirty="0" smtClean="0">
                <a:solidFill>
                  <a:srgbClr val="FF0000"/>
                </a:solidFill>
              </a:rPr>
              <a:t>Είναι </a:t>
            </a:r>
            <a:r>
              <a:rPr lang="el-GR" sz="2000" b="1" dirty="0" smtClean="0">
                <a:solidFill>
                  <a:srgbClr val="FF0000"/>
                </a:solidFill>
              </a:rPr>
              <a:t>η πίστη;</a:t>
            </a:r>
            <a:endParaRPr lang="el-GR" sz="2000" b="1" dirty="0" smtClean="0">
              <a:solidFill>
                <a:srgbClr val="FF0000"/>
              </a:solidFill>
            </a:endParaRPr>
          </a:p>
          <a:p>
            <a:pPr fontAlgn="base"/>
            <a:r>
              <a:rPr lang="el-GR" sz="2000" b="1" dirty="0" smtClean="0">
                <a:solidFill>
                  <a:srgbClr val="FF0000"/>
                </a:solidFill>
              </a:rPr>
              <a:t>Η ευσέβεια;</a:t>
            </a:r>
          </a:p>
          <a:p>
            <a:pPr fontAlgn="base"/>
            <a:r>
              <a:rPr lang="el-GR" sz="2000" b="1" dirty="0" smtClean="0">
                <a:solidFill>
                  <a:srgbClr val="FF0000"/>
                </a:solidFill>
              </a:rPr>
              <a:t>Η τήρηση των θείων εντολών;</a:t>
            </a:r>
          </a:p>
          <a:p>
            <a:pPr fontAlgn="base"/>
            <a:r>
              <a:rPr lang="el-GR" sz="2000" b="1" dirty="0" smtClean="0">
                <a:solidFill>
                  <a:srgbClr val="FF0000"/>
                </a:solidFill>
              </a:rPr>
              <a:t>Πολύ  παραστατικά </a:t>
            </a:r>
            <a:r>
              <a:rPr lang="el-GR" sz="2000" b="1" dirty="0" smtClean="0">
                <a:solidFill>
                  <a:srgbClr val="FF0000"/>
                </a:solidFill>
              </a:rPr>
              <a:t>μας </a:t>
            </a:r>
            <a:r>
              <a:rPr lang="el-GR" sz="2000" b="1" dirty="0" smtClean="0">
                <a:solidFill>
                  <a:srgbClr val="FF0000"/>
                </a:solidFill>
              </a:rPr>
              <a:t>εξηγεί ο Απ. Παύλος στον υπέροχο ύμνο για την  Αγάπη</a:t>
            </a:r>
          </a:p>
          <a:p>
            <a:pPr fontAlgn="base"/>
            <a:r>
              <a:rPr lang="el-GR" sz="2000" b="1" dirty="0" smtClean="0">
                <a:solidFill>
                  <a:srgbClr val="FF0000"/>
                </a:solidFill>
              </a:rPr>
              <a:t>Σίγουρα είναι και αυτά, αλλά πρωτίστως είναι κάτι άλλο, που είναι μέτρο, κριτήριο και ακριβό μυστικό: η προσφορά συγκεκριμένης και έμπρακτης αγάπης προς κάθε άνθρωπο που δυστυχεί, οποιοσδήποτε κι αν είναι αυτός.</a:t>
            </a:r>
            <a:endParaRPr lang="el-GR" sz="2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357166"/>
            <a:ext cx="7715304" cy="5929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Το γεγονός ότι θα αντιληφθούν οι κολασμένοι την αλήθεια, αλλά δεν θα μπορούν να μετανοήσουν και να αλλάξουν τίποτε, χαρακτηρίζει αρκετά την τραγικότητα της καταστάσεώς τους. Μία ιδέα της καταστάσεως αυτής μας δίνουν δύο περιστατικά που θα αναφέρω στη συνέχεια.</a:t>
            </a:r>
          </a:p>
          <a:p>
            <a:r>
              <a:rPr lang="el-GR" dirty="0" smtClean="0"/>
              <a:t>Το πρώτο περιστατικό τοποθετείται στη νεότερη ιστορία της πατρίδος μας, στα χρόνια της τουρκοκρατίας. </a:t>
            </a:r>
            <a:r>
              <a:rPr lang="el-GR" dirty="0" err="1" smtClean="0"/>
              <a:t>Ενας</a:t>
            </a:r>
            <a:r>
              <a:rPr lang="el-GR" dirty="0" smtClean="0"/>
              <a:t> γενίτσαρος μπαίνει σ’ ένα ελληνικό σπίτι κι αφού άρπαξε και κατέστρεψε </a:t>
            </a:r>
            <a:r>
              <a:rPr lang="el-GR" dirty="0" err="1" smtClean="0"/>
              <a:t>ό,τι</a:t>
            </a:r>
            <a:r>
              <a:rPr lang="el-GR" dirty="0" smtClean="0"/>
              <a:t> βρήκε μπροστά του, επιχειρεί ν’ ατιμάσει την κόρη της οικογένειας.</a:t>
            </a:r>
          </a:p>
          <a:p>
            <a:r>
              <a:rPr lang="el-GR" dirty="0" smtClean="0"/>
              <a:t>Για να κάνει μάλιστα τη βδελυρή πράξη σκοτώνει τους γονείς και τους αδελφούς της που πρόβαλαν αντίσταση. Αργότερα όμως αποκαλύπτεται ότι αυτή η οικογένεια, την οποία τόσο βάναυσα και απάνθρωπα κατέστρεψε, ήταν η δική του οικογένεια. Δεν μπόρεσε ν αντέξει την αλήθεια· παραφρόνησε.</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285728"/>
            <a:ext cx="7715304" cy="5572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Το δεύτερο παράδειγμα είναι η υπόθεση της αρχαίας τραγωδίας του Οιδίποδα. </a:t>
            </a:r>
            <a:r>
              <a:rPr lang="el-GR" dirty="0" err="1" smtClean="0"/>
              <a:t>Οταν</a:t>
            </a:r>
            <a:r>
              <a:rPr lang="el-GR" dirty="0" smtClean="0"/>
              <a:t> διαπίστωσε ότι η μητέρα των παιδιών του ήταν η δική του μητέρα, την οποία είχε κάνει σύζυγο, αφού προηγουμένως σκότωσε τον πατέρα του, αισθάνθηκε ανυπόφορη τη ζωή του, έβγαλε τα μάτια του με τα ίδια του τα χέρια και περιφέρονταν «τυφλός τα τ’ </a:t>
            </a:r>
            <a:r>
              <a:rPr lang="el-GR" dirty="0" err="1" smtClean="0"/>
              <a:t>ώτα</a:t>
            </a:r>
            <a:r>
              <a:rPr lang="el-GR" dirty="0" smtClean="0"/>
              <a:t> τον τε νουν τα τ’ όμματα».</a:t>
            </a:r>
          </a:p>
          <a:p>
            <a:r>
              <a:rPr lang="el-GR" dirty="0" smtClean="0"/>
              <a:t>Τα δύο αυτά περιστατικά ζωγραφίζουν πολύ ζωηρά την κατάσταση του ανθρώπου που έρχεται αντιμέτωπος με την αλήθεια, την οποία αδίκησε. Δεν χρειάζεται κάποια επιπλέον τιμωρία.</a:t>
            </a:r>
          </a:p>
          <a:p>
            <a:r>
              <a:rPr lang="el-GR" dirty="0" smtClean="0"/>
              <a:t>Η ταραγμένη συνείδησή του γίνεται ο αμείλικτος κατήγορος που τον ταράσσει, τον πληγώνει περισσότερο από χίλια βασανιστήρια και τον καίει χειρότερα από μύριες φωτιές.</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500042"/>
            <a:ext cx="5072098" cy="492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πρόσωπο του Χριστού κρίνει και τοποθετεί στον παράδεισο τον πιστό. Κι αντίστροφα, παράδεισος για τον πιστό είναι ο Χριστός. Γι’ αυτό ο άγιος Χρυσόστομος έλεγε· «Αν πάω στον παράδεισο και μου </a:t>
            </a:r>
            <a:r>
              <a:rPr lang="el-GR" dirty="0" err="1" smtClean="0"/>
              <a:t>πούν</a:t>
            </a:r>
            <a:r>
              <a:rPr lang="el-GR" smtClean="0"/>
              <a:t> ότι ο Χριστός δεν είναι εκεί αλλά στην κόλαση, θα ζητήσω να πάω στην κόλαση, διότι η κόλαση με τον Χριστό γίνεται παράδεισος, όπως και ο παράδεισος χωρίς τον Χριστό γίνεται κόλαση».</a:t>
            </a: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a:hlinkClick r:id="rId2"/>
          </p:cNvPr>
          <p:cNvSpPr/>
          <p:nvPr/>
        </p:nvSpPr>
        <p:spPr>
          <a:xfrm>
            <a:off x="2000232" y="1142984"/>
            <a:ext cx="400052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Στα καμένα  </a:t>
            </a:r>
            <a:r>
              <a:rPr lang="el-GR" dirty="0" err="1" smtClean="0"/>
              <a:t>Μιχ</a:t>
            </a:r>
            <a:r>
              <a:rPr lang="el-GR" dirty="0" smtClean="0"/>
              <a:t>. </a:t>
            </a:r>
            <a:r>
              <a:rPr lang="el-GR" dirty="0" err="1" smtClean="0"/>
              <a:t>Γκανάς</a:t>
            </a:r>
            <a:endParaRPr lang="el-GR" dirty="0" smtClean="0"/>
          </a:p>
          <a:p>
            <a:pPr algn="ctr"/>
            <a:r>
              <a:rPr lang="el-GR" dirty="0" smtClean="0"/>
              <a:t>Μια άλλη άποψη για τον παράδεισο</a:t>
            </a:r>
            <a:endParaRPr lang="el-GR" dirty="0"/>
          </a:p>
        </p:txBody>
      </p:sp>
      <p:sp>
        <p:nvSpPr>
          <p:cNvPr id="5" name="4 - Ορθογώνιο"/>
          <p:cNvSpPr/>
          <p:nvPr/>
        </p:nvSpPr>
        <p:spPr>
          <a:xfrm>
            <a:off x="1000100" y="2643182"/>
            <a:ext cx="7429552"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t>Για ποιους είναι παράδεισος Τι είναι παράδεισος γι’ αυτούς</a:t>
            </a:r>
          </a:p>
          <a:p>
            <a:r>
              <a:rPr lang="el-GR" dirty="0" smtClean="0"/>
              <a:t>6. Πώς φαντάζεσαι εσύ την ευτυχία; Περίγραψέ την και, μετά, εικονογράφησέ </a:t>
            </a:r>
            <a:r>
              <a:rPr lang="el-GR" smtClean="0"/>
              <a:t>την!</a:t>
            </a:r>
            <a:endParaRPr lang="el-G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Δες το </a:t>
            </a:r>
            <a:r>
              <a:rPr lang="el-GR" smtClean="0"/>
              <a:t>πριν πεθάνεις</a:t>
            </a:r>
            <a:endParaRPr lang="el-GR" dirty="0"/>
          </a:p>
        </p:txBody>
      </p:sp>
      <p:sp>
        <p:nvSpPr>
          <p:cNvPr id="3" name="2 - Θέση περιεχομένου"/>
          <p:cNvSpPr>
            <a:spLocks noGrp="1"/>
          </p:cNvSpPr>
          <p:nvPr>
            <p:ph idx="1"/>
          </p:nvPr>
        </p:nvSpPr>
        <p:spPr/>
        <p:txBody>
          <a:bodyPr/>
          <a:lstStyle/>
          <a:p>
            <a:r>
              <a:rPr lang="en-US" dirty="0" smtClean="0">
                <a:hlinkClick r:id="rId2"/>
              </a:rPr>
              <a:t>https://www.google.com/search?q=%CE%B4%CE%B5%CF%82+%CF%84%CE%BF+%CF%80%CF%81%CE%B9%CE%BD+%CF%80%CE%B5%CE%B8%CE%AC%CE%BD%CE%B5%CE%B9%CF%82&amp;rlz=1C1GCEA_enGR770GR770&amp;oq=%CE%B4%CE%B5%CF%82+%CF%84%CE%BF+%CF%80%CF%81%CE%B9%CE%BD+%CF%80%CE%B5%CE%B8%CE%AC%CE%BD%CE</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4929198"/>
            <a:ext cx="8572560" cy="17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b="1" dirty="0" smtClean="0">
              <a:solidFill>
                <a:schemeClr val="tx1"/>
              </a:solidFill>
              <a:latin typeface="Comic Sans MS" pitchFamily="66" charset="0"/>
            </a:endParaRPr>
          </a:p>
          <a:p>
            <a:pPr algn="ctr"/>
            <a:r>
              <a:rPr lang="el-GR" b="1" dirty="0" smtClean="0">
                <a:solidFill>
                  <a:schemeClr val="tx1"/>
                </a:solidFill>
                <a:latin typeface="Comic Sans MS" pitchFamily="66" charset="0"/>
              </a:rPr>
              <a:t>Ο Κριτής Χριστός παρουσιάζεται ως ένας βασιλέας και ποιμένας, που θα έλθει με δόξα και συνοδεία αγγέλων για να καθίσει σε Θρόνο. Ο Θρόνος του συμβολίζει και την εξουσία Του ως Κριτή,</a:t>
            </a:r>
            <a:r>
              <a:rPr lang="en-US" b="1" dirty="0" smtClean="0">
                <a:solidFill>
                  <a:schemeClr val="tx1"/>
                </a:solidFill>
                <a:latin typeface="Comic Sans MS" pitchFamily="66" charset="0"/>
              </a:rPr>
              <a:t> </a:t>
            </a:r>
            <a:r>
              <a:rPr lang="el-GR" b="1" dirty="0" smtClean="0">
                <a:solidFill>
                  <a:schemeClr val="tx1"/>
                </a:solidFill>
                <a:latin typeface="Comic Sans MS" pitchFamily="66" charset="0"/>
              </a:rPr>
              <a:t>αφού είναι ο Θεός, αλλά και τη νίκη του πάνω στο θάνατο. Έτσι δικαιωματικά του ανήκει η κρίση ζωντανών και </a:t>
            </a:r>
            <a:r>
              <a:rPr lang="el-GR" b="1" dirty="0" err="1" smtClean="0">
                <a:solidFill>
                  <a:schemeClr val="tx1"/>
                </a:solidFill>
                <a:latin typeface="Comic Sans MS" pitchFamily="66" charset="0"/>
              </a:rPr>
              <a:t>κεκοιμημένων</a:t>
            </a:r>
            <a:r>
              <a:rPr lang="el-GR" b="1" dirty="0" smtClean="0">
                <a:solidFill>
                  <a:schemeClr val="tx1"/>
                </a:solidFill>
                <a:latin typeface="Comic Sans MS" pitchFamily="66" charset="0"/>
              </a:rPr>
              <a:t>.</a:t>
            </a:r>
            <a:br>
              <a:rPr lang="el-GR" b="1" dirty="0" smtClean="0">
                <a:solidFill>
                  <a:schemeClr val="tx1"/>
                </a:solidFill>
                <a:latin typeface="Comic Sans MS" pitchFamily="66" charset="0"/>
              </a:rPr>
            </a:br>
            <a:r>
              <a:rPr lang="el-GR" dirty="0" smtClean="0"/>
              <a:t/>
            </a:r>
            <a:br>
              <a:rPr lang="el-GR" dirty="0" smtClean="0"/>
            </a:br>
            <a:endParaRPr lang="el-GR" dirty="0"/>
          </a:p>
        </p:txBody>
      </p:sp>
      <p:pic>
        <p:nvPicPr>
          <p:cNvPr id="18434" name="Picture 2" descr="http://img.syrostoday.gr/articles/original/deytera_paroysia.jpg"/>
          <p:cNvPicPr>
            <a:picLocks noChangeAspect="1" noChangeArrowheads="1"/>
          </p:cNvPicPr>
          <p:nvPr/>
        </p:nvPicPr>
        <p:blipFill>
          <a:blip r:embed="rId2" cstate="print"/>
          <a:srcRect/>
          <a:stretch>
            <a:fillRect/>
          </a:stretch>
        </p:blipFill>
        <p:spPr bwMode="auto">
          <a:xfrm>
            <a:off x="285720" y="428604"/>
            <a:ext cx="8572560" cy="42862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28596" y="428604"/>
            <a:ext cx="3286148" cy="57864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dirty="0" smtClean="0">
              <a:solidFill>
                <a:schemeClr val="tx1"/>
              </a:solidFill>
              <a:latin typeface="Comic Sans MS" pitchFamily="66" charset="0"/>
            </a:endParaRPr>
          </a:p>
          <a:p>
            <a:pPr algn="ctr"/>
            <a:endParaRPr lang="el-GR" sz="2000" b="1" dirty="0" smtClean="0">
              <a:solidFill>
                <a:schemeClr val="tx1"/>
              </a:solidFill>
              <a:latin typeface="Comic Sans MS" pitchFamily="66" charset="0"/>
            </a:endParaRPr>
          </a:p>
          <a:p>
            <a:pPr algn="ctr"/>
            <a:r>
              <a:rPr lang="el-GR" sz="2000" b="1" dirty="0" smtClean="0">
                <a:solidFill>
                  <a:schemeClr val="tx1"/>
                </a:solidFill>
                <a:latin typeface="Comic Sans MS" pitchFamily="66" charset="0"/>
              </a:rPr>
              <a:t>Οι άνθρωποι χωρίζονται μπροστά του σε δύο κατηγορίες: αμνούς και ερίφια, όπως ακριβώς ο βοσκός χωρίζει τα δύο είδη σε διαφορετικά κοπάδια. Και αυτό όχι γιατί ο Θεός κάνει διακρίσεις, αλλά γιατί κατά τον πατερικό λόγο πάλι, οι άνθρωποι θα διακριθούν έτσι όπως ακριβώς στάθηκαν από την ζωή τους ακόμα απέναντι στον Θεό</a:t>
            </a:r>
            <a:br>
              <a:rPr lang="el-GR" sz="2000" b="1" dirty="0" smtClean="0">
                <a:solidFill>
                  <a:schemeClr val="tx1"/>
                </a:solidFill>
                <a:latin typeface="Comic Sans MS" pitchFamily="66" charset="0"/>
              </a:rPr>
            </a:br>
            <a:r>
              <a:rPr lang="el-GR" dirty="0" smtClean="0"/>
              <a:t/>
            </a:r>
            <a:br>
              <a:rPr lang="el-GR" dirty="0" smtClean="0"/>
            </a:br>
            <a:endParaRPr lang="el-GR" dirty="0"/>
          </a:p>
        </p:txBody>
      </p:sp>
      <p:pic>
        <p:nvPicPr>
          <p:cNvPr id="3" name="Picture 2" descr="http://4.bp.blogspot.com/-atad90Q8lTE/UTxrZ8ZZjSI/AAAAAAAASLk/iSilLn9AF4A/s640/DefteraParousia_MoniAgPanteleimonaHrakleioKritis.jpg"/>
          <p:cNvPicPr>
            <a:picLocks noChangeAspect="1" noChangeArrowheads="1"/>
          </p:cNvPicPr>
          <p:nvPr/>
        </p:nvPicPr>
        <p:blipFill>
          <a:blip r:embed="rId2" cstate="print"/>
          <a:srcRect/>
          <a:stretch>
            <a:fillRect/>
          </a:stretch>
        </p:blipFill>
        <p:spPr bwMode="auto">
          <a:xfrm>
            <a:off x="3786183" y="357166"/>
            <a:ext cx="5011814" cy="63334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3714752"/>
            <a:ext cx="8429684" cy="27860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smtClean="0">
              <a:solidFill>
                <a:schemeClr val="tx1"/>
              </a:solidFill>
              <a:latin typeface="Comic Sans MS" pitchFamily="66" charset="0"/>
            </a:endParaRPr>
          </a:p>
          <a:p>
            <a:pPr algn="ctr"/>
            <a:endParaRPr lang="el-GR" sz="2400" b="1" dirty="0" smtClean="0">
              <a:solidFill>
                <a:schemeClr val="tx1"/>
              </a:solidFill>
              <a:latin typeface="Comic Sans MS" pitchFamily="66" charset="0"/>
            </a:endParaRPr>
          </a:p>
          <a:p>
            <a:pPr algn="ctr"/>
            <a:endParaRPr lang="el-GR" sz="2400" b="1" dirty="0" smtClean="0">
              <a:solidFill>
                <a:schemeClr val="tx1"/>
              </a:solidFill>
              <a:latin typeface="Comic Sans MS" pitchFamily="66" charset="0"/>
            </a:endParaRPr>
          </a:p>
          <a:p>
            <a:pPr algn="ctr"/>
            <a:endParaRPr lang="el-GR" sz="2400" b="1" dirty="0" smtClean="0">
              <a:solidFill>
                <a:schemeClr val="tx1"/>
              </a:solidFill>
              <a:latin typeface="Comic Sans MS" pitchFamily="66" charset="0"/>
            </a:endParaRPr>
          </a:p>
          <a:p>
            <a:pPr algn="ctr"/>
            <a:r>
              <a:rPr lang="el-GR" b="1" dirty="0" smtClean="0">
                <a:solidFill>
                  <a:schemeClr val="tx1"/>
                </a:solidFill>
                <a:latin typeface="Comic Sans MS" pitchFamily="66" charset="0"/>
              </a:rPr>
              <a:t>Αλλά και στους συνανθρώπους τους. </a:t>
            </a:r>
          </a:p>
          <a:p>
            <a:pPr algn="ctr"/>
            <a:r>
              <a:rPr lang="el-GR" b="1" dirty="0" smtClean="0">
                <a:solidFill>
                  <a:schemeClr val="tx1"/>
                </a:solidFill>
                <a:latin typeface="Comic Sans MS" pitchFamily="66" charset="0"/>
              </a:rPr>
              <a:t>Θα αναφερθεί  τί δεν έκαναν προς τους φτωχούς, τους πεινασμένους, τους διψασμένους, τους ξένους, τους φυλακισμένους με λίγα λόγια αυτούς που </a:t>
            </a:r>
            <a:r>
              <a:rPr lang="el-GR" sz="2000" b="1" dirty="0" smtClean="0">
                <a:solidFill>
                  <a:srgbClr val="7030A0"/>
                </a:solidFill>
                <a:latin typeface="Comic Sans MS" pitchFamily="66" charset="0"/>
              </a:rPr>
              <a:t>ταυτίζει με τον Εαυτό του, </a:t>
            </a:r>
            <a:r>
              <a:rPr lang="el-GR" b="1" dirty="0" smtClean="0">
                <a:solidFill>
                  <a:schemeClr val="tx1"/>
                </a:solidFill>
                <a:latin typeface="Comic Sans MS" pitchFamily="66" charset="0"/>
              </a:rPr>
              <a:t>στους απλούς και καταφρονημένους αυτού του κόσμου.</a:t>
            </a:r>
          </a:p>
          <a:p>
            <a:pPr algn="ctr"/>
            <a:r>
              <a:rPr lang="el-GR" b="1" dirty="0" smtClean="0">
                <a:solidFill>
                  <a:schemeClr val="tx1"/>
                </a:solidFill>
                <a:latin typeface="Comic Sans MS" pitchFamily="66" charset="0"/>
              </a:rPr>
              <a:t>Γιατί τόσα μπορούσες να κάνεις……</a:t>
            </a:r>
          </a:p>
          <a:p>
            <a:pPr algn="ctr"/>
            <a:r>
              <a:rPr lang="el-GR" b="1" dirty="0" smtClean="0">
                <a:solidFill>
                  <a:schemeClr val="tx1"/>
                </a:solidFill>
                <a:latin typeface="Comic Sans MS" pitchFamily="66" charset="0"/>
              </a:rPr>
              <a:t>Όσα μπορούσες και </a:t>
            </a:r>
            <a:r>
              <a:rPr lang="el-GR" sz="2000" b="1" dirty="0" smtClean="0">
                <a:solidFill>
                  <a:srgbClr val="7030A0"/>
                </a:solidFill>
                <a:latin typeface="Comic Sans MS" pitchFamily="66" charset="0"/>
              </a:rPr>
              <a:t>αδιαφόρησες!!!!  </a:t>
            </a:r>
            <a:r>
              <a:rPr lang="el-GR" sz="2000" b="1" dirty="0" smtClean="0">
                <a:solidFill>
                  <a:schemeClr val="tx1"/>
                </a:solidFill>
                <a:latin typeface="Comic Sans MS" pitchFamily="66" charset="0"/>
              </a:rPr>
              <a:t/>
            </a:r>
            <a:br>
              <a:rPr lang="el-GR" sz="2000" b="1" dirty="0" smtClean="0">
                <a:solidFill>
                  <a:schemeClr val="tx1"/>
                </a:solidFill>
                <a:latin typeface="Comic Sans MS" pitchFamily="66" charset="0"/>
              </a:rPr>
            </a:br>
            <a:r>
              <a:rPr lang="el-GR" dirty="0" smtClean="0"/>
              <a:t/>
            </a:r>
            <a:br>
              <a:rPr lang="el-GR" dirty="0" smtClean="0"/>
            </a:br>
            <a:endParaRPr lang="el-GR" dirty="0"/>
          </a:p>
        </p:txBody>
      </p:sp>
      <p:pic>
        <p:nvPicPr>
          <p:cNvPr id="16386" name="Picture 2" descr="https://alalum.files.wordpress.com/2013/03/cf86cf8627.jpg"/>
          <p:cNvPicPr>
            <a:picLocks noChangeAspect="1" noChangeArrowheads="1"/>
          </p:cNvPicPr>
          <p:nvPr/>
        </p:nvPicPr>
        <p:blipFill>
          <a:blip r:embed="rId2" cstate="print"/>
          <a:srcRect/>
          <a:stretch>
            <a:fillRect/>
          </a:stretch>
        </p:blipFill>
        <p:spPr bwMode="auto">
          <a:xfrm>
            <a:off x="1000100" y="142852"/>
            <a:ext cx="6896180" cy="431011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Πεινασμένοι και αξιοπρεπείς | OffLine Po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cstate="print"/>
          <a:srcRect/>
          <a:stretch>
            <a:fillRect/>
          </a:stretch>
        </p:blipFill>
        <p:spPr bwMode="auto">
          <a:xfrm>
            <a:off x="690150" y="476672"/>
            <a:ext cx="8183361" cy="56166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463570" y="1124744"/>
            <a:ext cx="8490757" cy="446449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251520" y="476672"/>
            <a:ext cx="8486657" cy="47525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1085</Words>
  <Application>Microsoft Office PowerPoint</Application>
  <PresentationFormat>Προβολή στην οθόνη (4:3)</PresentationFormat>
  <Paragraphs>68</Paragraphs>
  <Slides>24</Slides>
  <Notes>0</Notes>
  <HiddenSlides>1</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Διαφάνεια 1</vt:lpstr>
      <vt:lpstr>Διαφάνεια 2</vt:lpstr>
      <vt:lpstr>Δες το πριν πεθάνεις</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user</cp:lastModifiedBy>
  <cp:revision>31</cp:revision>
  <dcterms:modified xsi:type="dcterms:W3CDTF">2024-02-19T21:07:34Z</dcterms:modified>
</cp:coreProperties>
</file>