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63" r:id="rId5"/>
    <p:sldId id="257" r:id="rId6"/>
    <p:sldId id="264" r:id="rId7"/>
    <p:sldId id="265" r:id="rId8"/>
    <p:sldId id="259" r:id="rId9"/>
    <p:sldId id="260" r:id="rId10"/>
    <p:sldId id="266" r:id="rId11"/>
    <p:sldId id="267" r:id="rId12"/>
    <p:sldId id="261" r:id="rId13"/>
    <p:sldId id="269" r:id="rId14"/>
    <p:sldId id="270" r:id="rId15"/>
    <p:sldId id="268"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4A7F9DD-B12B-4DA7-9878-F665B5CB6CB2}" type="datetimeFigureOut">
              <a:rPr lang="el-GR" smtClean="0"/>
              <a:t>31/10/2023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3A3D6F9-B916-4D03-A838-EA12D6E83681}"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4A7F9DD-B12B-4DA7-9878-F665B5CB6CB2}" type="datetimeFigureOut">
              <a:rPr lang="el-GR" smtClean="0"/>
              <a:t>31/10/2023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3A3D6F9-B916-4D03-A838-EA12D6E8368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4A7F9DD-B12B-4DA7-9878-F665B5CB6CB2}" type="datetimeFigureOut">
              <a:rPr lang="el-GR" smtClean="0"/>
              <a:t>31/10/2023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3A3D6F9-B916-4D03-A838-EA12D6E8368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4A7F9DD-B12B-4DA7-9878-F665B5CB6CB2}" type="datetimeFigureOut">
              <a:rPr lang="el-GR" smtClean="0"/>
              <a:t>31/10/2023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3A3D6F9-B916-4D03-A838-EA12D6E8368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4A7F9DD-B12B-4DA7-9878-F665B5CB6CB2}" type="datetimeFigureOut">
              <a:rPr lang="el-GR" smtClean="0"/>
              <a:t>31/10/2023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3A3D6F9-B916-4D03-A838-EA12D6E83681}"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B4A7F9DD-B12B-4DA7-9878-F665B5CB6CB2}" type="datetimeFigureOut">
              <a:rPr lang="el-GR" smtClean="0"/>
              <a:t>31/10/2023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3A3D6F9-B916-4D03-A838-EA12D6E8368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B4A7F9DD-B12B-4DA7-9878-F665B5CB6CB2}" type="datetimeFigureOut">
              <a:rPr lang="el-GR" smtClean="0"/>
              <a:t>31/10/2023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3A3D6F9-B916-4D03-A838-EA12D6E83681}"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4A7F9DD-B12B-4DA7-9878-F665B5CB6CB2}" type="datetimeFigureOut">
              <a:rPr lang="el-GR" smtClean="0"/>
              <a:t>31/10/2023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3A3D6F9-B916-4D03-A838-EA12D6E8368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4A7F9DD-B12B-4DA7-9878-F665B5CB6CB2}" type="datetimeFigureOut">
              <a:rPr lang="el-GR" smtClean="0"/>
              <a:t>31/10/2023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3A3D6F9-B916-4D03-A838-EA12D6E8368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4A7F9DD-B12B-4DA7-9878-F665B5CB6CB2}" type="datetimeFigureOut">
              <a:rPr lang="el-GR" smtClean="0"/>
              <a:t>31/10/2023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3A3D6F9-B916-4D03-A838-EA12D6E8368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4A7F9DD-B12B-4DA7-9878-F665B5CB6CB2}" type="datetimeFigureOut">
              <a:rPr lang="el-GR" smtClean="0"/>
              <a:t>31/10/2023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3A3D6F9-B916-4D03-A838-EA12D6E83681}"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7F9DD-B12B-4DA7-9878-F665B5CB6CB2}" type="datetimeFigureOut">
              <a:rPr lang="el-GR" smtClean="0"/>
              <a:t>31/10/2023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3D6F9-B916-4D03-A838-EA12D6E83681}"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W8oD2auSv0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Διαφορές  στα μυστήρια στις χριστιανικές ομολογίες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Προτεστάντες</a:t>
            </a:r>
            <a:endParaRPr lang="el-GR" dirty="0"/>
          </a:p>
        </p:txBody>
      </p:sp>
      <p:sp>
        <p:nvSpPr>
          <p:cNvPr id="3" name="2 - Θέση περιεχομένου"/>
          <p:cNvSpPr>
            <a:spLocks noGrp="1"/>
          </p:cNvSpPr>
          <p:nvPr>
            <p:ph idx="1"/>
          </p:nvPr>
        </p:nvSpPr>
        <p:spPr/>
        <p:txBody>
          <a:bodyPr/>
          <a:lstStyle/>
          <a:p>
            <a:r>
              <a:rPr lang="el-GR" dirty="0" smtClean="0"/>
              <a:t>Δεν υπάρχει κοινή γραμμή.                                            </a:t>
            </a:r>
            <a:r>
              <a:rPr lang="el-GR" dirty="0"/>
              <a:t>Για τους </a:t>
            </a:r>
            <a:r>
              <a:rPr lang="el-GR" dirty="0" smtClean="0"/>
              <a:t>λουθηρανούς</a:t>
            </a:r>
            <a:r>
              <a:rPr lang="el-GR" dirty="0"/>
              <a:t> ο Χριστός είναι μεν </a:t>
            </a:r>
            <a:r>
              <a:rPr lang="el-GR" dirty="0" smtClean="0"/>
              <a:t>πραγματικά </a:t>
            </a:r>
            <a:r>
              <a:rPr lang="el-GR" dirty="0"/>
              <a:t>παρών κατά το μυστήριο, αλλά </a:t>
            </a:r>
            <a:r>
              <a:rPr lang="el-GR" dirty="0" smtClean="0"/>
              <a:t>ο άρτος και ο οίνος δεν μεταβάλλονται </a:t>
            </a:r>
            <a:r>
              <a:rPr lang="el-GR" dirty="0"/>
              <a:t>πραγματικά και ουσιωδώς σε σώμα και αίμα </a:t>
            </a:r>
            <a:r>
              <a:rPr lang="el-GR" dirty="0" smtClean="0"/>
              <a:t>Χριστού. Την θεωρούν σαν τελετή ανάμνησης του Τελευταίου Δείπνου του Χριστού.</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395536" y="692696"/>
            <a:ext cx="8547067" cy="557748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498178"/>
          </a:xfrm>
        </p:spPr>
        <p:txBody>
          <a:bodyPr>
            <a:normAutofit fontScale="90000"/>
          </a:bodyPr>
          <a:lstStyle/>
          <a:p>
            <a:r>
              <a:rPr lang="el-GR" dirty="0" smtClean="0"/>
              <a:t>Το Χρίσμα</a:t>
            </a:r>
            <a:br>
              <a:rPr lang="el-GR" dirty="0" smtClean="0"/>
            </a:br>
            <a:r>
              <a:rPr lang="el-GR" dirty="0" smtClean="0"/>
              <a:t>Υποχρεωτικό μη επαναλαμβανόμενο Μυστήριο</a:t>
            </a:r>
            <a:endParaRPr lang="el-GR" dirty="0"/>
          </a:p>
        </p:txBody>
      </p:sp>
      <p:sp>
        <p:nvSpPr>
          <p:cNvPr id="3" name="2 - Θέση περιεχομένου"/>
          <p:cNvSpPr>
            <a:spLocks noGrp="1"/>
          </p:cNvSpPr>
          <p:nvPr>
            <p:ph idx="1"/>
          </p:nvPr>
        </p:nvSpPr>
        <p:spPr>
          <a:xfrm>
            <a:off x="467544" y="1988840"/>
            <a:ext cx="8229600" cy="4525963"/>
          </a:xfrm>
        </p:spPr>
        <p:txBody>
          <a:bodyPr/>
          <a:lstStyle/>
          <a:p>
            <a:r>
              <a:rPr lang="el-GR" dirty="0" smtClean="0"/>
              <a:t>Στην Π. Διαθήκη έχριαν τους βασιλιάδες, τους ιερείς και τους Προφήτες. Νοείται ως μεταβίβαση εξουσίας. Στην Κ. Διαθήκη οι Απόστολοι έβαζαν τα χέρια τους στα κεφάλια των βαπτισμένων και προσευχόμενοι τους μετέδιδαν τη χάρη του Αγίου Πνεύματος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Ορθόδοξοι</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Αμέσως μετά το Βάπτισμα τελείται το μυστήριο του </a:t>
            </a:r>
            <a:r>
              <a:rPr lang="el-GR" b="1" dirty="0" smtClean="0"/>
              <a:t>Χρίσματος</a:t>
            </a:r>
            <a:r>
              <a:rPr lang="el-GR" dirty="0"/>
              <a:t>, δηλαδή </a:t>
            </a:r>
            <a:r>
              <a:rPr lang="el-GR" dirty="0" smtClean="0"/>
              <a:t>ο ιερέας χρίει (σταυρώνει)  </a:t>
            </a:r>
            <a:r>
              <a:rPr lang="el-GR" dirty="0"/>
              <a:t>το νεοφώτιστο με το </a:t>
            </a:r>
            <a:r>
              <a:rPr lang="el-GR" b="1" i="1" dirty="0"/>
              <a:t>Άγιο Μύρο</a:t>
            </a:r>
            <a:r>
              <a:rPr lang="el-GR" dirty="0"/>
              <a:t> και απαγγέλλει την ευχή του Χρίσματος</a:t>
            </a:r>
            <a:r>
              <a:rPr lang="el-GR" dirty="0" smtClean="0"/>
              <a:t>. &lt;</a:t>
            </a:r>
            <a:r>
              <a:rPr lang="el-GR" dirty="0" err="1" smtClean="0"/>
              <a:t>Σφραγίς</a:t>
            </a:r>
            <a:r>
              <a:rPr lang="el-GR" dirty="0" smtClean="0"/>
              <a:t> δωρεάς Πνεύματος Αγίου Αμήν&gt;  </a:t>
            </a:r>
            <a:r>
              <a:rPr lang="el-GR" dirty="0"/>
              <a:t>Το Άγιο Μύρο είναι μια ουσία που παρασκευάζεται από 57 πολύτιμες αρωματικές ουσίες και καθαγιάζεται τη Μεγάλη Πέμπτη στο Οικουμενικό Πατριαρχείο. Σε κάθε ναό φυλάγεται σε ειδικό σκεύος, το </a:t>
            </a:r>
            <a:r>
              <a:rPr lang="el-GR" i="1" dirty="0"/>
              <a:t>Μυροδοχείο</a:t>
            </a:r>
            <a:r>
              <a:rPr lang="el-GR" dirty="0"/>
              <a:t>. Συμβολίζει τα πολλά χαρίσματα του Αγίου Πνεύματος, δηλαδή τα πνευματικά δώρα που μας χαρίζει το Άγιο Πνεύμα, όταν μπαίνουμε με το Βάπτισμα στην Εκκλησία του Χριστού.</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user\Pictures\xrisma.jpg"/>
          <p:cNvPicPr>
            <a:picLocks noGrp="1" noChangeAspect="1" noChangeArrowheads="1"/>
          </p:cNvPicPr>
          <p:nvPr>
            <p:ph idx="1"/>
          </p:nvPr>
        </p:nvPicPr>
        <p:blipFill>
          <a:blip r:embed="rId2" cstate="print"/>
          <a:srcRect/>
          <a:stretch>
            <a:fillRect/>
          </a:stretch>
        </p:blipFill>
        <p:spPr bwMode="auto">
          <a:xfrm>
            <a:off x="467544" y="260648"/>
            <a:ext cx="8313461" cy="6227071"/>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260648"/>
            <a:ext cx="8229600" cy="6264696"/>
          </a:xfrm>
        </p:spPr>
        <p:txBody>
          <a:bodyPr/>
          <a:lstStyle/>
          <a:p>
            <a:r>
              <a:rPr lang="el-GR" dirty="0" smtClean="0"/>
              <a:t>. Στη Ρ/Κ Εκκλησία τελείται μόνο από τον Επίσκοπο. Λόγω πνευματικής ανωριμότητας των παιδιών, γίνεται στο 7</a:t>
            </a:r>
            <a:r>
              <a:rPr lang="el-GR" baseline="30000" dirty="0" smtClean="0"/>
              <a:t>ο</a:t>
            </a:r>
            <a:r>
              <a:rPr lang="el-GR" dirty="0" smtClean="0"/>
              <a:t> , 8</a:t>
            </a:r>
            <a:r>
              <a:rPr lang="el-GR" baseline="30000" dirty="0" smtClean="0"/>
              <a:t>ο</a:t>
            </a:r>
            <a:r>
              <a:rPr lang="el-GR" dirty="0" smtClean="0"/>
              <a:t> ή 12</a:t>
            </a:r>
            <a:r>
              <a:rPr lang="el-GR" baseline="30000" dirty="0" smtClean="0"/>
              <a:t>ο</a:t>
            </a:r>
            <a:r>
              <a:rPr lang="el-GR" dirty="0" smtClean="0"/>
              <a:t> έτος.</a:t>
            </a:r>
            <a:endParaRPr lang="el-GR" dirty="0"/>
          </a:p>
        </p:txBody>
      </p:sp>
      <p:pic>
        <p:nvPicPr>
          <p:cNvPr id="4098" name="Picture 2"/>
          <p:cNvPicPr>
            <a:picLocks noChangeAspect="1" noChangeArrowheads="1"/>
          </p:cNvPicPr>
          <p:nvPr/>
        </p:nvPicPr>
        <p:blipFill>
          <a:blip r:embed="rId2" cstate="print"/>
          <a:srcRect/>
          <a:stretch>
            <a:fillRect/>
          </a:stretch>
        </p:blipFill>
        <p:spPr bwMode="auto">
          <a:xfrm>
            <a:off x="379345" y="1844824"/>
            <a:ext cx="8297111" cy="460851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lstStyle/>
          <a:p>
            <a:r>
              <a:rPr lang="el-GR" dirty="0" smtClean="0"/>
              <a:t>Αγγλικανική Εκκλησία</a:t>
            </a:r>
            <a:endParaRPr lang="el-GR"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323528" y="1052736"/>
            <a:ext cx="8349373" cy="5369664"/>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32656"/>
            <a:ext cx="8229600" cy="5793507"/>
          </a:xfrm>
        </p:spPr>
        <p:txBody>
          <a:bodyPr>
            <a:normAutofit/>
          </a:bodyPr>
          <a:lstStyle/>
          <a:p>
            <a:r>
              <a:rPr lang="el-GR" dirty="0" smtClean="0"/>
              <a:t>Ιδρύθηκε από τον Ερρίκο τον 8</a:t>
            </a:r>
            <a:r>
              <a:rPr lang="el-GR" baseline="30000" dirty="0" smtClean="0"/>
              <a:t>ο</a:t>
            </a:r>
            <a:r>
              <a:rPr lang="el-GR" dirty="0" smtClean="0"/>
              <a:t> το 1547, ο οποίος ανακηρύχθηκε κεφαλή της Εκκλησίας, αντικαθιστώντας τον Πάπα.</a:t>
            </a:r>
          </a:p>
          <a:p>
            <a:r>
              <a:rPr lang="el-GR" dirty="0" smtClean="0"/>
              <a:t>Καταργεί την αγαμία του κλήρου και τις εικόνες. Επιτρέπει τη Θεία Κοινωνία του Αίματος του Χριστού και στους λαϊκούς.</a:t>
            </a:r>
          </a:p>
          <a:p>
            <a:r>
              <a:rPr lang="el-GR" dirty="0" smtClean="0"/>
              <a:t>Επηρεάστηκε από τις </a:t>
            </a:r>
            <a:r>
              <a:rPr lang="el-GR" dirty="0" err="1" smtClean="0"/>
              <a:t>καλβινικές</a:t>
            </a:r>
            <a:r>
              <a:rPr lang="el-GR" dirty="0" smtClean="0"/>
              <a:t> ιδέες. Δέχονται το Βάπτισμα και τη Θ. Ευχαριστία,  τους τρεις βαθμούς της ιεροσύνης και τη  Χειροτονία των γυναικών. Έχουν πομπώδεις τελετές</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n-US" smtClean="0">
                <a:hlinkClick r:id="rId2"/>
              </a:rPr>
              <a:t>https://www.youtube.com/watch?v=W8oD2auSv0Y</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endParaRPr lang="el-GR" dirty="0" smtClean="0"/>
          </a:p>
          <a:p>
            <a:r>
              <a:rPr lang="el-GR" dirty="0" smtClean="0"/>
              <a:t>Θεωρούν ως μέλη της Εκκλησίας όλους όσους βαπτίζονται στο όνομα της Αγίας Τριάδας είτε είναι Ορθόδοξοι είτε Προτεστάντες. Από τον 13</a:t>
            </a:r>
            <a:r>
              <a:rPr lang="el-GR" baseline="30000" dirty="0" smtClean="0"/>
              <a:t>ο</a:t>
            </a:r>
            <a:r>
              <a:rPr lang="el-GR" dirty="0" smtClean="0"/>
              <a:t> αιώνα καθιέρωσαν το βάπτισμα με ραντισμό. Ο ιερέας αναφέρεται σε α’ πρόσωπο λέγοντας &lt;εγώ σε βαπτίζω&gt; δηλώνοντας την υπεροχή του κλήρου έναντι του λαού.</a:t>
            </a:r>
            <a:endParaRPr lang="el-GR" dirty="0"/>
          </a:p>
        </p:txBody>
      </p:sp>
      <p:sp>
        <p:nvSpPr>
          <p:cNvPr id="4" name="3 - Ορθογώνιο"/>
          <p:cNvSpPr/>
          <p:nvPr/>
        </p:nvSpPr>
        <p:spPr>
          <a:xfrm>
            <a:off x="1403648" y="476672"/>
            <a:ext cx="6408712" cy="122413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smtClean="0">
                <a:solidFill>
                  <a:schemeClr val="tx1"/>
                </a:solidFill>
              </a:rPr>
              <a:t>Βάπτισμα                                                        Ρ/Κ Εκκλησία</a:t>
            </a:r>
          </a:p>
          <a:p>
            <a:pPr algn="ctr"/>
            <a:endParaRPr lang="el-GR" sz="3200"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https://i1.wp.com/tvoi-uvelirr.ru/wp-content/uploads/2015/03/%D0%9E%D0%B1%D1%80%D1%8F%D0%B4-%D0%BA%D1%80%D0%B5%D1%89%D0%B5%D0%BD%D0%B8%D1%8F-4.jpg"/>
          <p:cNvPicPr>
            <a:picLocks noGrp="1"/>
          </p:cNvPicPr>
          <p:nvPr>
            <p:ph idx="1"/>
          </p:nvPr>
        </p:nvPicPr>
        <p:blipFill>
          <a:blip r:embed="rId2" cstate="print"/>
          <a:srcRect/>
          <a:stretch>
            <a:fillRect/>
          </a:stretch>
        </p:blipFill>
        <p:spPr bwMode="auto">
          <a:xfrm>
            <a:off x="323528" y="620688"/>
            <a:ext cx="8496943" cy="576064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Προτεστάντες</a:t>
            </a:r>
            <a:endParaRPr lang="el-GR" dirty="0"/>
          </a:p>
        </p:txBody>
      </p:sp>
      <p:sp>
        <p:nvSpPr>
          <p:cNvPr id="3" name="2 - Θέση περιεχομένου"/>
          <p:cNvSpPr>
            <a:spLocks noGrp="1"/>
          </p:cNvSpPr>
          <p:nvPr>
            <p:ph idx="1"/>
          </p:nvPr>
        </p:nvSpPr>
        <p:spPr/>
        <p:txBody>
          <a:bodyPr/>
          <a:lstStyle/>
          <a:p>
            <a:r>
              <a:rPr lang="el-GR" dirty="0" smtClean="0"/>
              <a:t>Δεν έχουν όλες οι Προτεσταντικές Εκκλησίες μια κοινή θέση για τα μυστήρια.  Βαπτίζονται σε μεγάλη ηλικία πάνω από </a:t>
            </a:r>
            <a:r>
              <a:rPr lang="el-GR" dirty="0"/>
              <a:t>16 </a:t>
            </a:r>
            <a:r>
              <a:rPr lang="el-GR" dirty="0" smtClean="0"/>
              <a:t>ετών. </a:t>
            </a:r>
            <a:r>
              <a:rPr lang="el-GR" dirty="0"/>
              <a:t>Για όλους τους Προτεστάντες είναι υποχρεωτικό να βουτήξουν τον βαπτιζόμενο τρεις φορές στο νερό</a:t>
            </a:r>
            <a:r>
              <a:rPr lang="el-GR" dirty="0" smtClean="0"/>
              <a:t>.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https://i2.wp.com/tvoi-uvelirr.ru/wp-content/uploads/2015/03/%D0%9E%D0%B1%D1%80%D1%8F%D0%B4-%D0%BA%D1%80%D0%B5%D1%89%D0%B5%D0%BD%D0%B8%D1%8F-3.jpg"/>
          <p:cNvPicPr/>
          <p:nvPr/>
        </p:nvPicPr>
        <p:blipFill>
          <a:blip r:embed="rId2" cstate="print"/>
          <a:srcRect/>
          <a:stretch>
            <a:fillRect/>
          </a:stretch>
        </p:blipFill>
        <p:spPr bwMode="auto">
          <a:xfrm>
            <a:off x="611560" y="404664"/>
            <a:ext cx="7920880" cy="597666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Ορθόδοξοι</a:t>
            </a:r>
            <a:endParaRPr lang="el-GR" dirty="0"/>
          </a:p>
        </p:txBody>
      </p:sp>
      <p:sp>
        <p:nvSpPr>
          <p:cNvPr id="3" name="2 - Θέση περιεχομένου"/>
          <p:cNvSpPr>
            <a:spLocks noGrp="1"/>
          </p:cNvSpPr>
          <p:nvPr>
            <p:ph idx="1"/>
          </p:nvPr>
        </p:nvSpPr>
        <p:spPr/>
        <p:txBody>
          <a:bodyPr/>
          <a:lstStyle/>
          <a:p>
            <a:r>
              <a:rPr lang="el-GR" dirty="0" smtClean="0"/>
              <a:t>Υποχρεωτικό μη επαναλαμβανόμενο μυστήριο.</a:t>
            </a:r>
          </a:p>
          <a:p>
            <a:r>
              <a:rPr lang="el-GR" dirty="0" smtClean="0"/>
              <a:t>Ο πιστός εισέρχεται στην χριστιανική Εκκλησία.</a:t>
            </a:r>
          </a:p>
          <a:p>
            <a:r>
              <a:rPr lang="el-GR" dirty="0" smtClean="0"/>
              <a:t>Τριπλή κατάδυση στο νερό στο όνομα της Αγίας Τριάδας.</a:t>
            </a:r>
          </a:p>
          <a:p>
            <a:r>
              <a:rPr lang="el-GR" dirty="0" smtClean="0"/>
              <a:t>Ο πιστός συμμετέχει στην τριήμερη Ταφή και Ανάσταση του Χριστού</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https://i0.wp.com/publicorthodoxy.org/wp-content/uploads/2022/10/iStock-1144722831-1024x683-1.jpg?resize=1024%2C683&amp;ssl=1"/>
          <p:cNvPicPr>
            <a:picLocks noGrp="1"/>
          </p:cNvPicPr>
          <p:nvPr>
            <p:ph idx="1"/>
          </p:nvPr>
        </p:nvPicPr>
        <p:blipFill>
          <a:blip r:embed="rId2" cstate="print"/>
          <a:srcRect/>
          <a:stretch>
            <a:fillRect/>
          </a:stretch>
        </p:blipFill>
        <p:spPr bwMode="auto">
          <a:xfrm>
            <a:off x="467544" y="692696"/>
            <a:ext cx="7497271" cy="543346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Θεία Ευχαριστία </a:t>
            </a:r>
            <a:br>
              <a:rPr lang="el-GR" dirty="0" smtClean="0"/>
            </a:br>
            <a:r>
              <a:rPr lang="el-GR" dirty="0" smtClean="0"/>
              <a:t>Ρ/ΚΟΙ</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Την δέχονται ως επαναλαμβανόμενη θυσία. Υποστηρίζουν ότι ο άρτος και ο οίνος μεταβάλλουν μόνο την ουσία τους, διατηρώντας τα εξωτερικά χαρακτηριστικά . Από τον  9</a:t>
            </a:r>
            <a:r>
              <a:rPr lang="el-GR" baseline="30000" dirty="0" smtClean="0"/>
              <a:t>ο</a:t>
            </a:r>
            <a:r>
              <a:rPr lang="el-GR" dirty="0" smtClean="0"/>
              <a:t> αιώνα εισήγαγαν τον άζυμο άρτο, κάτι που δεν συνάδει με την παράδοση της Εκκλησίας. Από τον 12</a:t>
            </a:r>
            <a:r>
              <a:rPr lang="el-GR" baseline="30000" dirty="0" smtClean="0"/>
              <a:t>ο</a:t>
            </a:r>
            <a:r>
              <a:rPr lang="el-GR" dirty="0" smtClean="0"/>
              <a:t> αιώνα οι λαϊκοί παίρνουν μόνο σώμα ενώ οι κληρικοί και αίμα Χριστού. Απαγορεύεται η Θ. Κοινωνία στα νήπια.</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Pictures\αρχείο λήψης.jpg"/>
          <p:cNvPicPr>
            <a:picLocks noGrp="1" noChangeAspect="1" noChangeArrowheads="1"/>
          </p:cNvPicPr>
          <p:nvPr>
            <p:ph idx="1"/>
          </p:nvPr>
        </p:nvPicPr>
        <p:blipFill>
          <a:blip r:embed="rId2" cstate="print"/>
          <a:srcRect/>
          <a:stretch>
            <a:fillRect/>
          </a:stretch>
        </p:blipFill>
        <p:spPr bwMode="auto">
          <a:xfrm>
            <a:off x="683568" y="476672"/>
            <a:ext cx="7883020" cy="5904656"/>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375</Words>
  <Application>Microsoft Office PowerPoint</Application>
  <PresentationFormat>Προβολή στην οθόνη (4:3)</PresentationFormat>
  <Paragraphs>25</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Διαφορές  στα μυστήρια στις χριστιανικές ομολογίες</vt:lpstr>
      <vt:lpstr>Διαφάνεια 2</vt:lpstr>
      <vt:lpstr>Διαφάνεια 3</vt:lpstr>
      <vt:lpstr>Προτεστάντες</vt:lpstr>
      <vt:lpstr>Διαφάνεια 5</vt:lpstr>
      <vt:lpstr>Ορθόδοξοι</vt:lpstr>
      <vt:lpstr>Διαφάνεια 7</vt:lpstr>
      <vt:lpstr>Θεία Ευχαριστία  Ρ/ΚΟΙ</vt:lpstr>
      <vt:lpstr>Διαφάνεια 9</vt:lpstr>
      <vt:lpstr>Προτεστάντες</vt:lpstr>
      <vt:lpstr>Διαφάνεια 11</vt:lpstr>
      <vt:lpstr>Το Χρίσμα Υποχρεωτικό μη επαναλαμβανόμενο Μυστήριο</vt:lpstr>
      <vt:lpstr>Ορθόδοξοι</vt:lpstr>
      <vt:lpstr>Διαφάνεια 14</vt:lpstr>
      <vt:lpstr>Διαφάνεια 15</vt:lpstr>
      <vt:lpstr>Αγγλικανική Εκκλησία</vt:lpstr>
      <vt:lpstr>Διαφάνεια 17</vt:lpstr>
      <vt:lpstr>Διαφάνεια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Διαφορές στις χριστιανικές ομολογίες</dc:title>
  <dc:creator>user</dc:creator>
  <cp:lastModifiedBy>user</cp:lastModifiedBy>
  <cp:revision>14</cp:revision>
  <dcterms:created xsi:type="dcterms:W3CDTF">2023-10-31T18:59:47Z</dcterms:created>
  <dcterms:modified xsi:type="dcterms:W3CDTF">2023-10-31T20:58:21Z</dcterms:modified>
</cp:coreProperties>
</file>