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8" r:id="rId5"/>
    <p:sldId id="259" r:id="rId6"/>
    <p:sldId id="269" r:id="rId7"/>
    <p:sldId id="260" r:id="rId8"/>
    <p:sldId id="261" r:id="rId9"/>
    <p:sldId id="270" r:id="rId10"/>
    <p:sldId id="262" r:id="rId11"/>
    <p:sldId id="271" r:id="rId12"/>
    <p:sldId id="263" r:id="rId13"/>
    <p:sldId id="264" r:id="rId14"/>
    <p:sldId id="272" r:id="rId15"/>
    <p:sldId id="265" r:id="rId16"/>
    <p:sldId id="266" r:id="rId17"/>
    <p:sldId id="273" r:id="rId18"/>
    <p:sldId id="267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B476-69E7-4875-83CA-90723A992A67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24B40-6917-4DD8-9A5F-944CEE62517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24B40-6917-4DD8-9A5F-944CEE625174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sansimera.gr/articles/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ownloads\documen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l-GR" dirty="0" smtClean="0"/>
              <a:t>Τι θα μάθουμε σήμερα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536504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Εκλογικό σώμα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Ελληνική ιθαγένεια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Δημοψήφισμα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Δημοτικές και νομαρχιακές εκλογές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Ευρωεκλογές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Δικαίωμα ψήφου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Γενικές βουλευτικές εκλογές ή εθνικές εκλογές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9.2 ΨΗΦΟΦΟΡΙΑ/ΒΑΣΙΚΕΣ ΑΡΧΕΣ/ΧΑΡΑΚΡΗΤΙΣΤΙΚΑ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άμεση</a:t>
            </a:r>
            <a:r>
              <a:rPr lang="en-US" dirty="0" smtClean="0"/>
              <a:t>:  </a:t>
            </a:r>
            <a:r>
              <a:rPr lang="el-GR" dirty="0" smtClean="0"/>
              <a:t>ο λαός εκλέγει άμεσα τους αντιπροσώπους του 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1115616" y="3501008"/>
            <a:ext cx="978408" cy="48463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2627784" y="2780928"/>
            <a:ext cx="3312368" cy="1800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Αρχή της αμεσότητας</a:t>
            </a:r>
            <a:endParaRPr lang="el-G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241" y="446910"/>
            <a:ext cx="8465223" cy="5574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l-GR" dirty="0" smtClean="0"/>
              <a:t>Είναι μυστική </a:t>
            </a:r>
            <a:r>
              <a:rPr lang="en-US" dirty="0" smtClean="0"/>
              <a:t>: 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539552" y="3068960"/>
            <a:ext cx="2376264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3851920" y="2636912"/>
            <a:ext cx="3672408" cy="20882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solidFill>
                  <a:schemeClr val="tx1"/>
                </a:solidFill>
              </a:rPr>
              <a:t>Αρχή της μυστικότητας</a:t>
            </a:r>
            <a:endParaRPr lang="el-G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Είναι υποχρεωτική</a:t>
            </a:r>
            <a:r>
              <a:rPr lang="en-US" dirty="0" smtClean="0"/>
              <a:t>: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1187624" y="3284984"/>
            <a:ext cx="2592288" cy="936104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5148064" y="2852936"/>
            <a:ext cx="3456384" cy="2088232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solidFill>
                  <a:schemeClr val="tx1"/>
                </a:solidFill>
              </a:rPr>
              <a:t>Αρχή της υποχρεωτικότητας</a:t>
            </a:r>
            <a:endParaRPr lang="el-G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Αποτέλεσμα εικόνας για γελοιογραφίες για εκλογέ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295" y="162740"/>
            <a:ext cx="8496161" cy="58585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προσωπική</a:t>
            </a:r>
            <a:r>
              <a:rPr lang="en-US" dirty="0" smtClean="0"/>
              <a:t>: </a:t>
            </a:r>
            <a:r>
              <a:rPr lang="el-GR" dirty="0" smtClean="0"/>
              <a:t>όλοι ψηφίζουν αυτοπροσώπως. Ψήφος με αλληλογραφία για τους απόδημους Έλληνες, ή ναυτικούς μετά την αναθεώρηση του 2001.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1187624" y="4797152"/>
            <a:ext cx="2520280" cy="86409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4644008" y="3284984"/>
            <a:ext cx="3744416" cy="316835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tx1"/>
                </a:solidFill>
              </a:rPr>
              <a:t>Εξασφαλίζεται η αρχή του προσωπικού χαρακτήρα της ψηφοφορίας</a:t>
            </a:r>
            <a:endParaRPr lang="el-G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Όλων των πολιτών οι ψήφοι είναι ίσοι / ισοδύναμες. Μια ψήφος, μια συμμετοχή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827584" y="3861048"/>
            <a:ext cx="2016224" cy="64807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3347864" y="3140968"/>
            <a:ext cx="3672408" cy="21602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solidFill>
                  <a:schemeClr val="tx1"/>
                </a:solidFill>
              </a:rPr>
              <a:t>Αρχή της ισότητας/  ισοδυναμίας</a:t>
            </a:r>
            <a:endParaRPr lang="el-G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665" y="836712"/>
            <a:ext cx="8789474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καθολική &lt;από το 1864 υποχρεωτικά ψηφίζουν όλα τα μέλη του εκλογικού σώματος, από το 1952 και οι γυναίκες.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827584" y="4077072"/>
            <a:ext cx="1944216" cy="72008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4211960" y="3861048"/>
            <a:ext cx="3816424" cy="172819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solidFill>
                  <a:schemeClr val="tx1"/>
                </a:solidFill>
              </a:rPr>
              <a:t>Αρχή της καθολικότητας</a:t>
            </a:r>
            <a:endParaRPr lang="el-G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/>
              </a:rPr>
              <a:t>Οι γυναίκες ψηφίζουν</a:t>
            </a:r>
            <a:endParaRPr lang="el-GR" dirty="0"/>
          </a:p>
        </p:txBody>
      </p:sp>
      <p:pic>
        <p:nvPicPr>
          <p:cNvPr id="31746" name="Picture 2" descr="http://im2.7job.gr/sites/default/files/imagecache/768x513/article/2017/05/84094-gynaikes-psif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340768"/>
            <a:ext cx="7746406" cy="51743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arantakos.files.wordpress.com/2012/06/fd-kyriarxos.jpg?w=790&amp;h=4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61" y="692696"/>
            <a:ext cx="8622768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 δημοκρατία, η αρχή της λαϊκής κυριαρχίας, εκφράζεται με ……………………… για την εκλογή</a:t>
            </a:r>
            <a:r>
              <a:rPr lang="en-US" dirty="0" smtClean="0"/>
              <a:t>:…………………………………,</a:t>
            </a:r>
          </a:p>
          <a:p>
            <a:r>
              <a:rPr lang="en-US" dirty="0" smtClean="0"/>
              <a:t>…………………………………..,</a:t>
            </a:r>
            <a:r>
              <a:rPr lang="el-GR" dirty="0" smtClean="0"/>
              <a:t>  </a:t>
            </a:r>
            <a:r>
              <a:rPr lang="en-US" dirty="0" smtClean="0"/>
              <a:t>…………………………….., ………………………………….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402" y="0"/>
            <a:ext cx="8986598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Ποιος μπορεί να ψηφίσει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file"/>
              </a:rPr>
              <a:t>Όποιος έχει κλείσει το 1</a:t>
            </a:r>
            <a:r>
              <a:rPr lang="en-US" dirty="0" smtClean="0">
                <a:hlinkClick r:id="rId2" action="ppaction://hlinkfile"/>
              </a:rPr>
              <a:t>7</a:t>
            </a:r>
            <a:r>
              <a:rPr lang="el-GR" baseline="30000" dirty="0" smtClean="0">
                <a:hlinkClick r:id="rId2" action="ppaction://hlinkfile"/>
              </a:rPr>
              <a:t>ο</a:t>
            </a:r>
            <a:r>
              <a:rPr lang="el-GR" dirty="0" smtClean="0">
                <a:hlinkClick r:id="rId2" action="ppaction://hlinkfile"/>
              </a:rPr>
              <a:t> έτος </a:t>
            </a:r>
            <a:endParaRPr lang="el-GR" dirty="0" smtClean="0"/>
          </a:p>
          <a:p>
            <a:r>
              <a:rPr lang="el-GR" dirty="0" smtClean="0"/>
              <a:t>Να έχει την ελληνική  ιθαγένεια, δηλ. να είναι έλληνας πολίτης</a:t>
            </a:r>
          </a:p>
          <a:p>
            <a:r>
              <a:rPr lang="el-GR" dirty="0" smtClean="0"/>
              <a:t>Στις δημοτικές </a:t>
            </a:r>
            <a:r>
              <a:rPr lang="el-GR" dirty="0" smtClean="0"/>
              <a:t>/περιφερειακές  </a:t>
            </a:r>
            <a:r>
              <a:rPr lang="el-GR" dirty="0" smtClean="0"/>
              <a:t>ψηφίζουν </a:t>
            </a:r>
            <a:r>
              <a:rPr lang="el-GR" dirty="0" smtClean="0"/>
              <a:t>και οι </a:t>
            </a:r>
            <a:r>
              <a:rPr lang="el-GR" dirty="0" smtClean="0"/>
              <a:t>ευρωπαίοι που ζουν μόνιμα στην Ελλάδα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Αποτέλεσμα εικόνας για γελοιογραφίες για εκλογέ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791" y="980728"/>
            <a:ext cx="7999191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Ποιες είναι οι αρμοδιότητες του εκλογικού σώματος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συμμετέχει</a:t>
            </a:r>
            <a:r>
              <a:rPr lang="en-US" dirty="0" smtClean="0"/>
              <a:t>:</a:t>
            </a:r>
          </a:p>
          <a:p>
            <a:r>
              <a:rPr lang="el-GR" dirty="0" smtClean="0"/>
              <a:t>Στα δημοψηφίσματα</a:t>
            </a:r>
          </a:p>
          <a:p>
            <a:r>
              <a:rPr lang="el-GR" dirty="0" smtClean="0"/>
              <a:t>Στις εθνικές εκλογές</a:t>
            </a:r>
          </a:p>
          <a:p>
            <a:r>
              <a:rPr lang="el-GR" dirty="0" smtClean="0"/>
              <a:t>Στις Ευρωεκλογές</a:t>
            </a:r>
          </a:p>
          <a:p>
            <a:r>
              <a:rPr lang="el-GR" dirty="0" smtClean="0"/>
              <a:t>Στις εκλογές της Τοπικής Αυτοδιοίκησης (δήμαρχος , δημοτικοί σύμβουλοι, </a:t>
            </a:r>
            <a:r>
              <a:rPr lang="el-GR" dirty="0" smtClean="0"/>
              <a:t>περιφερειάρχης, περιφερειακοί </a:t>
            </a:r>
            <a:r>
              <a:rPr lang="el-GR" dirty="0" smtClean="0"/>
              <a:t>σύμβουλοι)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ΣΩΣΤΟ/ΛΑΘΟΣ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      </a:t>
            </a:r>
            <a:r>
              <a:rPr lang="el-GR" dirty="0" smtClean="0"/>
              <a:t>Σε όλες τις εκλογές που γίνονται στην Ελλάδα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l-GR" dirty="0" smtClean="0"/>
              <a:t> έχουν δικαίωμα ψήφου μόνο όσοι έχουν την ελληνική ιθαγένεια</a:t>
            </a:r>
          </a:p>
          <a:p>
            <a:r>
              <a:rPr lang="en-US" dirty="0" smtClean="0"/>
              <a:t>          </a:t>
            </a:r>
            <a:r>
              <a:rPr lang="el-GR" dirty="0" smtClean="0"/>
              <a:t>Στο εκλογικό σώμα ανήκουν όλοι οι Έλληνες</a:t>
            </a:r>
            <a:endParaRPr lang="en-US" dirty="0" smtClean="0"/>
          </a:p>
          <a:p>
            <a:r>
              <a:rPr lang="en-US" dirty="0" smtClean="0"/>
              <a:t>         </a:t>
            </a:r>
            <a:r>
              <a:rPr lang="el-GR" dirty="0" smtClean="0"/>
              <a:t> πολίτες</a:t>
            </a:r>
          </a:p>
          <a:p>
            <a:r>
              <a:rPr lang="en-US" dirty="0" smtClean="0"/>
              <a:t>       </a:t>
            </a:r>
            <a:r>
              <a:rPr lang="el-GR" dirty="0" smtClean="0"/>
              <a:t>Σε όλες τις εκλογικές διαδικασίες δικαιούνται</a:t>
            </a:r>
            <a:endParaRPr lang="en-US" dirty="0" smtClean="0"/>
          </a:p>
          <a:p>
            <a:r>
              <a:rPr lang="el-GR" dirty="0" smtClean="0"/>
              <a:t>       να μετέχουν μόνο οι Έλληνες πολίτες</a:t>
            </a:r>
          </a:p>
          <a:p>
            <a:r>
              <a:rPr lang="el-GR" dirty="0" smtClean="0"/>
              <a:t>Το εκλογικό σώμα ψηφίζει στις ευρωεκλογές στις εθνικές , για την τοπική Αυτοδιοίκηση και </a:t>
            </a:r>
            <a:r>
              <a:rPr lang="el-GR" dirty="0" smtClean="0">
                <a:solidFill>
                  <a:schemeClr val="bg1"/>
                </a:solidFill>
              </a:rPr>
              <a:t>στα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δημοψηφίσματα </a:t>
            </a:r>
          </a:p>
          <a:p>
            <a:endParaRPr lang="el-GR" dirty="0"/>
          </a:p>
        </p:txBody>
      </p:sp>
      <p:pic>
        <p:nvPicPr>
          <p:cNvPr id="4" name="Picture 8" descr="ÎÏÎ¿ÏÎ­Î»ÎµÏÎ¼Î± ÎµÎ¹ÎºÏÎ½Î±Ï Î³Î¹Î± ÏÎ±ÏÏÎ¿ÏÎ»Î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428736"/>
            <a:ext cx="1000132" cy="1003142"/>
          </a:xfrm>
          <a:prstGeom prst="rect">
            <a:avLst/>
          </a:prstGeom>
          <a:noFill/>
        </p:spPr>
      </p:pic>
      <p:pic>
        <p:nvPicPr>
          <p:cNvPr id="5" name="Picture 8" descr="ÎÏÎ¿ÏÎ­Î»ÎµÏÎ¼Î± ÎµÎ¹ÎºÏÎ½Î±Ï Î³Î¹Î± ÏÎ±ÏÏÎ¿ÏÎ»Î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857496"/>
            <a:ext cx="1000132" cy="1003142"/>
          </a:xfrm>
          <a:prstGeom prst="rect">
            <a:avLst/>
          </a:prstGeom>
          <a:noFill/>
        </p:spPr>
      </p:pic>
      <p:pic>
        <p:nvPicPr>
          <p:cNvPr id="6" name="Picture 8" descr="ÎÏÎ¿ÏÎ­Î»ÎµÏÎ¼Î± ÎµÎ¹ÎºÏÎ½Î±Ï Î³Î¹Î± ÏÎ±ÏÏÎ¿ÏÎ»Î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929066"/>
            <a:ext cx="1000132" cy="1003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Αποτέλεσμα εικόνας για γελοιογραφίες για εκλογέ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003" y="476672"/>
            <a:ext cx="8693737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279</Words>
  <Application>Microsoft Office PowerPoint</Application>
  <PresentationFormat>Προβολή στην οθόνη (4:3)</PresentationFormat>
  <Paragraphs>46</Paragraphs>
  <Slides>19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Τι θα μάθουμε σήμερα</vt:lpstr>
      <vt:lpstr>Διαφάνεια 2</vt:lpstr>
      <vt:lpstr>Διαφάνεια 3</vt:lpstr>
      <vt:lpstr>Διαφάνεια 4</vt:lpstr>
      <vt:lpstr>Ποιος μπορεί να ψηφίσει</vt:lpstr>
      <vt:lpstr>Διαφάνεια 6</vt:lpstr>
      <vt:lpstr>Ποιες είναι οι αρμοδιότητες του εκλογικού σώματος</vt:lpstr>
      <vt:lpstr>ΣΩΣΤΟ/ΛΑΘΟΣ</vt:lpstr>
      <vt:lpstr>Διαφάνεια 9</vt:lpstr>
      <vt:lpstr>9.2 ΨΗΦΟΦΟΡΙΑ/ΒΑΣΙΚΕΣ ΑΡΧΕΣ/ΧΑΡΑΚΡΗΤΙΣΤΙΚΑ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Οι γυναίκες ψηφίζουν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θα μάθουμε σήμερα</dc:title>
  <dc:creator>user</dc:creator>
  <cp:lastModifiedBy>user</cp:lastModifiedBy>
  <cp:revision>29</cp:revision>
  <dcterms:created xsi:type="dcterms:W3CDTF">2017-03-12T16:48:51Z</dcterms:created>
  <dcterms:modified xsi:type="dcterms:W3CDTF">2020-05-25T16:39:26Z</dcterms:modified>
</cp:coreProperties>
</file>