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57" r:id="rId6"/>
    <p:sldId id="258" r:id="rId7"/>
    <p:sldId id="259" r:id="rId8"/>
    <p:sldId id="26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lifo.gr/now/perivallon/224919/gkreta-toynmpergk-i-16xroni-poy-egine-i-eikona-toy-kinimatos-kata-tis-klimatikis-allagi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nomothesia.gr/law-news/katatethike-o-eklogikos-nomos-apli-analogiki-psifos-sta-17-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el-GR" sz="4800" dirty="0" smtClean="0"/>
              <a:t>ΕΚΛΟΓΕΣ, ΚΟΜΜΑΤΑ , ΜΜΕ</a:t>
            </a:r>
            <a:endParaRPr lang="el-GR" sz="4800" dirty="0"/>
          </a:p>
        </p:txBody>
      </p:sp>
      <p:pic>
        <p:nvPicPr>
          <p:cNvPr id="23554" name="Picture 2" descr="ÎÏÎ¿ÏÎ­Î»ÎµÏÎ¼Î± ÎµÎ¹ÎºÏÎ½Î±Ï Î³Î¹Î± ÎµÎºÎ»Î¿Î³Î­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45" y="1785926"/>
            <a:ext cx="867753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nline.anyflip.com/udfh/uque/files/mobile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580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nline.anyflip.com/udfh/uque/files/mobile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28" y="500042"/>
            <a:ext cx="890144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nline.anyflip.com/udfh/uque/files/mobile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8" y="428604"/>
            <a:ext cx="8888480" cy="5920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nline.anyflip.com/udfh/uque/files/mobile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39" y="428604"/>
            <a:ext cx="868695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online.anyflip.com/udfh/uque/files/mobile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20" y="254830"/>
            <a:ext cx="8870923" cy="59090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928662" y="1169452"/>
            <a:ext cx="35719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ΣΤΟ ΔΗΜΟ ΝΑΥΠΛΙΕΩΝ </a:t>
            </a:r>
            <a:endParaRPr lang="el-GR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nline.anyflip.com/udfh/uque/files/mobile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41" y="285728"/>
            <a:ext cx="87942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286544"/>
          </a:xfrm>
        </p:spPr>
        <p:txBody>
          <a:bodyPr>
            <a:normAutofit/>
          </a:bodyPr>
          <a:lstStyle/>
          <a:p>
            <a:r>
              <a:rPr lang="el-GR" sz="2000" dirty="0" err="1" smtClean="0"/>
              <a:t>Γκρέτα</a:t>
            </a:r>
            <a:r>
              <a:rPr lang="el-GR" sz="2000" dirty="0" smtClean="0"/>
              <a:t> </a:t>
            </a:r>
            <a:r>
              <a:rPr lang="el-GR" sz="2000" dirty="0" err="1" smtClean="0"/>
              <a:t>Τούνμπεργκ</a:t>
            </a:r>
            <a:r>
              <a:rPr lang="el-GR" sz="2000" dirty="0" smtClean="0"/>
              <a:t>: Η 16χρονη που έγινε η εικόνα του κινήματος κατά της κλιματικής αλλαγής Κάθε Παρασκευή στέκεται για ώρες μπροστά από το κοινοβούλιο της Σουηδίας εμπνέοντας ένα νέο κίνημα νέων Πηγή: </a:t>
            </a:r>
            <a:r>
              <a:rPr lang="el-GR" sz="2000" dirty="0" err="1" smtClean="0">
                <a:hlinkClick r:id="rId2"/>
              </a:rPr>
              <a:t>www.lifo.gr</a:t>
            </a:r>
            <a:endParaRPr lang="el-GR" sz="2000" dirty="0" smtClean="0"/>
          </a:p>
          <a:p>
            <a:endParaRPr lang="el-GR" sz="2000" dirty="0"/>
          </a:p>
        </p:txBody>
      </p:sp>
      <p:pic>
        <p:nvPicPr>
          <p:cNvPr id="34818" name="Picture 2" descr="ÎÎ¡Î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571612"/>
            <a:ext cx="7702024" cy="513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nline.anyflip.com/udfh/uque/files/mobile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28" y="214289"/>
            <a:ext cx="8744890" cy="5825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.anyflip.com/udfh/uque/files/mobile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79709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nline.anyflip.com/udfh/uque/files/mobile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99419" cy="552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nline.anyflip.com/udfh/uque/files/mobile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942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Πλειοψηφικό </a:t>
            </a:r>
            <a:r>
              <a:rPr lang="en-US" dirty="0" smtClean="0"/>
              <a:t>: </a:t>
            </a:r>
            <a:r>
              <a:rPr lang="el-GR" dirty="0" smtClean="0"/>
              <a:t>εκλέγεται το κόμμα ή ο υποψήφιος που παίρνει τις περισσότερες ψήφους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187624" y="260648"/>
            <a:ext cx="7200800" cy="115212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solidFill>
                  <a:schemeClr val="tx1"/>
                </a:solidFill>
              </a:rPr>
              <a:t>Τρία είδη εκλογικών συστημάτων</a:t>
            </a:r>
            <a:endParaRPr lang="el-GR" sz="4400" dirty="0">
              <a:solidFill>
                <a:schemeClr val="tx1"/>
              </a:solidFill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2627784" y="2780928"/>
            <a:ext cx="720080" cy="1152128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5436096" y="2780928"/>
            <a:ext cx="720080" cy="1152128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259632" y="4149080"/>
            <a:ext cx="2520280" cy="1152128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Απόλυτη πλειοψηφία</a:t>
            </a:r>
          </a:p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50+1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39952" y="4077072"/>
            <a:ext cx="4536504" cy="1296144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Σχετική πλειοψηφία</a:t>
            </a:r>
          </a:p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Αυτό που πήρε τις περισσότερες ψήφους ακόμα και &lt; 50%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2195736" y="5373216"/>
            <a:ext cx="720080" cy="504056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827584" y="5877272"/>
            <a:ext cx="2952328" cy="980728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Μονοκομματικές κυβερνήσεις 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l-GR" dirty="0" smtClean="0">
                <a:hlinkClick r:id="rId2"/>
              </a:rPr>
              <a:t>Αναλογικά συστήματα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Οι έδρες της Βουλής μοιράζονται στα κόμματα ανάλογα με τον αριθμό των ψήφων που συγκέντρωσαν </a:t>
            </a:r>
          </a:p>
          <a:p>
            <a:r>
              <a:rPr lang="el-GR" dirty="0" smtClean="0"/>
              <a:t>Ευνοεί το δημοκρατικό , αντιπροσωπευτικό χαρακτήρα της Βουλής, δεν σχηματίζονται ισχυρές μονοκομματικές κυβερνήσεις</a:t>
            </a:r>
          </a:p>
          <a:p>
            <a:r>
              <a:rPr lang="el-GR" dirty="0" smtClean="0"/>
              <a:t>Για κυβέρνηση χρειάζεται συνεργασία 2,3 κομμάτων </a:t>
            </a:r>
          </a:p>
          <a:p>
            <a:r>
              <a:rPr lang="el-GR" dirty="0" smtClean="0"/>
              <a:t>Συχνός ο κίνδυνος ακυβερνησίας λόγω διαφωνίας των βουλευτών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l-GR" dirty="0" smtClean="0"/>
              <a:t>Μεικτό σύστημα ή Ενισχυμένη αναλογική</a:t>
            </a:r>
            <a:r>
              <a:rPr lang="en-US" dirty="0" smtClean="0"/>
              <a:t>: </a:t>
            </a:r>
            <a:r>
              <a:rPr lang="el-GR" dirty="0" smtClean="0"/>
              <a:t>συνδυασμός από αναλογικό και πλειοψηφικό σύστημα</a:t>
            </a:r>
          </a:p>
          <a:p>
            <a:r>
              <a:rPr lang="el-GR" dirty="0" smtClean="0"/>
              <a:t>Το κόμμα που βγαίνει πρώτο στις εκλογές ενισχύεται με περισσότερες έδρες  από αυτές που του αναλογούν. </a:t>
            </a:r>
          </a:p>
          <a:p>
            <a:r>
              <a:rPr lang="el-GR" dirty="0" smtClean="0"/>
              <a:t>Σχηματίζει ισχυρή και αυτοδύναμη κυβέρνηση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525344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 fontScale="47500" lnSpcReduction="20000"/>
          </a:bodyPr>
          <a:lstStyle/>
          <a:p>
            <a:endParaRPr lang="el-GR" dirty="0" smtClean="0"/>
          </a:p>
          <a:p>
            <a:r>
              <a:rPr lang="el-GR" sz="5900" dirty="0" smtClean="0"/>
              <a:t>ΠΑΡΑΔΕΙΓΜΑ ΚΑΤΑΝΟΜΗΣ ΕΔΡΩΝ ΜΕ ΒΑΣΗ ΤΑ ΔYΟ ΒΑΣΙΚΑ ΕΚΛΟΓΙΚΑ ΣYΣΤΗΜΑΤΑ</a:t>
            </a:r>
          </a:p>
          <a:p>
            <a:r>
              <a:rPr lang="el-GR" sz="4500" dirty="0" smtClean="0"/>
              <a:t> Μία εκλογική Περιφέρεια εκλέγει 10 βουλευτές. Στις βουλευτικές εκλογές υπήρξαν 100.000 έγκυρα ψηφοδέλτια. Τα τέσσερα κόμματα που συμμετείχαν έλαβαν: </a:t>
            </a:r>
          </a:p>
          <a:p>
            <a:r>
              <a:rPr lang="el-GR" sz="4500" dirty="0" smtClean="0"/>
              <a:t>Α΄ Κόμμα: 40.000, Β΄ κόμμα: 30.000, Γ΄ κόμμα 20.000 και Δ΄ κόμμα 10.000 ψήφους. </a:t>
            </a:r>
          </a:p>
          <a:p>
            <a:r>
              <a:rPr lang="el-GR" sz="4500" dirty="0" smtClean="0"/>
              <a:t>1α. </a:t>
            </a:r>
            <a:r>
              <a:rPr lang="el-GR" sz="5100" b="1" dirty="0" smtClean="0"/>
              <a:t>Απόλυτα πλειοψηφικό σύστημα</a:t>
            </a:r>
            <a:r>
              <a:rPr lang="el-GR" sz="4500" dirty="0" smtClean="0"/>
              <a:t>: Δεν εκλέγεται κανένας, εφόσον κανένα κόμμα δε συγκέντρωσε την απόλυτη πλειοψηφία του 50%+1. Η ψηφοφορία επαναλαμβάνεται μεταξύ του Α΄ και του Β΄ κόμματος και εκλέγεται το κόμμα που συγκέντρωσε την απόλυτη πλειοψηφία. </a:t>
            </a:r>
          </a:p>
          <a:p>
            <a:r>
              <a:rPr lang="el-GR" sz="5100" b="1" dirty="0" smtClean="0"/>
              <a:t>1β. Σχετικά πλειοψηφικό σύστημα: </a:t>
            </a:r>
            <a:r>
              <a:rPr lang="el-GR" sz="4500" dirty="0" smtClean="0"/>
              <a:t>Οι 10 βουλευτές εκλέγονται από το Α΄ κόμμα, το οποίο έλαβε τις περισσότερες ψήφους. </a:t>
            </a:r>
          </a:p>
          <a:p>
            <a:r>
              <a:rPr lang="el-GR" sz="5100" b="1" dirty="0" smtClean="0"/>
              <a:t>2. Σύστημα Απλής Αναλογικής: </a:t>
            </a:r>
            <a:r>
              <a:rPr lang="el-GR" sz="4500" dirty="0" smtClean="0"/>
              <a:t>Το εκλογικό μέτρο είναι 100.000:10=10.000. Επομένως, Το Α΄ κόμμα εκλέγει 4 βουλευτές (40.000: 10.000=4), το Β΄ κόμμα εκλέγει 3 βουλευτές (30.000:10.000=3), το Γ΄ κόμμα εκλέγει 2 βουλευτές (20.000:10.000=2) και το Δ΄ κόμμα 1 βουλευτή (10.000:10.000=1).</a:t>
            </a:r>
          </a:p>
          <a:p>
            <a:r>
              <a:rPr lang="el-GR" sz="4500" b="1" i="1" dirty="0" smtClean="0"/>
              <a:t>Ποιο σύστημα είναι περισσότερο δημοκρατικό</a:t>
            </a:r>
            <a:r>
              <a:rPr lang="en-US" sz="4500" b="1" i="1" dirty="0" smtClean="0"/>
              <a:t>;</a:t>
            </a:r>
          </a:p>
          <a:p>
            <a:r>
              <a:rPr lang="el-GR" sz="4500" b="1" i="1" dirty="0" smtClean="0"/>
              <a:t>Ποιο πρόβλημα προκύπτει</a:t>
            </a:r>
            <a:r>
              <a:rPr lang="en-US" sz="4500" b="1" i="1" dirty="0" smtClean="0"/>
              <a:t>;</a:t>
            </a:r>
            <a:endParaRPr lang="el-GR" sz="45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nline.anyflip.com/udfh/uque/files/mobile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27" y="500042"/>
            <a:ext cx="900869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348</Words>
  <Application>Microsoft Office PowerPoint</Application>
  <PresentationFormat>Προβολή στην οθόνη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ΕΚΛΟΓΕΣ, ΚΟΜΜΑΤΑ , ΜΜΕ</vt:lpstr>
      <vt:lpstr>Διαφάνεια 2</vt:lpstr>
      <vt:lpstr>Διαφάνεια 3</vt:lpstr>
      <vt:lpstr>Διαφάνεια 4</vt:lpstr>
      <vt:lpstr>Διαφάνεια 5</vt:lpstr>
      <vt:lpstr>Αναλογικά συστήματα</vt:lpstr>
      <vt:lpstr>Η Ελλάδα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ΕΚΛΟΓΙΚΟ ΣΥΣΤΗΜΑ</dc:title>
  <dc:creator>user</dc:creator>
  <cp:lastModifiedBy>user</cp:lastModifiedBy>
  <cp:revision>17</cp:revision>
  <dcterms:created xsi:type="dcterms:W3CDTF">2017-03-19T17:29:56Z</dcterms:created>
  <dcterms:modified xsi:type="dcterms:W3CDTF">2019-03-19T20:56:22Z</dcterms:modified>
</cp:coreProperties>
</file>