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2286000" y="3429000"/>
            <a:ext cx="6399213" cy="1219200"/>
          </a:xfrm>
        </p:spPr>
        <p:txBody>
          <a:bodyPr/>
          <a:lstStyle>
            <a:lvl1pPr>
              <a:defRPr sz="4000"/>
            </a:lvl1pPr>
          </a:lstStyle>
          <a:p>
            <a:r>
              <a:rPr lang="el-GR" smtClean="0"/>
              <a:t>Kλικ για επεξεργασία του τίτλου</a:t>
            </a:r>
            <a:endParaRPr lang="el-GR"/>
          </a:p>
        </p:txBody>
      </p:sp>
      <p:sp>
        <p:nvSpPr>
          <p:cNvPr id="3076" name="Rectangle 4"/>
          <p:cNvSpPr>
            <a:spLocks noGrp="1" noChangeArrowheads="1"/>
          </p:cNvSpPr>
          <p:nvPr>
            <p:ph type="subTitle" idx="1"/>
          </p:nvPr>
        </p:nvSpPr>
        <p:spPr>
          <a:xfrm>
            <a:off x="2286000" y="4800600"/>
            <a:ext cx="6399213" cy="838200"/>
          </a:xfrm>
        </p:spPr>
        <p:txBody>
          <a:bodyPr/>
          <a:lstStyle>
            <a:lvl1pPr marL="0" indent="0">
              <a:buFontTx/>
              <a:buNone/>
              <a:defRPr sz="2400"/>
            </a:lvl1pPr>
          </a:lstStyle>
          <a:p>
            <a:r>
              <a:rPr lang="el-GR" smtClean="0"/>
              <a:t>Κάντε κλικ για να επεξεργαστείτε τον υπότιτλο του υποδείγματος</a:t>
            </a:r>
            <a:endParaRPr lang="el-GR"/>
          </a:p>
        </p:txBody>
      </p:sp>
      <p:sp>
        <p:nvSpPr>
          <p:cNvPr id="3077" name="Rectangle 5"/>
          <p:cNvSpPr>
            <a:spLocks noGrp="1" noChangeArrowheads="1"/>
          </p:cNvSpPr>
          <p:nvPr>
            <p:ph type="dt" sz="half" idx="2"/>
          </p:nvPr>
        </p:nvSpPr>
        <p:spPr/>
        <p:txBody>
          <a:bodyPr/>
          <a:lstStyle>
            <a:lvl1pPr>
              <a:defRPr/>
            </a:lvl1pPr>
          </a:lstStyle>
          <a:p>
            <a:fld id="{F61471B1-043B-419C-8F4A-AED4BAFB7C42}" type="datetimeFigureOut">
              <a:rPr lang="el-GR" smtClean="0"/>
              <a:t>30/1/2022</a:t>
            </a:fld>
            <a:endParaRPr lang="el-GR"/>
          </a:p>
        </p:txBody>
      </p:sp>
      <p:sp>
        <p:nvSpPr>
          <p:cNvPr id="3078" name="Rectangle 6"/>
          <p:cNvSpPr>
            <a:spLocks noGrp="1" noChangeArrowheads="1"/>
          </p:cNvSpPr>
          <p:nvPr>
            <p:ph type="ftr" sz="quarter" idx="3"/>
          </p:nvPr>
        </p:nvSpPr>
        <p:spPr/>
        <p:txBody>
          <a:bodyPr/>
          <a:lstStyle>
            <a:lvl1pPr>
              <a:defRPr/>
            </a:lvl1pPr>
          </a:lstStyle>
          <a:p>
            <a:endParaRPr lang="el-GR"/>
          </a:p>
        </p:txBody>
      </p:sp>
      <p:sp>
        <p:nvSpPr>
          <p:cNvPr id="3079" name="Rectangle 7"/>
          <p:cNvSpPr>
            <a:spLocks noGrp="1" noChangeArrowheads="1"/>
          </p:cNvSpPr>
          <p:nvPr>
            <p:ph type="sldNum" sz="quarter" idx="4"/>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085013" y="533400"/>
            <a:ext cx="1598612" cy="5592763"/>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2284413" y="533400"/>
            <a:ext cx="4648200" cy="5592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2284413" y="1905000"/>
            <a:ext cx="3122612"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559425" y="1905000"/>
            <a:ext cx="31242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F61471B1-043B-419C-8F4A-AED4BAFB7C42}" type="datetimeFigureOut">
              <a:rPr lang="el-GR" smtClean="0"/>
              <a:t>30/1/2022</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8F760AC-FE17-46EE-B35B-429EC261F7EF}"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4413" y="533400"/>
            <a:ext cx="6399212"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 στυλ τίτλου του υποδείγματος</a:t>
            </a:r>
          </a:p>
        </p:txBody>
      </p:sp>
      <p:sp>
        <p:nvSpPr>
          <p:cNvPr id="1027" name="Rectangle 3"/>
          <p:cNvSpPr>
            <a:spLocks noGrp="1" noChangeArrowheads="1"/>
          </p:cNvSpPr>
          <p:nvPr>
            <p:ph type="body" idx="1"/>
          </p:nvPr>
        </p:nvSpPr>
        <p:spPr bwMode="auto">
          <a:xfrm>
            <a:off x="2284413" y="1905000"/>
            <a:ext cx="6399212" cy="4221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το στυλ κειμένου του υποδείγματος</a:t>
            </a:r>
          </a:p>
          <a:p>
            <a:pPr lvl="1"/>
            <a:r>
              <a:rPr lang="el-GR" smtClean="0"/>
              <a:t>Δευτέρου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fld id="{F61471B1-043B-419C-8F4A-AED4BAFB7C42}" type="datetimeFigureOut">
              <a:rPr lang="el-GR" smtClean="0"/>
              <a:t>30/1/2022</a:t>
            </a:fld>
            <a:endParaRPr lang="el-GR"/>
          </a:p>
        </p:txBody>
      </p:sp>
      <p:sp>
        <p:nvSpPr>
          <p:cNvPr id="1029" name="Rectangle 5"/>
          <p:cNvSpPr>
            <a:spLocks noGrp="1" noChangeArrowheads="1"/>
          </p:cNvSpPr>
          <p:nvPr>
            <p:ph type="ftr" sz="quarter" idx="3"/>
          </p:nvPr>
        </p:nvSpPr>
        <p:spPr bwMode="auto">
          <a:xfrm>
            <a:off x="3124200" y="6245225"/>
            <a:ext cx="2895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l-GR"/>
          </a:p>
        </p:txBody>
      </p:sp>
      <p:sp>
        <p:nvSpPr>
          <p:cNvPr id="1030" name="Rectangle 6"/>
          <p:cNvSpPr>
            <a:spLocks noGrp="1" noChangeArrowheads="1"/>
          </p:cNvSpPr>
          <p:nvPr>
            <p:ph type="sldNum" sz="quarter" idx="4"/>
          </p:nvPr>
        </p:nvSpPr>
        <p:spPr bwMode="auto">
          <a:xfrm>
            <a:off x="6553200" y="624522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A8F760AC-FE17-46EE-B35B-429EC261F7EF}"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Verdana" pitchFamily="34" charset="0"/>
        </a:defRPr>
      </a:lvl2pPr>
      <a:lvl3pPr algn="l" rtl="0" eaLnBrk="1" fontAlgn="base" hangingPunct="1">
        <a:spcBef>
          <a:spcPct val="0"/>
        </a:spcBef>
        <a:spcAft>
          <a:spcPct val="0"/>
        </a:spcAft>
        <a:defRPr sz="3600">
          <a:solidFill>
            <a:schemeClr val="tx2"/>
          </a:solidFill>
          <a:latin typeface="Verdana" pitchFamily="34" charset="0"/>
        </a:defRPr>
      </a:lvl3pPr>
      <a:lvl4pPr algn="l" rtl="0" eaLnBrk="1" fontAlgn="base" hangingPunct="1">
        <a:spcBef>
          <a:spcPct val="0"/>
        </a:spcBef>
        <a:spcAft>
          <a:spcPct val="0"/>
        </a:spcAft>
        <a:defRPr sz="3600">
          <a:solidFill>
            <a:schemeClr val="tx2"/>
          </a:solidFill>
          <a:latin typeface="Verdana" pitchFamily="34" charset="0"/>
        </a:defRPr>
      </a:lvl4pPr>
      <a:lvl5pPr algn="l" rtl="0" eaLnBrk="1" fontAlgn="base" hangingPunct="1">
        <a:spcBef>
          <a:spcPct val="0"/>
        </a:spcBef>
        <a:spcAft>
          <a:spcPct val="0"/>
        </a:spcAft>
        <a:defRPr sz="3600">
          <a:solidFill>
            <a:schemeClr val="tx2"/>
          </a:solidFill>
          <a:latin typeface="Verdana" pitchFamily="34" charset="0"/>
        </a:defRPr>
      </a:lvl5pPr>
      <a:lvl6pPr marL="457200" algn="l" rtl="0" eaLnBrk="1" fontAlgn="base" hangingPunct="1">
        <a:spcBef>
          <a:spcPct val="0"/>
        </a:spcBef>
        <a:spcAft>
          <a:spcPct val="0"/>
        </a:spcAft>
        <a:defRPr sz="3600">
          <a:solidFill>
            <a:schemeClr val="tx2"/>
          </a:solidFill>
          <a:latin typeface="Verdana" pitchFamily="34" charset="0"/>
        </a:defRPr>
      </a:lvl6pPr>
      <a:lvl7pPr marL="914400" algn="l" rtl="0" eaLnBrk="1" fontAlgn="base" hangingPunct="1">
        <a:spcBef>
          <a:spcPct val="0"/>
        </a:spcBef>
        <a:spcAft>
          <a:spcPct val="0"/>
        </a:spcAft>
        <a:defRPr sz="3600">
          <a:solidFill>
            <a:schemeClr val="tx2"/>
          </a:solidFill>
          <a:latin typeface="Verdana" pitchFamily="34" charset="0"/>
        </a:defRPr>
      </a:lvl7pPr>
      <a:lvl8pPr marL="1371600" algn="l" rtl="0" eaLnBrk="1" fontAlgn="base" hangingPunct="1">
        <a:spcBef>
          <a:spcPct val="0"/>
        </a:spcBef>
        <a:spcAft>
          <a:spcPct val="0"/>
        </a:spcAft>
        <a:defRPr sz="3600">
          <a:solidFill>
            <a:schemeClr val="tx2"/>
          </a:solidFill>
          <a:latin typeface="Verdana" pitchFamily="34" charset="0"/>
        </a:defRPr>
      </a:lvl8pPr>
      <a:lvl9pPr marL="1828800" algn="l" rtl="0" eaLnBrk="1" fontAlgn="base" hangingPunct="1">
        <a:spcBef>
          <a:spcPct val="0"/>
        </a:spcBef>
        <a:spcAft>
          <a:spcPct val="0"/>
        </a:spcAft>
        <a:defRPr sz="3600">
          <a:solidFill>
            <a:schemeClr val="tx2"/>
          </a:solidFill>
          <a:latin typeface="Verdana"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115616" y="404664"/>
            <a:ext cx="6399213" cy="720080"/>
          </a:xfrm>
        </p:spPr>
        <p:txBody>
          <a:bodyPr/>
          <a:lstStyle/>
          <a:p>
            <a:pPr algn="ctr"/>
            <a:r>
              <a:rPr lang="el-GR" dirty="0" smtClean="0"/>
              <a:t>ΑΛΕΞΙΠΤΩΤΑ</a:t>
            </a:r>
            <a:endParaRPr lang="el-GR" dirty="0"/>
          </a:p>
        </p:txBody>
      </p:sp>
      <p:sp>
        <p:nvSpPr>
          <p:cNvPr id="3" name="2 - Υπότιτλος"/>
          <p:cNvSpPr>
            <a:spLocks noGrp="1"/>
          </p:cNvSpPr>
          <p:nvPr>
            <p:ph type="subTitle" idx="1"/>
          </p:nvPr>
        </p:nvSpPr>
        <p:spPr>
          <a:xfrm>
            <a:off x="251520" y="1124744"/>
            <a:ext cx="8496944" cy="5733256"/>
          </a:xfrm>
        </p:spPr>
        <p:txBody>
          <a:bodyPr/>
          <a:lstStyle/>
          <a:p>
            <a:pPr algn="just">
              <a:lnSpc>
                <a:spcPct val="200000"/>
              </a:lnSpc>
            </a:pPr>
            <a:r>
              <a:rPr lang="el-GR" sz="2000" dirty="0" smtClean="0">
                <a:solidFill>
                  <a:schemeClr val="tx1"/>
                </a:solidFill>
                <a:latin typeface="+mn-lt"/>
                <a:ea typeface="+mn-ea"/>
                <a:cs typeface="+mn-cs"/>
              </a:rPr>
              <a:t>	Το</a:t>
            </a:r>
            <a:r>
              <a:rPr lang="el-GR" sz="2000" dirty="0">
                <a:solidFill>
                  <a:schemeClr val="tx1"/>
                </a:solidFill>
                <a:latin typeface="+mn-lt"/>
                <a:ea typeface="+mn-ea"/>
                <a:cs typeface="+mn-cs"/>
              </a:rPr>
              <a:t> </a:t>
            </a:r>
            <a:r>
              <a:rPr lang="el-GR" sz="2000" b="1" dirty="0">
                <a:solidFill>
                  <a:schemeClr val="tx1"/>
                </a:solidFill>
                <a:latin typeface="+mn-lt"/>
                <a:ea typeface="+mn-ea"/>
                <a:cs typeface="+mn-cs"/>
              </a:rPr>
              <a:t>αλεξίπτωτο</a:t>
            </a:r>
            <a:r>
              <a:rPr lang="el-GR" sz="2000" dirty="0">
                <a:solidFill>
                  <a:schemeClr val="tx1"/>
                </a:solidFill>
                <a:latin typeface="+mn-lt"/>
                <a:ea typeface="+mn-ea"/>
                <a:cs typeface="+mn-cs"/>
              </a:rPr>
              <a:t> είναι συσκευή που περιορίζει την ταχύτητα πτώσης ενός σώματος στην ατμόσφαιρα. </a:t>
            </a:r>
            <a:endParaRPr lang="el-GR" sz="2000" dirty="0" smtClean="0">
              <a:solidFill>
                <a:schemeClr val="tx1"/>
              </a:solidFill>
              <a:latin typeface="+mn-lt"/>
              <a:ea typeface="+mn-ea"/>
              <a:cs typeface="+mn-cs"/>
            </a:endParaRPr>
          </a:p>
          <a:p>
            <a:pPr algn="just">
              <a:lnSpc>
                <a:spcPct val="200000"/>
              </a:lnSpc>
            </a:pPr>
            <a:endParaRPr lang="el-GR" sz="2000" dirty="0"/>
          </a:p>
          <a:p>
            <a:pPr algn="just">
              <a:lnSpc>
                <a:spcPct val="200000"/>
              </a:lnSpc>
            </a:pPr>
            <a:r>
              <a:rPr lang="el-GR" sz="2000" dirty="0" smtClean="0">
                <a:solidFill>
                  <a:schemeClr val="tx1"/>
                </a:solidFill>
                <a:latin typeface="+mn-lt"/>
                <a:ea typeface="+mn-ea"/>
                <a:cs typeface="+mn-cs"/>
              </a:rPr>
              <a:t>	Η </a:t>
            </a:r>
            <a:r>
              <a:rPr lang="el-GR" sz="2000" dirty="0">
                <a:solidFill>
                  <a:schemeClr val="tx1"/>
                </a:solidFill>
                <a:latin typeface="+mn-lt"/>
                <a:ea typeface="+mn-ea"/>
                <a:cs typeface="+mn-cs"/>
              </a:rPr>
              <a:t>λειτουργία του βασίζεται στην εκμετάλλευση της αντίστασης του αέρα. Για πρώτη φορά ο </a:t>
            </a:r>
            <a:r>
              <a:rPr lang="el-GR" sz="2000" dirty="0" smtClean="0"/>
              <a:t>Λεονάρντο Ντα Βίντσι</a:t>
            </a:r>
            <a:r>
              <a:rPr lang="el-GR" sz="2000" dirty="0">
                <a:solidFill>
                  <a:schemeClr val="tx1"/>
                </a:solidFill>
                <a:latin typeface="+mn-lt"/>
                <a:ea typeface="+mn-ea"/>
                <a:cs typeface="+mn-cs"/>
              </a:rPr>
              <a:t> διατύπωσε την υλοποίηση αυτής της συσκευής, την οποία και σχεδίασε το 1514 και την περιέγραψε στον Ατλαντικό Κώδικα. </a:t>
            </a:r>
            <a:endParaRPr lang="el-GR" sz="2000"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1556792"/>
            <a:ext cx="8496944" cy="3091408"/>
          </a:xfrm>
        </p:spPr>
        <p:txBody>
          <a:bodyPr/>
          <a:lstStyle/>
          <a:p>
            <a:pPr algn="just">
              <a:lnSpc>
                <a:spcPct val="200000"/>
              </a:lnSpc>
            </a:pPr>
            <a:r>
              <a:rPr lang="el-GR" dirty="0" smtClean="0"/>
              <a:t/>
            </a:r>
            <a:br>
              <a:rPr lang="el-GR" dirty="0" smtClean="0"/>
            </a:br>
            <a:r>
              <a:rPr lang="el-GR" dirty="0" smtClean="0"/>
              <a:t>	</a:t>
            </a:r>
            <a:r>
              <a:rPr lang="el-GR" sz="2000" dirty="0" smtClean="0">
                <a:solidFill>
                  <a:schemeClr val="tx1"/>
                </a:solidFill>
                <a:latin typeface="+mj-lt"/>
                <a:ea typeface="+mj-ea"/>
                <a:cs typeface="+mj-cs"/>
              </a:rPr>
              <a:t>Για </a:t>
            </a:r>
            <a:r>
              <a:rPr lang="el-GR" sz="2000" dirty="0">
                <a:solidFill>
                  <a:schemeClr val="tx1"/>
                </a:solidFill>
                <a:latin typeface="+mj-lt"/>
                <a:ea typeface="+mj-ea"/>
                <a:cs typeface="+mj-cs"/>
              </a:rPr>
              <a:t>πρώτη φορά χρησιμοποίησαν αλεξίπτωτο οι Γάλλοι, στο τέλος του 18ου </a:t>
            </a:r>
            <a:r>
              <a:rPr lang="el-GR" sz="2000" dirty="0" smtClean="0">
                <a:solidFill>
                  <a:schemeClr val="tx1"/>
                </a:solidFill>
                <a:latin typeface="+mj-lt"/>
                <a:ea typeface="+mj-ea"/>
                <a:cs typeface="+mj-cs"/>
              </a:rPr>
              <a:t>αιώνα. Αλλά </a:t>
            </a:r>
            <a:r>
              <a:rPr lang="el-GR" sz="2000" dirty="0">
                <a:solidFill>
                  <a:schemeClr val="tx1"/>
                </a:solidFill>
                <a:latin typeface="+mj-lt"/>
                <a:ea typeface="+mj-ea"/>
                <a:cs typeface="+mj-cs"/>
              </a:rPr>
              <a:t>το αλεξίπτωτο τελειοποιήθηκε και διαδόθηκε ουσιαστικά μετά τον πρώτο παγκόσμιο </a:t>
            </a:r>
            <a:r>
              <a:rPr lang="el-GR" sz="2000" dirty="0" smtClean="0">
                <a:solidFill>
                  <a:schemeClr val="tx1"/>
                </a:solidFill>
                <a:latin typeface="+mj-lt"/>
                <a:ea typeface="+mj-ea"/>
                <a:cs typeface="+mj-cs"/>
              </a:rPr>
              <a:t>πόλεμο και </a:t>
            </a:r>
            <a:r>
              <a:rPr lang="el-GR" sz="2000" dirty="0" smtClean="0">
                <a:solidFill>
                  <a:schemeClr val="tx1"/>
                </a:solidFill>
              </a:rPr>
              <a:t>χ</a:t>
            </a:r>
            <a:r>
              <a:rPr lang="el-GR" sz="2000" dirty="0" smtClean="0">
                <a:solidFill>
                  <a:schemeClr val="tx1"/>
                </a:solidFill>
                <a:latin typeface="+mj-lt"/>
                <a:ea typeface="+mj-ea"/>
                <a:cs typeface="+mj-cs"/>
              </a:rPr>
              <a:t>ρησιμοποιήθηκε </a:t>
            </a:r>
            <a:r>
              <a:rPr lang="el-GR" sz="2000" dirty="0">
                <a:solidFill>
                  <a:schemeClr val="tx1"/>
                </a:solidFill>
                <a:latin typeface="+mj-lt"/>
                <a:ea typeface="+mj-ea"/>
                <a:cs typeface="+mj-cs"/>
              </a:rPr>
              <a:t>πολύ το </a:t>
            </a:r>
            <a:r>
              <a:rPr lang="el-GR" sz="2000" dirty="0" smtClean="0">
                <a:solidFill>
                  <a:schemeClr val="tx1"/>
                </a:solidFill>
              </a:rPr>
              <a:t>Δεύτερο Παγκόσμιο Πόλεμο. 	</a:t>
            </a:r>
            <a:br>
              <a:rPr lang="el-GR" sz="2000" dirty="0" smtClean="0">
                <a:solidFill>
                  <a:schemeClr val="tx1"/>
                </a:solidFill>
              </a:rPr>
            </a:br>
            <a:r>
              <a:rPr lang="el-GR" sz="2000" dirty="0">
                <a:solidFill>
                  <a:schemeClr val="tx1"/>
                </a:solidFill>
              </a:rPr>
              <a:t/>
            </a:r>
            <a:br>
              <a:rPr lang="el-GR" sz="2000" dirty="0">
                <a:solidFill>
                  <a:schemeClr val="tx1"/>
                </a:solidFill>
              </a:rPr>
            </a:br>
            <a:r>
              <a:rPr lang="el-GR" sz="2000" dirty="0" smtClean="0">
                <a:solidFill>
                  <a:schemeClr val="tx1"/>
                </a:solidFill>
                <a:latin typeface="+mj-lt"/>
                <a:ea typeface="+mj-ea"/>
                <a:cs typeface="+mj-cs"/>
              </a:rPr>
              <a:t>Κατασκευάστηκε</a:t>
            </a:r>
            <a:r>
              <a:rPr lang="el-GR" sz="2000" dirty="0">
                <a:solidFill>
                  <a:schemeClr val="tx1"/>
                </a:solidFill>
                <a:latin typeface="+mj-lt"/>
                <a:ea typeface="+mj-ea"/>
                <a:cs typeface="+mj-cs"/>
              </a:rPr>
              <a:t>, για να χρησιμοποιείται σαν μέσο διάσωσης σε περιπτώσεις κινδύνου, εφαρμόζεται όμως και σε πολλές άλλες περιπτώσεις. </a:t>
            </a:r>
            <a:r>
              <a:rPr lang="el-GR" sz="2000" dirty="0" smtClean="0"/>
              <a:t/>
            </a:r>
            <a:br>
              <a:rPr lang="el-GR" sz="2000" dirty="0" smtClean="0"/>
            </a:br>
            <a:endParaRPr lang="el-G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332656"/>
            <a:ext cx="8496944" cy="5632311"/>
          </a:xfrm>
          <a:prstGeom prst="rect">
            <a:avLst/>
          </a:prstGeom>
        </p:spPr>
        <p:txBody>
          <a:bodyPr wrap="square">
            <a:spAutoFit/>
          </a:bodyPr>
          <a:lstStyle/>
          <a:p>
            <a:pPr algn="just">
              <a:lnSpc>
                <a:spcPct val="200000"/>
              </a:lnSpc>
            </a:pPr>
            <a:r>
              <a:rPr lang="el-GR" sz="2000" dirty="0" smtClean="0"/>
              <a:t>	Το </a:t>
            </a:r>
            <a:r>
              <a:rPr lang="el-GR" sz="2000" dirty="0"/>
              <a:t>σημερινό αλεξίπτωτο αποτελείται από το θόλο, που είναι κατασκευασμένος από ανθεκτικό ύφασμα (βαμβακερό, μεταξωτό, νάιλον) και έχει επιφάνεια 50 </a:t>
            </a:r>
            <a:r>
              <a:rPr lang="el-GR" sz="2000" dirty="0" err="1"/>
              <a:t>τ.μ</a:t>
            </a:r>
            <a:r>
              <a:rPr lang="el-GR" sz="2000" dirty="0"/>
              <a:t>. περίπου και διάμετρο 5- 6 μ. Από τα άκρα του ξεκινούν πολλά σκοινάκια, που συνδέονται με τη στολή του αλεξιπτωτιστή. Στην οροφή του υπάρχει μια μικρή τρύπα με ελαστικό δακτύλιο, για να μπορεί να διαστέλλεται, όταν ανοίγει το αλεξίπτωτο και να φεύγει περισσότερος αέρας.</a:t>
            </a:r>
          </a:p>
          <a:p>
            <a:pPr algn="just">
              <a:lnSpc>
                <a:spcPct val="200000"/>
              </a:lnSpc>
            </a:pPr>
            <a:endParaRPr lang="el-G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51520" y="476672"/>
            <a:ext cx="8568952" cy="5632311"/>
          </a:xfrm>
          <a:prstGeom prst="rect">
            <a:avLst/>
          </a:prstGeom>
          <a:noFill/>
        </p:spPr>
        <p:txBody>
          <a:bodyPr wrap="square" rtlCol="0">
            <a:spAutoFit/>
          </a:bodyPr>
          <a:lstStyle/>
          <a:p>
            <a:pPr algn="ctr" fontAlgn="base">
              <a:lnSpc>
                <a:spcPct val="200000"/>
              </a:lnSpc>
            </a:pPr>
            <a:r>
              <a:rPr lang="el-GR" sz="2000" b="1" dirty="0" smtClean="0"/>
              <a:t>Αρχή λειτουργίας αλεξίπτωτου</a:t>
            </a:r>
          </a:p>
          <a:p>
            <a:pPr algn="ctr" fontAlgn="base">
              <a:lnSpc>
                <a:spcPct val="200000"/>
              </a:lnSpc>
            </a:pPr>
            <a:endParaRPr lang="el-GR" sz="2000" b="1" dirty="0" smtClean="0"/>
          </a:p>
          <a:p>
            <a:pPr algn="just" fontAlgn="base">
              <a:lnSpc>
                <a:spcPct val="200000"/>
              </a:lnSpc>
            </a:pPr>
            <a:r>
              <a:rPr lang="el-GR" sz="2000" dirty="0" smtClean="0"/>
              <a:t>Τα </a:t>
            </a:r>
            <a:r>
              <a:rPr lang="el-GR" sz="2000" dirty="0"/>
              <a:t>αερόστατα ανυψώνονται χάρη στην «</a:t>
            </a:r>
            <a:r>
              <a:rPr lang="el-GR" sz="2000" u="sng" dirty="0"/>
              <a:t>Αρχή του Αρχιμήδη</a:t>
            </a:r>
            <a:r>
              <a:rPr lang="el-GR" sz="2000" dirty="0"/>
              <a:t>». </a:t>
            </a:r>
            <a:endParaRPr lang="el-GR" sz="2000" dirty="0" smtClean="0"/>
          </a:p>
          <a:p>
            <a:pPr algn="just" fontAlgn="base">
              <a:lnSpc>
                <a:spcPct val="200000"/>
              </a:lnSpc>
            </a:pPr>
            <a:endParaRPr lang="el-GR" sz="2000" dirty="0"/>
          </a:p>
          <a:p>
            <a:pPr algn="ctr" fontAlgn="base">
              <a:lnSpc>
                <a:spcPct val="200000"/>
              </a:lnSpc>
            </a:pPr>
            <a:r>
              <a:rPr lang="el-GR" sz="2000" dirty="0"/>
              <a:t>«</a:t>
            </a:r>
            <a:r>
              <a:rPr lang="el-GR" sz="2000" b="1" i="1" dirty="0"/>
              <a:t>Σε κάθε σώμα που βρίσκεται </a:t>
            </a:r>
            <a:r>
              <a:rPr lang="el-GR" sz="2000" b="1" i="1"/>
              <a:t>μέσα </a:t>
            </a:r>
            <a:r>
              <a:rPr lang="el-GR" sz="2000" b="1" i="1" smtClean="0"/>
              <a:t>σ’</a:t>
            </a:r>
            <a:r>
              <a:rPr lang="en-US" sz="2000" b="1" i="1" smtClean="0"/>
              <a:t> </a:t>
            </a:r>
            <a:r>
              <a:rPr lang="el-GR" sz="2000" b="1" i="1" dirty="0" smtClean="0"/>
              <a:t>ένα </a:t>
            </a:r>
            <a:r>
              <a:rPr lang="el-GR" sz="2000" b="1" i="1" dirty="0"/>
              <a:t>αέριο εφαρμόζεται δύναμη άνωσης ίση με το βάρος του αερίου που εκτοπίζεται από το </a:t>
            </a:r>
            <a:r>
              <a:rPr lang="el-GR" sz="2000" b="1" i="1" dirty="0" smtClean="0"/>
              <a:t>σώμα</a:t>
            </a:r>
            <a:r>
              <a:rPr lang="el-GR" sz="2000" b="1" dirty="0" smtClean="0"/>
              <a:t>».</a:t>
            </a:r>
          </a:p>
          <a:p>
            <a:pPr algn="just" fontAlgn="base">
              <a:lnSpc>
                <a:spcPct val="200000"/>
              </a:lnSpc>
            </a:pPr>
            <a:endParaRPr lang="el-GR" sz="2000" dirty="0"/>
          </a:p>
          <a:p>
            <a:pPr algn="just" fontAlgn="base">
              <a:lnSpc>
                <a:spcPct val="200000"/>
              </a:lnSpc>
            </a:pPr>
            <a:r>
              <a:rPr lang="el-GR" sz="2000" dirty="0" smtClean="0"/>
              <a:t>	</a:t>
            </a: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692696"/>
            <a:ext cx="8424936" cy="5016758"/>
          </a:xfrm>
          <a:prstGeom prst="rect">
            <a:avLst/>
          </a:prstGeom>
        </p:spPr>
        <p:txBody>
          <a:bodyPr wrap="square">
            <a:spAutoFit/>
          </a:bodyPr>
          <a:lstStyle/>
          <a:p>
            <a:pPr algn="just">
              <a:lnSpc>
                <a:spcPct val="200000"/>
              </a:lnSpc>
            </a:pPr>
            <a:r>
              <a:rPr lang="el-GR" sz="2000" dirty="0" smtClean="0"/>
              <a:t>	Με απλά λόγια, αν ένα σώμα βρίσκεται μέσα σε ένα αέριο (ή υγρό), τότε ασκείται πάνω του μία δύναμη προς τα πάνω, η άνωση, η οποία είναι ίση με το βάρος του αερίου (ή υγρού) που εκτοπίζεται από το σώμα αυτό. </a:t>
            </a:r>
          </a:p>
          <a:p>
            <a:pPr algn="just">
              <a:lnSpc>
                <a:spcPct val="200000"/>
              </a:lnSpc>
            </a:pPr>
            <a:endParaRPr lang="el-GR" sz="2000" dirty="0" smtClean="0"/>
          </a:p>
          <a:p>
            <a:pPr algn="just">
              <a:lnSpc>
                <a:spcPct val="200000"/>
              </a:lnSpc>
            </a:pPr>
            <a:r>
              <a:rPr lang="el-GR" sz="2000" dirty="0"/>
              <a:t>	</a:t>
            </a:r>
            <a:r>
              <a:rPr lang="el-GR" sz="2000" dirty="0" smtClean="0"/>
              <a:t>Έτσι, στην περίπτωση του αερόστατου, η δύναμη που δέχεται προς τα πάνω είναι ίση με το βάρος του ατμοσφαιρικού αέρα που εκτοπίζει. </a:t>
            </a:r>
            <a:endParaRPr lang="el-G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188640"/>
            <a:ext cx="9144000" cy="6247864"/>
          </a:xfrm>
          <a:prstGeom prst="rect">
            <a:avLst/>
          </a:prstGeom>
          <a:noFill/>
        </p:spPr>
        <p:txBody>
          <a:bodyPr wrap="square" rtlCol="0">
            <a:spAutoFit/>
          </a:bodyPr>
          <a:lstStyle/>
          <a:p>
            <a:pPr algn="ctr">
              <a:lnSpc>
                <a:spcPct val="150000"/>
              </a:lnSpc>
            </a:pPr>
            <a:r>
              <a:rPr lang="el-GR" sz="2000" b="1" dirty="0" smtClean="0"/>
              <a:t>Πειραματικό μέρος</a:t>
            </a:r>
          </a:p>
          <a:p>
            <a:pPr>
              <a:lnSpc>
                <a:spcPct val="150000"/>
              </a:lnSpc>
            </a:pPr>
            <a:r>
              <a:rPr lang="el-GR" sz="2000" dirty="0" smtClean="0"/>
              <a:t>	Θέλουμε να ελέγξουμε εάν το μέγεθος του θόλου του αλεξίπτωτου (διάμετρος) επηρεάζει την ταχύτητα πτώσης του.</a:t>
            </a:r>
          </a:p>
          <a:p>
            <a:pPr algn="ctr">
              <a:lnSpc>
                <a:spcPct val="150000"/>
              </a:lnSpc>
            </a:pPr>
            <a:endParaRPr lang="en-US" sz="2000" b="1" dirty="0" smtClean="0"/>
          </a:p>
          <a:p>
            <a:pPr algn="ctr">
              <a:lnSpc>
                <a:spcPct val="150000"/>
              </a:lnSpc>
            </a:pPr>
            <a:r>
              <a:rPr lang="el-GR" sz="2000" b="1" dirty="0" smtClean="0"/>
              <a:t>Υπόθεση</a:t>
            </a:r>
          </a:p>
          <a:p>
            <a:pPr algn="ctr">
              <a:lnSpc>
                <a:spcPct val="150000"/>
              </a:lnSpc>
            </a:pPr>
            <a:r>
              <a:rPr lang="el-GR" sz="2000" u="sng" dirty="0" smtClean="0"/>
              <a:t>Υποθέτω ότι το αερόστατο με τη μεγαλύτερη διάμετρο θα φτάσει αργότερα.</a:t>
            </a:r>
          </a:p>
          <a:p>
            <a:pPr algn="just">
              <a:lnSpc>
                <a:spcPct val="150000"/>
              </a:lnSpc>
            </a:pPr>
            <a:endParaRPr lang="en-US" sz="2000" b="1" dirty="0" smtClean="0"/>
          </a:p>
          <a:p>
            <a:pPr algn="just">
              <a:lnSpc>
                <a:spcPct val="150000"/>
              </a:lnSpc>
            </a:pPr>
            <a:endParaRPr lang="en-US" sz="2000" b="1" dirty="0"/>
          </a:p>
          <a:p>
            <a:pPr algn="just">
              <a:lnSpc>
                <a:spcPct val="150000"/>
              </a:lnSpc>
            </a:pPr>
            <a:r>
              <a:rPr lang="el-GR" sz="2000" b="1" dirty="0" smtClean="0"/>
              <a:t>Ανεξάρτητη μεταβλητή:</a:t>
            </a:r>
            <a:r>
              <a:rPr lang="el-GR" sz="2000" dirty="0" smtClean="0"/>
              <a:t>	Μέγεθος αλεξίπτωτου /32</a:t>
            </a:r>
            <a:r>
              <a:rPr lang="en-US" sz="2000" dirty="0" smtClean="0"/>
              <a:t>, 25, 20 cm</a:t>
            </a:r>
            <a:endParaRPr lang="el-GR" sz="2000" b="1" dirty="0" smtClean="0"/>
          </a:p>
          <a:p>
            <a:pPr algn="just">
              <a:lnSpc>
                <a:spcPct val="150000"/>
              </a:lnSpc>
            </a:pPr>
            <a:r>
              <a:rPr lang="el-GR" sz="2000" b="1" dirty="0" smtClean="0"/>
              <a:t>Εξαρτημένη μεταβλητή:	</a:t>
            </a:r>
            <a:r>
              <a:rPr lang="el-GR" sz="2000" dirty="0" smtClean="0"/>
              <a:t>Χρόνος πτώσης / </a:t>
            </a:r>
            <a:r>
              <a:rPr lang="en-US" sz="2000" dirty="0" smtClean="0"/>
              <a:t>sec</a:t>
            </a:r>
            <a:endParaRPr lang="el-GR" sz="2000" b="1" dirty="0" smtClean="0"/>
          </a:p>
          <a:p>
            <a:pPr algn="just">
              <a:lnSpc>
                <a:spcPct val="150000"/>
              </a:lnSpc>
            </a:pPr>
            <a:r>
              <a:rPr lang="el-GR" sz="2000" b="1" dirty="0" smtClean="0"/>
              <a:t>Ελεγχόμενες μεταβλητές</a:t>
            </a:r>
            <a:r>
              <a:rPr lang="en-US" sz="2000" b="1" dirty="0" smtClean="0"/>
              <a:t>:	</a:t>
            </a:r>
            <a:r>
              <a:rPr lang="el-GR" sz="2000" dirty="0" smtClean="0"/>
              <a:t>Αέρας, ύψος, ακρίβεια χρονομέτρησης</a:t>
            </a:r>
            <a:endParaRPr lang="el-GR" sz="2000" b="1" dirty="0" smtClean="0"/>
          </a:p>
          <a:p>
            <a:pPr algn="ctr"/>
            <a:endParaRPr lang="el-GR" sz="2000" b="1" dirty="0" smtClean="0"/>
          </a:p>
          <a:p>
            <a:pPr algn="ctr"/>
            <a:endParaRPr lang="el-G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04664"/>
            <a:ext cx="8352928" cy="451790"/>
          </a:xfrm>
          <a:prstGeom prst="rect">
            <a:avLst/>
          </a:prstGeom>
        </p:spPr>
        <p:txBody>
          <a:bodyPr wrap="square">
            <a:spAutoFit/>
          </a:bodyPr>
          <a:lstStyle/>
          <a:p>
            <a:pPr algn="just">
              <a:lnSpc>
                <a:spcPct val="150000"/>
              </a:lnSpc>
            </a:pPr>
            <a:r>
              <a:rPr lang="el-GR" b="1" dirty="0" smtClean="0"/>
              <a:t>Υλικά:		</a:t>
            </a:r>
            <a:r>
              <a:rPr lang="el-GR" dirty="0" smtClean="0"/>
              <a:t>Χαρτόνι, σκοινί, βίδες, κοπίδι, μολύβι, χρονόμετρο</a:t>
            </a:r>
          </a:p>
        </p:txBody>
      </p:sp>
      <p:pic>
        <p:nvPicPr>
          <p:cNvPr id="3" name="2 - Εικόνα" descr="IMG_20220130_144624.jpg"/>
          <p:cNvPicPr>
            <a:picLocks noChangeAspect="1"/>
          </p:cNvPicPr>
          <p:nvPr/>
        </p:nvPicPr>
        <p:blipFill>
          <a:blip r:embed="rId2" cstate="print"/>
          <a:stretch>
            <a:fillRect/>
          </a:stretch>
        </p:blipFill>
        <p:spPr>
          <a:xfrm>
            <a:off x="251520" y="908720"/>
            <a:ext cx="3275856" cy="2450340"/>
          </a:xfrm>
          <a:prstGeom prst="rect">
            <a:avLst/>
          </a:prstGeom>
        </p:spPr>
      </p:pic>
      <p:pic>
        <p:nvPicPr>
          <p:cNvPr id="4" name="3 - Εικόνα" descr="IMG_20220130_150709.jpg"/>
          <p:cNvPicPr>
            <a:picLocks noChangeAspect="1"/>
          </p:cNvPicPr>
          <p:nvPr/>
        </p:nvPicPr>
        <p:blipFill>
          <a:blip r:embed="rId3" cstate="print"/>
          <a:stretch>
            <a:fillRect/>
          </a:stretch>
        </p:blipFill>
        <p:spPr>
          <a:xfrm>
            <a:off x="5148064" y="980727"/>
            <a:ext cx="3168352" cy="2369927"/>
          </a:xfrm>
          <a:prstGeom prst="rect">
            <a:avLst/>
          </a:prstGeom>
        </p:spPr>
      </p:pic>
      <p:pic>
        <p:nvPicPr>
          <p:cNvPr id="5" name="4 - Εικόνα" descr="IMG_20220130_151330.jpg"/>
          <p:cNvPicPr>
            <a:picLocks noChangeAspect="1"/>
          </p:cNvPicPr>
          <p:nvPr/>
        </p:nvPicPr>
        <p:blipFill>
          <a:blip r:embed="rId4" cstate="print"/>
          <a:stretch>
            <a:fillRect/>
          </a:stretch>
        </p:blipFill>
        <p:spPr>
          <a:xfrm>
            <a:off x="2555776" y="3501008"/>
            <a:ext cx="4139952" cy="310496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412776"/>
            <a:ext cx="4572000" cy="4247317"/>
          </a:xfrm>
          <a:prstGeom prst="rect">
            <a:avLst/>
          </a:prstGeom>
        </p:spPr>
        <p:txBody>
          <a:bodyPr>
            <a:spAutoFit/>
          </a:bodyPr>
          <a:lstStyle/>
          <a:p>
            <a:pPr algn="just">
              <a:lnSpc>
                <a:spcPct val="150000"/>
              </a:lnSpc>
            </a:pPr>
            <a:r>
              <a:rPr lang="el-GR" b="1" dirty="0" smtClean="0"/>
              <a:t>Στάδια πειράματος:</a:t>
            </a:r>
            <a:endParaRPr lang="en-US" b="1" dirty="0" smtClean="0"/>
          </a:p>
          <a:p>
            <a:pPr algn="just">
              <a:lnSpc>
                <a:spcPct val="150000"/>
              </a:lnSpc>
            </a:pPr>
            <a:endParaRPr lang="en-US" b="1" dirty="0"/>
          </a:p>
          <a:p>
            <a:pPr algn="just">
              <a:lnSpc>
                <a:spcPct val="150000"/>
              </a:lnSpc>
            </a:pPr>
            <a:r>
              <a:rPr lang="el-GR" b="1" dirty="0" smtClean="0"/>
              <a:t>	</a:t>
            </a:r>
            <a:r>
              <a:rPr lang="el-GR" dirty="0" smtClean="0"/>
              <a:t>	</a:t>
            </a:r>
            <a:endParaRPr lang="el-GR" b="1" dirty="0" smtClean="0"/>
          </a:p>
          <a:p>
            <a:pPr algn="just">
              <a:lnSpc>
                <a:spcPct val="150000"/>
              </a:lnSpc>
            </a:pPr>
            <a:r>
              <a:rPr lang="el-GR" b="1" dirty="0" smtClean="0"/>
              <a:t>Μετρήσεις:</a:t>
            </a:r>
            <a:endParaRPr lang="en-US" b="1" dirty="0" smtClean="0"/>
          </a:p>
          <a:p>
            <a:pPr algn="just">
              <a:lnSpc>
                <a:spcPct val="150000"/>
              </a:lnSpc>
            </a:pPr>
            <a:endParaRPr lang="en-US" b="1" dirty="0"/>
          </a:p>
          <a:p>
            <a:pPr algn="just">
              <a:lnSpc>
                <a:spcPct val="150000"/>
              </a:lnSpc>
            </a:pPr>
            <a:endParaRPr lang="el-GR" b="1" dirty="0" smtClean="0"/>
          </a:p>
          <a:p>
            <a:pPr algn="just">
              <a:lnSpc>
                <a:spcPct val="150000"/>
              </a:lnSpc>
            </a:pPr>
            <a:r>
              <a:rPr lang="el-GR" b="1" dirty="0" smtClean="0"/>
              <a:t>Συμπέρασμα:</a:t>
            </a:r>
            <a:endParaRPr lang="en-US" b="1" dirty="0" smtClean="0"/>
          </a:p>
          <a:p>
            <a:pPr algn="just">
              <a:lnSpc>
                <a:spcPct val="150000"/>
              </a:lnSpc>
            </a:pPr>
            <a:endParaRPr lang="en-US" b="1" dirty="0"/>
          </a:p>
          <a:p>
            <a:pPr algn="just">
              <a:lnSpc>
                <a:spcPct val="150000"/>
              </a:lnSpc>
            </a:pPr>
            <a:endParaRPr lang="el-GR" b="1" dirty="0" smtClean="0"/>
          </a:p>
          <a:p>
            <a:pPr algn="just">
              <a:lnSpc>
                <a:spcPct val="150000"/>
              </a:lnSpc>
            </a:pPr>
            <a:r>
              <a:rPr lang="el-GR" b="1" dirty="0" smtClean="0"/>
              <a:t>Παρατηρήσεις:</a:t>
            </a:r>
            <a:endParaRPr lang="el-GR" b="1" dirty="0" smtClean="0"/>
          </a:p>
        </p:txBody>
      </p:sp>
    </p:spTree>
  </p:cSld>
  <p:clrMapOvr>
    <a:masterClrMapping/>
  </p:clrMapOvr>
</p:sld>
</file>

<file path=ppt/theme/theme1.xml><?xml version="1.0" encoding="utf-8"?>
<a:theme xmlns:a="http://schemas.openxmlformats.org/drawingml/2006/main" name="Πρότυπο σχεδίασης ρολογιού σε λειτουργία">
  <a:themeElements>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Θέμα του Offic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Θέμα του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Θέμα του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Θέμα του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Θέμα του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Θέμα του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Θέμα του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Θέμα του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Πρότυπο σχεδίασης ρολογιού σε λειτουργία</Template>
  <TotalTime>52</TotalTime>
  <Words>47</Words>
  <Application>Microsoft Office PowerPoint</Application>
  <PresentationFormat>Προβολή στην οθόνη (4:3)</PresentationFormat>
  <Paragraphs>37</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Πρότυπο σχεδίασης ρολογιού σε λειτουργία</vt:lpstr>
      <vt:lpstr>ΑΛΕΞΙΠΤΩΤΑ</vt:lpstr>
      <vt:lpstr>  Για πρώτη φορά χρησιμοποίησαν αλεξίπτωτο οι Γάλλοι, στο τέλος του 18ου αιώνα. Αλλά το αλεξίπτωτο τελειοποιήθηκε και διαδόθηκε ουσιαστικά μετά τον πρώτο παγκόσμιο πόλεμο και χρησιμοποιήθηκε πολύ το Δεύτερο Παγκόσμιο Πόλεμο.    Κατασκευάστηκε, για να χρησιμοποιείται σαν μέσο διάσωσης σε περιπτώσεις κινδύνου, εφαρμόζεται όμως και σε πολλές άλλες περιπτώσεις.  </vt:lpstr>
      <vt:lpstr>Διαφάνεια 3</vt:lpstr>
      <vt:lpstr>Διαφάνεια 4</vt:lpstr>
      <vt:lpstr>Διαφάνεια 5</vt:lpstr>
      <vt:lpstr>Διαφάνεια 6</vt:lpstr>
      <vt:lpstr>Διαφάνεια 7</vt:lpstr>
      <vt:lpstr>Διαφάνεια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ΑΛΕΞΙΠΤΩΤΑ</dc:title>
  <dc:creator>Aglaitsa</dc:creator>
  <cp:lastModifiedBy>Aglaitsa</cp:lastModifiedBy>
  <cp:revision>8</cp:revision>
  <dcterms:created xsi:type="dcterms:W3CDTF">2022-01-30T17:00:40Z</dcterms:created>
  <dcterms:modified xsi:type="dcterms:W3CDTF">2022-01-30T17:53:13Z</dcterms:modified>
</cp:coreProperties>
</file>