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7" r:id="rId4"/>
    <p:sldId id="258" r:id="rId5"/>
    <p:sldId id="259" r:id="rId6"/>
    <p:sldId id="265" r:id="rId7"/>
    <p:sldId id="260" r:id="rId8"/>
    <p:sldId id="261" r:id="rId9"/>
    <p:sldId id="266" r:id="rId10"/>
    <p:sldId id="263" r:id="rId11"/>
    <p:sldId id="262" r:id="rId12"/>
    <p:sldId id="264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B79B-0443-422A-AC5F-93192EBABD54}" type="datetimeFigureOut">
              <a:rPr lang="el-GR" smtClean="0"/>
              <a:pPr/>
              <a:t>26/3/2021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D16F-1F3F-4DAD-8431-2BBC090CBB2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B79B-0443-422A-AC5F-93192EBABD54}" type="datetimeFigureOut">
              <a:rPr lang="el-GR" smtClean="0"/>
              <a:pPr/>
              <a:t>26/3/2021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D16F-1F3F-4DAD-8431-2BBC090CBB2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B79B-0443-422A-AC5F-93192EBABD54}" type="datetimeFigureOut">
              <a:rPr lang="el-GR" smtClean="0"/>
              <a:pPr/>
              <a:t>26/3/2021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D16F-1F3F-4DAD-8431-2BBC090CBB2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B79B-0443-422A-AC5F-93192EBABD54}" type="datetimeFigureOut">
              <a:rPr lang="el-GR" smtClean="0"/>
              <a:pPr/>
              <a:t>26/3/2021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D16F-1F3F-4DAD-8431-2BBC090CBB2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B79B-0443-422A-AC5F-93192EBABD54}" type="datetimeFigureOut">
              <a:rPr lang="el-GR" smtClean="0"/>
              <a:pPr/>
              <a:t>26/3/2021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D16F-1F3F-4DAD-8431-2BBC090CBB2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B79B-0443-422A-AC5F-93192EBABD54}" type="datetimeFigureOut">
              <a:rPr lang="el-GR" smtClean="0"/>
              <a:pPr/>
              <a:t>26/3/2021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D16F-1F3F-4DAD-8431-2BBC090CBB2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B79B-0443-422A-AC5F-93192EBABD54}" type="datetimeFigureOut">
              <a:rPr lang="el-GR" smtClean="0"/>
              <a:pPr/>
              <a:t>26/3/2021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D16F-1F3F-4DAD-8431-2BBC090CBB2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B79B-0443-422A-AC5F-93192EBABD54}" type="datetimeFigureOut">
              <a:rPr lang="el-GR" smtClean="0"/>
              <a:pPr/>
              <a:t>26/3/2021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D16F-1F3F-4DAD-8431-2BBC090CBB2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B79B-0443-422A-AC5F-93192EBABD54}" type="datetimeFigureOut">
              <a:rPr lang="el-GR" smtClean="0"/>
              <a:pPr/>
              <a:t>26/3/2021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D16F-1F3F-4DAD-8431-2BBC090CBB2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B79B-0443-422A-AC5F-93192EBABD54}" type="datetimeFigureOut">
              <a:rPr lang="el-GR" smtClean="0"/>
              <a:pPr/>
              <a:t>26/3/2021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D16F-1F3F-4DAD-8431-2BBC090CBB2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B79B-0443-422A-AC5F-93192EBABD54}" type="datetimeFigureOut">
              <a:rPr lang="el-GR" smtClean="0"/>
              <a:pPr/>
              <a:t>26/3/2021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B6D16F-1F3F-4DAD-8431-2BBC090CBB22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FCB79B-0443-422A-AC5F-93192EBABD54}" type="datetimeFigureOut">
              <a:rPr lang="el-GR" smtClean="0"/>
              <a:pPr/>
              <a:t>26/3/2021</a:t>
            </a:fld>
            <a:endParaRPr lang="el-GR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B6D16F-1F3F-4DAD-8431-2BBC090CBB22}" type="slidenum">
              <a:rPr lang="el-GR" smtClean="0"/>
              <a:pPr/>
              <a:t>‹#›</a:t>
            </a:fld>
            <a:endParaRPr lang="el-GR" dirty="0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67544" y="0"/>
            <a:ext cx="7851648" cy="923528"/>
          </a:xfrm>
        </p:spPr>
        <p:txBody>
          <a:bodyPr/>
          <a:lstStyle/>
          <a:p>
            <a:pPr algn="ctr"/>
            <a:r>
              <a:rPr lang="en-US" dirty="0" smtClean="0"/>
              <a:t>PH</a:t>
            </a:r>
            <a:r>
              <a:rPr lang="el-GR" dirty="0" smtClean="0"/>
              <a:t> ΔΙΑΛΥΜΑΤΩΝ</a:t>
            </a:r>
            <a:endParaRPr lang="el-GR" dirty="0"/>
          </a:p>
        </p:txBody>
      </p:sp>
      <p:pic>
        <p:nvPicPr>
          <p:cNvPr id="12290" name="Picture 2" descr="ÎµÎ¹ÎºÏÎ½Î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836712"/>
            <a:ext cx="5112568" cy="4066991"/>
          </a:xfrm>
          <a:prstGeom prst="rect">
            <a:avLst/>
          </a:prstGeom>
          <a:noFill/>
        </p:spPr>
      </p:pic>
      <p:sp>
        <p:nvSpPr>
          <p:cNvPr id="5" name="1 - Τίτλος"/>
          <p:cNvSpPr txBox="1">
            <a:spLocks/>
          </p:cNvSpPr>
          <p:nvPr/>
        </p:nvSpPr>
        <p:spPr>
          <a:xfrm>
            <a:off x="0" y="5085184"/>
            <a:ext cx="9144000" cy="149959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   ΕΠΙΜΕΛΕΙΑ:		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ΜΑΡΟΥΣΗ ΒΑΣΙΛΙΚΗ ΠΕ81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691680" y="3717032"/>
            <a:ext cx="53285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0"/>
            <a:ext cx="78516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 ΡΗ νερού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604867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l-GR" dirty="0" smtClean="0"/>
              <a:t>Έχει βρεθεί πειραματικά ότι το καθαρό νερό στους 25</a:t>
            </a:r>
            <a:r>
              <a:rPr lang="en-US" dirty="0" smtClean="0"/>
              <a:t> </a:t>
            </a:r>
            <a:r>
              <a:rPr lang="el-GR" dirty="0" smtClean="0"/>
              <a:t>ο</a:t>
            </a:r>
            <a:r>
              <a:rPr lang="en-US" dirty="0" smtClean="0"/>
              <a:t>C</a:t>
            </a:r>
            <a:r>
              <a:rPr lang="el-GR" dirty="0" smtClean="0"/>
              <a:t>, ακόμα και όταν δεν περιέχει άλλη διαλυμένη ουσία, περιέχει πάντα έναν μικρό αριθμό Η</a:t>
            </a:r>
            <a:r>
              <a:rPr lang="el-GR" baseline="30000" dirty="0" smtClean="0"/>
              <a:t>+</a:t>
            </a:r>
            <a:r>
              <a:rPr lang="el-GR" dirty="0" smtClean="0"/>
              <a:t> σύμφωνα με την εξίσωση:</a:t>
            </a:r>
          </a:p>
          <a:p>
            <a:pPr algn="just">
              <a:lnSpc>
                <a:spcPct val="200000"/>
              </a:lnSpc>
            </a:pPr>
            <a:r>
              <a:rPr lang="el-GR" dirty="0" smtClean="0"/>
              <a:t>Η2Ο			Η</a:t>
            </a:r>
            <a:r>
              <a:rPr lang="el-GR" baseline="30000" dirty="0" smtClean="0"/>
              <a:t>+ </a:t>
            </a:r>
            <a:r>
              <a:rPr lang="el-GR" dirty="0" smtClean="0"/>
              <a:t> +  ΟΗ</a:t>
            </a:r>
            <a:r>
              <a:rPr lang="el-GR" baseline="30000" dirty="0" smtClean="0"/>
              <a:t>-</a:t>
            </a:r>
            <a:r>
              <a:rPr lang="el-GR" dirty="0" smtClean="0"/>
              <a:t> (ανιόντα υδροξειδίου)</a:t>
            </a:r>
          </a:p>
          <a:p>
            <a:pPr algn="just">
              <a:lnSpc>
                <a:spcPct val="200000"/>
              </a:lnSpc>
            </a:pPr>
            <a:r>
              <a:rPr lang="el-GR" dirty="0" smtClean="0"/>
              <a:t>Ισχύει :	Πλήθος Κατιόντων = Πλήθος ανιόντων</a:t>
            </a:r>
          </a:p>
          <a:p>
            <a:pPr algn="just">
              <a:lnSpc>
                <a:spcPct val="200000"/>
              </a:lnSpc>
            </a:pPr>
            <a:r>
              <a:rPr lang="el-GR" dirty="0" smtClean="0"/>
              <a:t>Και:		</a:t>
            </a:r>
            <a:r>
              <a:rPr lang="el-GR" dirty="0" smtClean="0">
                <a:solidFill>
                  <a:srgbClr val="FF0000"/>
                </a:solidFill>
              </a:rPr>
              <a:t>ΡΗ = 7  (ουδέτερο  υγρό)</a:t>
            </a:r>
          </a:p>
          <a:p>
            <a:pPr algn="just">
              <a:lnSpc>
                <a:spcPct val="200000"/>
              </a:lnSpc>
            </a:pPr>
            <a:r>
              <a:rPr lang="el-GR" dirty="0" smtClean="0"/>
              <a:t>Άρα:	Κάθε φορά που προσθέτουμε  οξύ σε νερό έχουμε </a:t>
            </a:r>
          </a:p>
          <a:p>
            <a:pPr algn="just">
              <a:lnSpc>
                <a:spcPct val="200000"/>
              </a:lnSpc>
            </a:pPr>
            <a:r>
              <a:rPr lang="el-GR" dirty="0" smtClean="0"/>
              <a:t>			Η+&gt; ΟΗ-     ή       ΡΗ&lt;7</a:t>
            </a:r>
          </a:p>
          <a:p>
            <a:pPr algn="just">
              <a:lnSpc>
                <a:spcPct val="200000"/>
              </a:lnSpc>
            </a:pPr>
            <a:r>
              <a:rPr lang="el-GR" dirty="0" smtClean="0"/>
              <a:t>                                                                                                     Πιο εύκολα…</a:t>
            </a:r>
          </a:p>
          <a:p>
            <a:pPr algn="just">
              <a:lnSpc>
                <a:spcPct val="200000"/>
              </a:lnSpc>
            </a:pPr>
            <a:endParaRPr lang="en-US" dirty="0" smtClean="0"/>
          </a:p>
          <a:p>
            <a:pPr algn="just">
              <a:lnSpc>
                <a:spcPct val="200000"/>
              </a:lnSpc>
            </a:pPr>
            <a:endParaRPr lang="el-GR" dirty="0" smtClean="0"/>
          </a:p>
        </p:txBody>
      </p:sp>
      <p:sp>
        <p:nvSpPr>
          <p:cNvPr id="4" name="3 - Δεξιό βέλος"/>
          <p:cNvSpPr/>
          <p:nvPr/>
        </p:nvSpPr>
        <p:spPr>
          <a:xfrm>
            <a:off x="899592" y="3212976"/>
            <a:ext cx="151216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851648" cy="1152128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Τιμές …</a:t>
            </a:r>
            <a:endParaRPr lang="el-GR" dirty="0"/>
          </a:p>
        </p:txBody>
      </p:sp>
      <p:pic>
        <p:nvPicPr>
          <p:cNvPr id="5" name="4 - Εικόνα" descr="ph_edafou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23528" y="0"/>
            <a:ext cx="7851648" cy="1152128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Ας πειραματιστούμε…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892480" cy="475252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endParaRPr lang="el-GR" dirty="0" smtClean="0"/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endParaRPr lang="el-GR" dirty="0" smtClean="0"/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endParaRPr lang="el-GR" dirty="0" smtClean="0"/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endParaRPr lang="el-GR" dirty="0" smtClean="0"/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l-GR" dirty="0" smtClean="0"/>
              <a:t>Όταν προσθέτουμε </a:t>
            </a:r>
            <a:r>
              <a:rPr lang="el-GR" dirty="0" smtClean="0"/>
              <a:t>νερό</a:t>
            </a:r>
            <a:r>
              <a:rPr lang="en-US" dirty="0" smtClean="0"/>
              <a:t> (</a:t>
            </a:r>
            <a:r>
              <a:rPr lang="el-GR" dirty="0" smtClean="0"/>
              <a:t>ή οποιοδήποτε άλλο υγρό) </a:t>
            </a:r>
            <a:r>
              <a:rPr lang="el-GR" dirty="0" smtClean="0"/>
              <a:t>σε ένα διάλυμα τότε τι να συμβαίνει άραγε στο ΡΗ; </a:t>
            </a:r>
          </a:p>
        </p:txBody>
      </p:sp>
      <p:pic>
        <p:nvPicPr>
          <p:cNvPr id="1026" name="Picture 2" descr="ÎÏÎ¿ÏÎ­Î»ÎµÏÎ¼Î± ÎµÎ¹ÎºÏÎ½Î±Ï Î³Î¹Î± Î±ÏÏÎµÎ¹ÎµÏ ÏÎºÎµÏÎµÎ¹Ï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196752"/>
            <a:ext cx="2844316" cy="37924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7851648" cy="923528"/>
          </a:xfrm>
        </p:spPr>
        <p:txBody>
          <a:bodyPr/>
          <a:lstStyle/>
          <a:p>
            <a:pPr algn="ctr"/>
            <a:r>
              <a:rPr lang="el-GR" dirty="0" smtClean="0"/>
              <a:t>ΚΛΙΜΑΚΑ    </a:t>
            </a:r>
            <a:r>
              <a:rPr lang="en-US" dirty="0" smtClean="0"/>
              <a:t>PH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33400" y="1556792"/>
            <a:ext cx="7854696" cy="4608512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l-GR" dirty="0" smtClean="0"/>
              <a:t>Όπως ο «αριθμός οκτανίου» προσδιορίζει την ποιότητα της βενζίνης, ο «αιματοκρίτης» την ποιότητα του αίματος και τα «μποφόρ»  την ένταση του ανέμου έτσι και το ΡΗ είναι ένας αριθμός που εκφράζει πόσο όξινο είναι ένα διάλυμα.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7851648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Τα οξέα στην καθημερινότητά μας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33400" y="1556792"/>
            <a:ext cx="7854696" cy="4608512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Λεμόνι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Ξύδι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Αναψυκτικά του </a:t>
            </a:r>
            <a:r>
              <a:rPr lang="en-US" dirty="0" smtClean="0"/>
              <a:t>cola</a:t>
            </a:r>
            <a:endParaRPr lang="el-GR" dirty="0" smtClean="0"/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Συσκευασίες χυμών φρούτων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851648" cy="1152128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Ας παίξουμε με τα οξέα…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33400" y="1556792"/>
            <a:ext cx="7854696" cy="4176464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Γεύση;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Ξύδι  +  μαγειρική σόδα (ανθρακικό άλας);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Ξύδι  +  τσάι (δείκτης);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Ξύδι   +  μέταλλα (νόμισμα);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851648" cy="1152128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λοιπόν…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33400" y="1556792"/>
            <a:ext cx="7854696" cy="4176464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Γεύση 			</a:t>
            </a:r>
            <a:r>
              <a:rPr lang="en-US" dirty="0" smtClean="0"/>
              <a:t>	</a:t>
            </a:r>
            <a:r>
              <a:rPr lang="el-GR" dirty="0" smtClean="0"/>
              <a:t>όξινη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Ξύδι  +  σόδα 			</a:t>
            </a:r>
            <a:r>
              <a:rPr lang="en-US" dirty="0" smtClean="0"/>
              <a:t>CO2</a:t>
            </a:r>
            <a:endParaRPr lang="el-GR" dirty="0" smtClean="0"/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Ξύδι  +  τσάι</a:t>
            </a:r>
            <a:r>
              <a:rPr lang="en-US" dirty="0" smtClean="0"/>
              <a:t>			</a:t>
            </a:r>
            <a:r>
              <a:rPr lang="el-GR" dirty="0" smtClean="0"/>
              <a:t>αλλαγή χρώματος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Ξύδι   + νόμισμα			υδρογόνο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endParaRPr lang="el-GR" dirty="0" smtClean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3131840" y="2132856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3203848" y="2996952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3203848" y="3861048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3275856" y="4725144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851648" cy="1152128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/>
              <a:t>Θα μπορούσαμε να αποκαλέσουμε όλα τα παρακάτω με έναν όρο; </a:t>
            </a:r>
            <a:endParaRPr lang="el-GR" sz="3600" dirty="0"/>
          </a:p>
        </p:txBody>
      </p:sp>
      <p:pic>
        <p:nvPicPr>
          <p:cNvPr id="11" name="10 - Εικόνα" descr="tsai-olympou-scardica-sideritis-1000x1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2592288" cy="2592288"/>
          </a:xfrm>
          <a:prstGeom prst="rect">
            <a:avLst/>
          </a:prstGeom>
        </p:spPr>
      </p:pic>
      <p:pic>
        <p:nvPicPr>
          <p:cNvPr id="12" name="11 - Εικόνα" descr="shutterstock_368285474-600x6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1484784"/>
            <a:ext cx="2592288" cy="2592288"/>
          </a:xfrm>
          <a:prstGeom prst="rect">
            <a:avLst/>
          </a:prstGeom>
        </p:spPr>
      </p:pic>
      <p:pic>
        <p:nvPicPr>
          <p:cNvPr id="13" name="12 - Εικόνα" descr="product_thum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3115866" y="1484784"/>
            <a:ext cx="2592288" cy="2592288"/>
          </a:xfrm>
          <a:prstGeom prst="rect">
            <a:avLst/>
          </a:prstGeom>
        </p:spPr>
      </p:pic>
      <p:sp>
        <p:nvSpPr>
          <p:cNvPr id="6" name="5 - TextBox"/>
          <p:cNvSpPr txBox="1"/>
          <p:nvPr/>
        </p:nvSpPr>
        <p:spPr>
          <a:xfrm>
            <a:off x="1043608" y="4365104"/>
            <a:ext cx="841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τσάι</a:t>
            </a:r>
            <a:endParaRPr lang="el-GR" sz="2800" dirty="0"/>
          </a:p>
        </p:txBody>
      </p:sp>
      <p:sp>
        <p:nvSpPr>
          <p:cNvPr id="7" name="6 - TextBox"/>
          <p:cNvSpPr txBox="1"/>
          <p:nvPr/>
        </p:nvSpPr>
        <p:spPr>
          <a:xfrm>
            <a:off x="3419872" y="4149080"/>
            <a:ext cx="23641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800" dirty="0" smtClean="0"/>
              <a:t>κόκκινο </a:t>
            </a:r>
          </a:p>
          <a:p>
            <a:pPr algn="ctr"/>
            <a:r>
              <a:rPr lang="el-GR" sz="2800" dirty="0" smtClean="0"/>
              <a:t>τριαντάφυλλο</a:t>
            </a:r>
            <a:endParaRPr lang="el-GR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6948264" y="4149080"/>
            <a:ext cx="14441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800" dirty="0" smtClean="0"/>
              <a:t>κόκκινο</a:t>
            </a:r>
          </a:p>
          <a:p>
            <a:pPr algn="ctr"/>
            <a:r>
              <a:rPr lang="el-GR" sz="2800" dirty="0" smtClean="0"/>
              <a:t>λάχανο</a:t>
            </a:r>
            <a:endParaRPr lang="el-GR" sz="2800" dirty="0"/>
          </a:p>
        </p:txBody>
      </p:sp>
      <p:sp>
        <p:nvSpPr>
          <p:cNvPr id="9" name="8 - TextBox"/>
          <p:cNvSpPr txBox="1"/>
          <p:nvPr/>
        </p:nvSpPr>
        <p:spPr>
          <a:xfrm>
            <a:off x="971600" y="5733256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latin typeface="+mj-lt"/>
              </a:rPr>
              <a:t>Ναι :…………………………………Δείκτες</a:t>
            </a:r>
            <a:endParaRPr lang="el-GR" sz="3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851648" cy="1152128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Δείκτες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33400" y="1772816"/>
            <a:ext cx="7854696" cy="3816424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l-GR" dirty="0" smtClean="0"/>
              <a:t>Πρόκειται για χημικές ουσίες οι  οποίες αλλάζουν χρώμα  όταν τους προσθέσουμε οξέα.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851648" cy="1152128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Και λίγη Χημεία…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33400" y="1772816"/>
            <a:ext cx="7854696" cy="475252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l-GR" dirty="0" smtClean="0"/>
              <a:t>Οξέα ονομάζονται οι ενώσεις οι οποίες όταν διαλύονται στο νερό δίνουν </a:t>
            </a:r>
            <a:r>
              <a:rPr lang="el-GR" b="1" dirty="0" smtClean="0"/>
              <a:t>κατιόντα  υδρογόνου</a:t>
            </a:r>
            <a:r>
              <a:rPr lang="el-GR" dirty="0" smtClean="0"/>
              <a:t>, δηλαδή Η</a:t>
            </a:r>
            <a:r>
              <a:rPr lang="el-GR" baseline="30000" dirty="0" smtClean="0"/>
              <a:t>+1  </a:t>
            </a:r>
            <a:r>
              <a:rPr lang="el-GR" dirty="0" smtClean="0"/>
              <a:t>.</a:t>
            </a:r>
          </a:p>
          <a:p>
            <a:pPr algn="just">
              <a:lnSpc>
                <a:spcPct val="200000"/>
              </a:lnSpc>
            </a:pPr>
            <a:r>
              <a:rPr lang="el-GR" dirty="0" smtClean="0"/>
              <a:t>Όσα περισσότερα κατιόντα υδρογόνου υπάρχουν σε ορισμένο όγκο ενός διαλύματος, τόσο μεγαλύτερη είναι η οξύτητά του.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851648" cy="1152128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Για τις βάσεις…;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854696" cy="475252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l-GR" dirty="0" smtClean="0"/>
              <a:t>Βάσεις ονομάζονται οι ενώσεις οι οποίες όταν διαλύονται στο νερό δίνουν </a:t>
            </a:r>
            <a:r>
              <a:rPr lang="el-GR" b="1" dirty="0" smtClean="0"/>
              <a:t>ανιόντα υδροξειδίου</a:t>
            </a:r>
            <a:r>
              <a:rPr lang="el-GR" dirty="0" smtClean="0"/>
              <a:t> ΟΗ</a:t>
            </a:r>
            <a:r>
              <a:rPr lang="el-GR" sz="2400" baseline="30000" dirty="0" smtClean="0"/>
              <a:t>-1</a:t>
            </a:r>
            <a:r>
              <a:rPr lang="el-GR" dirty="0" smtClean="0"/>
              <a:t>.</a:t>
            </a:r>
          </a:p>
          <a:p>
            <a:pPr algn="just">
              <a:lnSpc>
                <a:spcPct val="200000"/>
              </a:lnSpc>
            </a:pPr>
            <a:r>
              <a:rPr lang="el-GR" dirty="0" smtClean="0"/>
              <a:t>Όσα περισσότερα ανιόντα υδροξειδίου υπάρχουν σε ορισμένο όγκο ενός διαλύματος, τόσο πιο βασικό ή αλκαλικό  θεωρείται το διάλυμά αυτό.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432</TotalTime>
  <Words>269</Words>
  <Application>Microsoft Office PowerPoint</Application>
  <PresentationFormat>Προβολή στην οθόνη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Ροή</vt:lpstr>
      <vt:lpstr>PH ΔΙΑΛΥΜΑΤΩΝ</vt:lpstr>
      <vt:lpstr>ΚΛΙΜΑΚΑ    PH</vt:lpstr>
      <vt:lpstr>Τα οξέα στην καθημερινότητά μας</vt:lpstr>
      <vt:lpstr>Ας παίξουμε με τα οξέα…</vt:lpstr>
      <vt:lpstr>λοιπόν…</vt:lpstr>
      <vt:lpstr>Θα μπορούσαμε να αποκαλέσουμε όλα τα παρακάτω με έναν όρο; </vt:lpstr>
      <vt:lpstr>Δείκτες</vt:lpstr>
      <vt:lpstr>Και λίγη Χημεία…</vt:lpstr>
      <vt:lpstr>Για τις βάσεις…;</vt:lpstr>
      <vt:lpstr> ΡΗ νερού</vt:lpstr>
      <vt:lpstr>Τιμές …</vt:lpstr>
      <vt:lpstr>Ας πειραματιστούμε…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ΚΛΙΜΑΚΑ    PH</dc:title>
  <dc:creator>Aglaitsa</dc:creator>
  <cp:lastModifiedBy>Aglaitsa</cp:lastModifiedBy>
  <cp:revision>43</cp:revision>
  <dcterms:created xsi:type="dcterms:W3CDTF">2018-02-04T15:26:38Z</dcterms:created>
  <dcterms:modified xsi:type="dcterms:W3CDTF">2021-03-26T07:52:59Z</dcterms:modified>
</cp:coreProperties>
</file>