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59" r:id="rId5"/>
    <p:sldId id="261" r:id="rId6"/>
    <p:sldId id="262" r:id="rId7"/>
    <p:sldId id="264" r:id="rId8"/>
    <p:sldId id="260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60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455108B-E0F5-4408-8240-104E595D8320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60B97E-EC8C-4410-B404-5F382CDD79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8572560" cy="1470025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ΘΕΩΡΙΑ ΚΑΙ ΕΠΙΣΤΗΜΟΝΙΚΗ ΕΡΕΥΝΑ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458200" cy="5000660"/>
          </a:xfrm>
        </p:spPr>
        <p:txBody>
          <a:bodyPr>
            <a:noAutofit/>
          </a:bodyPr>
          <a:lstStyle/>
          <a:p>
            <a:r>
              <a:rPr lang="el-GR" sz="2800" dirty="0" smtClean="0"/>
              <a:t>Οι διάφορες θεωρίες προσπαθούν να εξηγήσουν πραγματικά γεγονότα. 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Οι προβλέψεις που γίνονται με βάση τις διαθέσιμες θεωρίες ονομάζονται </a:t>
            </a:r>
            <a:r>
              <a:rPr lang="el-GR" sz="2800" b="1" dirty="0" smtClean="0"/>
              <a:t>υποθέσεις</a:t>
            </a:r>
            <a:r>
              <a:rPr lang="el-GR" sz="2800" dirty="0" smtClean="0"/>
              <a:t>.</a:t>
            </a:r>
          </a:p>
          <a:p>
            <a:endParaRPr lang="el-GR" sz="2800" dirty="0" smtClean="0"/>
          </a:p>
          <a:p>
            <a:endParaRPr lang="el-GR" sz="28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00496" y="2714620"/>
            <a:ext cx="428628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285860"/>
            <a:ext cx="8686800" cy="4525963"/>
          </a:xfrm>
        </p:spPr>
        <p:txBody>
          <a:bodyPr>
            <a:normAutofit/>
          </a:bodyPr>
          <a:lstStyle/>
          <a:p>
            <a:pPr lvl="0" algn="just"/>
            <a:r>
              <a:rPr lang="el-GR" dirty="0" smtClean="0"/>
              <a:t>Η επιστημονική έρευνα δίνει έμφαση στην </a:t>
            </a:r>
            <a:r>
              <a:rPr lang="el-GR" sz="4000" b="1" dirty="0" smtClean="0"/>
              <a:t>ανακάλυψη</a:t>
            </a:r>
            <a:r>
              <a:rPr lang="el-GR" dirty="0" smtClean="0"/>
              <a:t> γενικών αρχών και στη </a:t>
            </a:r>
            <a:r>
              <a:rPr lang="el-GR" sz="4000" b="1" dirty="0" smtClean="0"/>
              <a:t>διατύπωση</a:t>
            </a:r>
            <a:r>
              <a:rPr lang="el-GR" sz="4000" dirty="0" smtClean="0"/>
              <a:t> </a:t>
            </a:r>
            <a:r>
              <a:rPr lang="el-GR" dirty="0" smtClean="0"/>
              <a:t>θεωριών.</a:t>
            </a:r>
          </a:p>
          <a:p>
            <a:pPr>
              <a:buNone/>
            </a:pP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 </a:t>
            </a:r>
          </a:p>
          <a:p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285860"/>
            <a:ext cx="8686800" cy="4525963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l-GR" dirty="0" smtClean="0"/>
              <a:t>Η επιστημονική έρευνα, για να ολοκληρωθεί , απαιτεί </a:t>
            </a:r>
            <a:r>
              <a:rPr lang="el-GR" sz="4000" b="1" dirty="0" smtClean="0"/>
              <a:t>υπομονή, επιμονή και θάρρος</a:t>
            </a:r>
            <a:r>
              <a:rPr lang="el-GR" sz="4000" dirty="0" smtClean="0"/>
              <a:t>.    </a:t>
            </a:r>
          </a:p>
          <a:p>
            <a:pPr lvl="0" algn="just"/>
            <a:endParaRPr lang="el-GR" dirty="0" smtClean="0"/>
          </a:p>
          <a:p>
            <a:pPr lvl="0" algn="just">
              <a:buNone/>
            </a:pPr>
            <a:r>
              <a:rPr lang="el-GR" dirty="0" smtClean="0"/>
              <a:t>			</a:t>
            </a:r>
          </a:p>
          <a:p>
            <a:pPr algn="just">
              <a:buNone/>
            </a:pPr>
            <a:r>
              <a:rPr lang="el-GR" sz="2800" i="1" u="sng" dirty="0" smtClean="0"/>
              <a:t>από το βιβλίο «Μεθοδολογία Επιστημονικής έρευνας» τόμος Α του καθηγητή Ι. Παρασκευόπουλου  καθηγητή Πανεπιστημίου Αθηνών) </a:t>
            </a:r>
            <a:endParaRPr lang="el-GR" sz="2800" b="1" i="1" u="sng" dirty="0" smtClean="0"/>
          </a:p>
          <a:p>
            <a:pPr algn="just">
              <a:buNone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 </a:t>
            </a:r>
          </a:p>
          <a:p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Αριστερό-δεξιό βέλος"/>
          <p:cNvSpPr/>
          <p:nvPr/>
        </p:nvSpPr>
        <p:spPr>
          <a:xfrm>
            <a:off x="1785918" y="1071546"/>
            <a:ext cx="5000660" cy="150019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00298" y="1357298"/>
            <a:ext cx="3929090" cy="841248"/>
          </a:xfrm>
        </p:spPr>
        <p:txBody>
          <a:bodyPr/>
          <a:lstStyle/>
          <a:p>
            <a:pPr algn="ctr"/>
            <a:r>
              <a:rPr lang="el-GR" dirty="0" smtClean="0"/>
              <a:t>ΕΙΔΗ ΘΕΩΡΙΩΝ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42844" y="1500174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Επιστημονικές θεωρίες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6858016" y="164305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Άλλες θεωρίες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500034" y="3786190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Πρέπει να συγκρίνονται οι υποθέσεις τους με την πραγματικότητα.</a:t>
            </a:r>
            <a:endParaRPr lang="el-GR" dirty="0"/>
          </a:p>
        </p:txBody>
      </p:sp>
      <p:cxnSp>
        <p:nvCxnSpPr>
          <p:cNvPr id="9" name="8 - Καμπύλη γραμμή σύνδεσης"/>
          <p:cNvCxnSpPr/>
          <p:nvPr/>
        </p:nvCxnSpPr>
        <p:spPr>
          <a:xfrm>
            <a:off x="2714612" y="4357694"/>
            <a:ext cx="1571636" cy="85725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Καμπύλη γραμμή σύνδεσης"/>
          <p:cNvCxnSpPr/>
          <p:nvPr/>
        </p:nvCxnSpPr>
        <p:spPr>
          <a:xfrm rot="16200000" flipH="1">
            <a:off x="1035819" y="2178835"/>
            <a:ext cx="1500198" cy="142876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4429124" y="4572008"/>
            <a:ext cx="41434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	Ο έλεγχος των επιστημονικών υποθέσεων γίνεται με </a:t>
            </a:r>
            <a:r>
              <a:rPr lang="el-GR" b="1" dirty="0" smtClean="0"/>
              <a:t>πειραματισμό.</a:t>
            </a:r>
            <a:r>
              <a:rPr lang="el-GR" dirty="0" smtClean="0"/>
              <a:t> Εάν το πείραμα επαληθεύει την υπόθεση, αυτό δεν σημαίνει απαραίτητα ότι η θεωρία έχει αποδειχθεί. Εάν όμως το πείραμα απορρίπτει την υπόθεση, τότε η θεωρία είναι ανεπαρκής.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47667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err="1" smtClean="0"/>
              <a:t>ΑσκησΕΙΣ</a:t>
            </a:r>
            <a:r>
              <a:rPr lang="el-GR" dirty="0" smtClean="0"/>
              <a:t>………..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476672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Διατυπώστε μια υπόθεση για ένα από τα παρακάτω ερευνητικά θέματα και ανέφερε πως θα μπορούσε να γίνει το πείραμα για έλεγχο της υπόθεσης:</a:t>
            </a:r>
          </a:p>
          <a:p>
            <a:endParaRPr lang="el-GR" sz="1600" dirty="0" smtClean="0"/>
          </a:p>
          <a:p>
            <a:r>
              <a:rPr lang="el-GR" sz="1600" b="1" dirty="0" smtClean="0"/>
              <a:t>Α</a:t>
            </a:r>
            <a:r>
              <a:rPr lang="el-GR" sz="1600" dirty="0" smtClean="0"/>
              <a:t>. </a:t>
            </a:r>
            <a:r>
              <a:rPr lang="el-GR" sz="1600" dirty="0" smtClean="0"/>
              <a:t>Μ</a:t>
            </a:r>
            <a:r>
              <a:rPr lang="el-GR" sz="1600" dirty="0" smtClean="0"/>
              <a:t>εταβολή </a:t>
            </a:r>
            <a:r>
              <a:rPr lang="el-GR" sz="1600" dirty="0" smtClean="0"/>
              <a:t>της κατανάλωσης ψωμιού στο δήμο Άργους Μυκηνών μετά την αύξηση κατά 0,50 ευρώ το κιλό.</a:t>
            </a:r>
          </a:p>
          <a:p>
            <a:r>
              <a:rPr lang="el-GR" sz="1600" i="1" dirty="0" smtClean="0"/>
              <a:t>Υπόθεση: </a:t>
            </a:r>
            <a:r>
              <a:rPr lang="el-GR" sz="1600" i="1" dirty="0" smtClean="0"/>
              <a:t>Υποθέτω  ότι  </a:t>
            </a:r>
            <a:r>
              <a:rPr lang="el-GR" sz="1600" dirty="0" smtClean="0"/>
              <a:t>_________________</a:t>
            </a:r>
            <a:r>
              <a:rPr lang="el-GR" sz="1600" dirty="0" smtClean="0"/>
              <a:t>___________________________________________________</a:t>
            </a:r>
            <a:endParaRPr lang="el-GR" sz="1600" dirty="0" smtClean="0"/>
          </a:p>
          <a:p>
            <a:r>
              <a:rPr lang="el-GR" sz="1600" i="1" dirty="0" smtClean="0"/>
              <a:t>Πείραμα:________________________________________________________________________________________________________________________________________________________________________________________________________________________________________________________________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l-GR" sz="1600" dirty="0" smtClean="0"/>
          </a:p>
          <a:p>
            <a:r>
              <a:rPr lang="el-GR" sz="1600" b="1" dirty="0" smtClean="0"/>
              <a:t>Β</a:t>
            </a:r>
            <a:r>
              <a:rPr lang="el-GR" sz="1600" dirty="0" smtClean="0"/>
              <a:t>. Διατήρηση ψωμιού σε σχέση με τη συσκευασία του (πλαστική, γυάλινη, χάρτινη).</a:t>
            </a:r>
          </a:p>
          <a:p>
            <a:r>
              <a:rPr lang="el-GR" sz="1600" i="1" dirty="0" smtClean="0"/>
              <a:t>Υπόθεση:________________________________________________________________________________________________________________________________________________________________________</a:t>
            </a:r>
          </a:p>
          <a:p>
            <a:r>
              <a:rPr lang="el-GR" sz="1600" i="1" dirty="0" smtClean="0"/>
              <a:t>Πείραμα:________________________________________________________________________________________________________________________________________________________________________________________________________________________________________________________________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l-GR" sz="1600" dirty="0" smtClean="0"/>
          </a:p>
          <a:p>
            <a:r>
              <a:rPr lang="el-GR" sz="1600" b="1" dirty="0" smtClean="0"/>
              <a:t>Γ</a:t>
            </a:r>
            <a:r>
              <a:rPr lang="el-GR" sz="1600" dirty="0" smtClean="0"/>
              <a:t>. </a:t>
            </a:r>
            <a:r>
              <a:rPr lang="el-GR" sz="1600" dirty="0" smtClean="0"/>
              <a:t>Το άνοιγμα των χεριών ισοδυναμεί με το ύψος αυτού.</a:t>
            </a:r>
            <a:endParaRPr lang="el-GR" sz="1600" dirty="0" smtClean="0"/>
          </a:p>
          <a:p>
            <a:r>
              <a:rPr lang="el-GR" sz="1600" i="1" dirty="0" smtClean="0"/>
              <a:t>Υπόθεση:________________________________________________________________________________________________________________________________________________________________________</a:t>
            </a:r>
          </a:p>
          <a:p>
            <a:r>
              <a:rPr lang="el-GR" sz="1600" i="1" dirty="0" smtClean="0"/>
              <a:t>Πείραμα</a:t>
            </a:r>
            <a:r>
              <a:rPr lang="el-GR" sz="1600" i="1" dirty="0" smtClean="0"/>
              <a:t>:_______________________________________________________________________________________________________________________________________________________________________</a:t>
            </a:r>
          </a:p>
          <a:p>
            <a:r>
              <a:rPr lang="el-GR" sz="1600" b="1" dirty="0" smtClean="0"/>
              <a:t>Δ. </a:t>
            </a:r>
            <a:r>
              <a:rPr lang="el-GR" sz="1600" dirty="0" smtClean="0"/>
              <a:t>Επίδοση στα μαθηματικά (ή φιλολογικά ) ανάλογα με το φύλο.</a:t>
            </a:r>
          </a:p>
          <a:p>
            <a:r>
              <a:rPr lang="el-GR" sz="1600" dirty="0" smtClean="0"/>
              <a:t>Υπόθεση:________________________________________________________________________________</a:t>
            </a:r>
          </a:p>
          <a:p>
            <a:r>
              <a:rPr lang="el-GR" sz="1600" dirty="0" smtClean="0"/>
              <a:t>Πείραμα:_________________________________________________________________________________</a:t>
            </a:r>
            <a:endParaRPr lang="el-GR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ΧΑΡΑΚΤΗΡΙΣΤΙΚΑ ΕΠΙΣΤΗΜΟΝΙΚΗΣ ΕΡΕΥΝΑΣ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 algn="just"/>
            <a:r>
              <a:rPr lang="el-GR" sz="4800" b="1" dirty="0" smtClean="0"/>
              <a:t>Απορρίπτει</a:t>
            </a:r>
            <a:r>
              <a:rPr lang="el-GR" b="1" dirty="0" smtClean="0"/>
              <a:t> </a:t>
            </a:r>
            <a:r>
              <a:rPr lang="el-GR" dirty="0" smtClean="0"/>
              <a:t>τις προσωπικές εμπειρίες ως μεθόδους απόκτησης γνώσης και δέχεται ως έγκυρη και αξιόπιστη γνώση μόνον αυτή που μπορεί να επαληθευτεί από την εμπειρική πραγματικότητα.</a:t>
            </a:r>
          </a:p>
          <a:p>
            <a:pPr lvl="0"/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Ασχολείται με </a:t>
            </a:r>
            <a:r>
              <a:rPr lang="el-GR" dirty="0" smtClean="0"/>
              <a:t>την </a:t>
            </a:r>
            <a:r>
              <a:rPr lang="el-GR" sz="4000" b="1" dirty="0" smtClean="0"/>
              <a:t>ανακάλυψη</a:t>
            </a:r>
            <a:r>
              <a:rPr lang="el-GR" dirty="0" smtClean="0"/>
              <a:t> νέων γνώσεων. Καμιά φορά όμως μια έρευνα μπορεί να είναι </a:t>
            </a:r>
            <a:r>
              <a:rPr lang="el-GR" sz="4000" b="1" dirty="0" smtClean="0"/>
              <a:t>επανάληψη</a:t>
            </a:r>
            <a:r>
              <a:rPr lang="el-GR" dirty="0" smtClean="0"/>
              <a:t> κάποιας άλλης έρευνας παλαιότερης ή πρόσφατης για </a:t>
            </a:r>
            <a:r>
              <a:rPr lang="el-GR" sz="4000" b="1" dirty="0" smtClean="0"/>
              <a:t>επαλήθευση ή διόρθωση </a:t>
            </a:r>
            <a:r>
              <a:rPr lang="el-GR" dirty="0" smtClean="0"/>
              <a:t>των ευρημάτων της.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pPr lvl="0"/>
            <a:endParaRPr lang="el-GR" sz="2400" dirty="0" smtClean="0"/>
          </a:p>
          <a:p>
            <a:endParaRPr lang="el-GR" sz="2400" dirty="0" smtClean="0"/>
          </a:p>
          <a:p>
            <a:pPr lvl="0"/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 lvl="0" algn="just"/>
            <a:r>
              <a:rPr lang="el-GR" dirty="0" smtClean="0"/>
              <a:t>Στηρίζεται σε </a:t>
            </a:r>
            <a:r>
              <a:rPr lang="el-GR" sz="4000" b="1" dirty="0" smtClean="0"/>
              <a:t>συστηματική</a:t>
            </a:r>
            <a:r>
              <a:rPr lang="el-GR" dirty="0" smtClean="0"/>
              <a:t> και </a:t>
            </a:r>
            <a:r>
              <a:rPr lang="el-GR" sz="4000" b="1" dirty="0" smtClean="0"/>
              <a:t>μεθοδική</a:t>
            </a:r>
            <a:r>
              <a:rPr lang="el-GR" b="1" dirty="0" smtClean="0"/>
              <a:t> </a:t>
            </a:r>
            <a:r>
              <a:rPr lang="el-GR" dirty="0" smtClean="0"/>
              <a:t>εργασία που τη διακρίνει </a:t>
            </a:r>
            <a:r>
              <a:rPr lang="el-GR" sz="4000" b="1" dirty="0" smtClean="0"/>
              <a:t>αυστηρή λογική</a:t>
            </a:r>
            <a:r>
              <a:rPr lang="el-GR" sz="4000" dirty="0" smtClean="0"/>
              <a:t>.</a:t>
            </a:r>
          </a:p>
          <a:p>
            <a:pPr>
              <a:buNone/>
            </a:pPr>
            <a:endParaRPr lang="el-GR" sz="2400" dirty="0" smtClean="0"/>
          </a:p>
          <a:p>
            <a:endParaRPr lang="el-GR" sz="2400" dirty="0" smtClean="0"/>
          </a:p>
          <a:p>
            <a:pPr lvl="0"/>
            <a:endParaRPr lang="el-GR" sz="2400" dirty="0" smtClean="0"/>
          </a:p>
          <a:p>
            <a:endParaRPr lang="el-GR" sz="2400" dirty="0" smtClean="0"/>
          </a:p>
          <a:p>
            <a:pPr lvl="0"/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Η διερεύνηση του προβλήματος και η επαλήθευση ή η απόρριψη της υπόθεσης γίνεται κάτω από </a:t>
            </a:r>
            <a:r>
              <a:rPr lang="el-GR" b="1" dirty="0" smtClean="0"/>
              <a:t>ελεγχόμενες συνθήκες </a:t>
            </a:r>
            <a:r>
              <a:rPr lang="el-GR" dirty="0" smtClean="0"/>
              <a:t>ενώ καταβάλλεται προσπάθεια για μεγιστοποίηση </a:t>
            </a:r>
            <a:r>
              <a:rPr lang="el-GR" b="1" dirty="0" smtClean="0"/>
              <a:t>αντικειμενικότητας </a:t>
            </a:r>
            <a:r>
              <a:rPr lang="el-GR" dirty="0" smtClean="0"/>
              <a:t>στις μετρήσεις και για αντικειμενική ανάλυση των δεδομένων.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pPr lvl="0"/>
            <a:endParaRPr lang="el-GR" sz="2400" dirty="0" smtClean="0"/>
          </a:p>
          <a:p>
            <a:endParaRPr lang="el-GR" sz="2400" dirty="0" smtClean="0"/>
          </a:p>
          <a:p>
            <a:pPr lvl="0"/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285860"/>
            <a:ext cx="8686800" cy="4525963"/>
          </a:xfrm>
        </p:spPr>
        <p:txBody>
          <a:bodyPr>
            <a:normAutofit/>
          </a:bodyPr>
          <a:lstStyle/>
          <a:p>
            <a:pPr lvl="0" algn="just"/>
            <a:r>
              <a:rPr lang="el-GR" dirty="0" smtClean="0"/>
              <a:t>Τα πορίσματα της επιστημονικής έρευνας δεν είναι τελεσίδικη γνώση. Κάθε εύρημα ισχύει </a:t>
            </a:r>
            <a:r>
              <a:rPr lang="el-GR" sz="4000" dirty="0" smtClean="0"/>
              <a:t>«</a:t>
            </a:r>
            <a:r>
              <a:rPr lang="el-GR" sz="4000" b="1" dirty="0" smtClean="0"/>
              <a:t>μέχρις αποδείξεως του εναντίου»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285860"/>
            <a:ext cx="8686800" cy="4525963"/>
          </a:xfrm>
        </p:spPr>
        <p:txBody>
          <a:bodyPr>
            <a:normAutofit/>
          </a:bodyPr>
          <a:lstStyle/>
          <a:p>
            <a:pPr lvl="0" algn="just"/>
            <a:r>
              <a:rPr lang="el-GR" dirty="0" smtClean="0"/>
              <a:t>Η επιστημονική έρευνα καταλήγει σε μια γραπτή μελέτη, η οποία είναι στη διάθεση κάθε ενδιαφερομένου.</a:t>
            </a:r>
          </a:p>
          <a:p>
            <a:pPr>
              <a:buNone/>
            </a:pP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188</TotalTime>
  <Words>316</Words>
  <Application>Microsoft Office PowerPoint</Application>
  <PresentationFormat>Προβολή στην οθόνη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Διαστημικό</vt:lpstr>
      <vt:lpstr>ΘΕΩΡΙΑ ΚΑΙ ΕΠΙΣΤΗΜΟΝΙΚΗ ΕΡΕΥΝΑ</vt:lpstr>
      <vt:lpstr>ΕΙΔΗ ΘΕΩΡΙΩΝ</vt:lpstr>
      <vt:lpstr>ΑσκησΕΙΣ………..</vt:lpstr>
      <vt:lpstr>ΧΑΡΑΚΤΗΡΙΣΤΙΚΑ ΕΠΙΣΤΗΜΟΝΙΚΗΣ ΕΡΕΥΝΑΣ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ΚΑΙ ΕΠΙΣΤΗΜΟΝΙΚΗ ΕΡΕΥΝΑ</dc:title>
  <dc:creator>user</dc:creator>
  <cp:lastModifiedBy>Aglaitsa</cp:lastModifiedBy>
  <cp:revision>30</cp:revision>
  <dcterms:created xsi:type="dcterms:W3CDTF">2016-10-26T09:01:50Z</dcterms:created>
  <dcterms:modified xsi:type="dcterms:W3CDTF">2020-11-10T19:16:42Z</dcterms:modified>
</cp:coreProperties>
</file>