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5" r:id="rId1"/>
    <p:sldMasterId id="2147483719" r:id="rId2"/>
  </p:sldMasterIdLst>
  <p:notesMasterIdLst>
    <p:notesMasterId r:id="rId8"/>
  </p:notesMasterIdLst>
  <p:handoutMasterIdLst>
    <p:handoutMasterId r:id="rId9"/>
  </p:handoutMasterIdLst>
  <p:sldIdLst>
    <p:sldId id="256" r:id="rId3"/>
    <p:sldId id="283" r:id="rId4"/>
    <p:sldId id="284" r:id="rId5"/>
    <p:sldId id="286" r:id="rId6"/>
    <p:sldId id="287" r:id="rId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8803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10/19/2021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10/19/2021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10/19/2021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10/19/2021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10/19/2021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10/19/2021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10/19/2021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 στυλ τίτλου του υποδείγματος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l-GR" smtClean="0"/>
              <a:t>Δευτέρου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CCD717AA-EA39-47F3-8A0A-15B3575EDB53}" type="datetime1">
              <a:rPr lang="en-US" smtClean="0"/>
              <a:pPr algn="r"/>
              <a:t>10/19/2021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4%CE%B1%CF%87%CF%8D%CF%84%CE%B7%CF%84%CE%B1_%CF%84%CE%BF%CF%85_%CF%86%CF%89%CF%84%CF%8C%CF%82" TargetMode="External"/><Relationship Id="rId3" Type="http://schemas.openxmlformats.org/officeDocument/2006/relationships/hyperlink" Target="https://el.wikipedia.org/wiki/%CE%9A%CE%B1%CE%BD%CF%84%CE%AD%CE%BB%CE%B1" TargetMode="External"/><Relationship Id="rId7" Type="http://schemas.openxmlformats.org/officeDocument/2006/relationships/hyperlink" Target="https://el.wikipedia.org/wiki/%CE%A6%CF%89%CF%84%CE%B5%CE%B9%CE%BD%CF%8C%CF%84%CE%B7%CF%84%CE%B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el.wikipedia.org/wiki/Lux" TargetMode="External"/><Relationship Id="rId5" Type="http://schemas.openxmlformats.org/officeDocument/2006/relationships/hyperlink" Target="https://el.wikipedia.org/wiki/%CE%9C%CE%BF%CE%BD%CE%AC%CE%B4%CE%B1_%CE%BC%CE%AD%CF%84%CF%81%CE%B7%CF%83%CE%B7%CF%82" TargetMode="External"/><Relationship Id="rId4" Type="http://schemas.openxmlformats.org/officeDocument/2006/relationships/hyperlink" Target="https://el.wikipedia.org/wiki/%CE%9B%CE%BF%CF%8D%CE%BC%CE%B5%CE%B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260648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spc="300" dirty="0" smtClean="0">
                <a:solidFill>
                  <a:schemeClr val="bg1"/>
                </a:solidFill>
              </a:rPr>
              <a:t>				  ΦΩΣ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Στη </a:t>
            </a:r>
            <a:r>
              <a:rPr lang="el-GR" sz="2800" dirty="0" smtClean="0">
                <a:solidFill>
                  <a:schemeClr val="bg1"/>
                </a:solidFill>
              </a:rPr>
              <a:t>μέτρηση του φωτός χρησιμοποιούνται τρεις κυρίως μονάδες</a:t>
            </a:r>
            <a:r>
              <a:rPr lang="el-GR" sz="2800" dirty="0" smtClean="0">
                <a:solidFill>
                  <a:schemeClr val="bg1"/>
                </a:solidFill>
              </a:rPr>
              <a:t>: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Η</a:t>
            </a:r>
            <a:r>
              <a:rPr lang="el-GR" sz="2800" dirty="0" smtClean="0">
                <a:solidFill>
                  <a:schemeClr val="bg1"/>
                </a:solidFill>
              </a:rPr>
              <a:t> </a:t>
            </a:r>
            <a:r>
              <a:rPr lang="el-GR" sz="2800" dirty="0" err="1" smtClean="0">
                <a:solidFill>
                  <a:schemeClr val="bg1"/>
                </a:solidFill>
                <a:hlinkClick r:id="rId3" tooltip="Καντέλα"/>
              </a:rPr>
              <a:t>Καντέλα</a:t>
            </a:r>
            <a:r>
              <a:rPr lang="el-GR" sz="2800" dirty="0" smtClean="0">
                <a:solidFill>
                  <a:schemeClr val="bg1"/>
                </a:solidFill>
              </a:rPr>
              <a:t> (cd) ή Κηρίο, για τη μέτρηση έντασης φωτεινής ακτινοβολίας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Το</a:t>
            </a:r>
            <a:r>
              <a:rPr lang="el-GR" sz="2800" dirty="0" smtClean="0">
                <a:solidFill>
                  <a:schemeClr val="bg1"/>
                </a:solidFill>
              </a:rPr>
              <a:t> </a:t>
            </a:r>
            <a:r>
              <a:rPr lang="el-GR" sz="2800" dirty="0" err="1" smtClean="0">
                <a:solidFill>
                  <a:schemeClr val="bg1"/>
                </a:solidFill>
                <a:hlinkClick r:id="rId4" tooltip="Λούμεν"/>
              </a:rPr>
              <a:t>Λούμεν</a:t>
            </a:r>
            <a:r>
              <a:rPr lang="el-GR" sz="2800" dirty="0" smtClean="0">
                <a:solidFill>
                  <a:schemeClr val="bg1"/>
                </a:solidFill>
              </a:rPr>
              <a:t> (lm), ως </a:t>
            </a:r>
            <a:r>
              <a:rPr lang="el-GR" sz="2800" dirty="0" smtClean="0">
                <a:solidFill>
                  <a:schemeClr val="bg1"/>
                </a:solidFill>
                <a:hlinkClick r:id="rId5" tooltip="Μονάδα μέτρησης"/>
              </a:rPr>
              <a:t>μονάδα μέτρησης</a:t>
            </a:r>
            <a:r>
              <a:rPr lang="el-GR" sz="2800" dirty="0" smtClean="0">
                <a:solidFill>
                  <a:schemeClr val="bg1"/>
                </a:solidFill>
              </a:rPr>
              <a:t> της φωτεινής </a:t>
            </a:r>
            <a:r>
              <a:rPr lang="el-GR" sz="2800" dirty="0" smtClean="0">
                <a:solidFill>
                  <a:schemeClr val="bg1"/>
                </a:solidFill>
              </a:rPr>
              <a:t>ροής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(η τιμή είναι ανεξάρτητη της απόστασης), και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Το </a:t>
            </a:r>
            <a:r>
              <a:rPr lang="el-GR" sz="2800" dirty="0" err="1" smtClean="0">
                <a:solidFill>
                  <a:schemeClr val="bg1"/>
                </a:solidFill>
                <a:hlinkClick r:id="rId6" tooltip="Lux"/>
              </a:rPr>
              <a:t>Lux</a:t>
            </a:r>
            <a:r>
              <a:rPr lang="el-GR" sz="2800" dirty="0" smtClean="0">
                <a:solidFill>
                  <a:schemeClr val="bg1"/>
                </a:solidFill>
              </a:rPr>
              <a:t> (lx), ως μονάδα μέτρησης της </a:t>
            </a:r>
            <a:r>
              <a:rPr lang="el-GR" sz="2800" dirty="0" smtClean="0">
                <a:solidFill>
                  <a:schemeClr val="bg1"/>
                </a:solidFill>
                <a:hlinkClick r:id="rId7" tooltip="Φωτεινότητα"/>
              </a:rPr>
              <a:t>φωτεινότητας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Σημειώνεται ότι η </a:t>
            </a:r>
            <a:r>
              <a:rPr lang="el-GR" dirty="0" smtClean="0">
                <a:solidFill>
                  <a:schemeClr val="bg1"/>
                </a:solidFill>
                <a:hlinkClick r:id="rId8" tooltip="Ταχύτητα του φωτός"/>
              </a:rPr>
              <a:t>ταχύτητα του </a:t>
            </a:r>
            <a:r>
              <a:rPr lang="el-GR" dirty="0" smtClean="0">
                <a:solidFill>
                  <a:schemeClr val="bg1"/>
                </a:solidFill>
                <a:hlinkClick r:id="rId8" tooltip="Ταχύτητα του φωτός"/>
              </a:rPr>
              <a:t>φωτός</a:t>
            </a:r>
            <a:r>
              <a:rPr lang="el-GR" dirty="0" smtClean="0">
                <a:solidFill>
                  <a:schemeClr val="bg1"/>
                </a:solidFill>
              </a:rPr>
              <a:t> χρησιμοποιείται ως μονάδα μήκους.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Ορθογώνιο"/>
          <p:cNvSpPr/>
          <p:nvPr/>
        </p:nvSpPr>
        <p:spPr>
          <a:xfrm>
            <a:off x="251520" y="260648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/>
              <a:t>			</a:t>
            </a:r>
            <a:r>
              <a:rPr lang="el-GR" sz="2800" b="1" dirty="0" smtClean="0">
                <a:solidFill>
                  <a:schemeClr val="bg1"/>
                </a:solidFill>
              </a:rPr>
              <a:t>Φωτεινή </a:t>
            </a:r>
            <a:r>
              <a:rPr lang="el-GR" sz="2800" b="1" dirty="0" smtClean="0">
                <a:solidFill>
                  <a:schemeClr val="bg1"/>
                </a:solidFill>
              </a:rPr>
              <a:t>ροή</a:t>
            </a:r>
          </a:p>
          <a:p>
            <a:pPr algn="just"/>
            <a:r>
              <a:rPr lang="el-GR" sz="2800" dirty="0" smtClean="0">
                <a:solidFill>
                  <a:schemeClr val="bg1"/>
                </a:solidFill>
              </a:rPr>
              <a:t>Η φωτεινή ροή είναι η συνολική ποσότητα ενέργειας φωτός που εκπέμπεται από μια πηγή ανά δευτερόλεπτο. </a:t>
            </a:r>
          </a:p>
          <a:p>
            <a:pPr algn="just"/>
            <a:r>
              <a:rPr lang="el-GR" sz="2800" dirty="0" smtClean="0">
                <a:solidFill>
                  <a:schemeClr val="bg1"/>
                </a:solidFill>
              </a:rPr>
              <a:t>Συμβολίζεται με F και </a:t>
            </a:r>
            <a:r>
              <a:rPr lang="el-GR" sz="2800" dirty="0" smtClean="0">
                <a:solidFill>
                  <a:schemeClr val="bg1"/>
                </a:solidFill>
              </a:rPr>
              <a:t>μετριέται </a:t>
            </a:r>
            <a:r>
              <a:rPr lang="el-GR" sz="2800" dirty="0" smtClean="0">
                <a:solidFill>
                  <a:schemeClr val="bg1"/>
                </a:solidFill>
              </a:rPr>
              <a:t>σε </a:t>
            </a:r>
            <a:r>
              <a:rPr lang="el-GR" sz="2800" dirty="0" err="1" smtClean="0">
                <a:solidFill>
                  <a:schemeClr val="bg1"/>
                </a:solidFill>
              </a:rPr>
              <a:t>lumens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(lm).</a:t>
            </a:r>
            <a:endParaRPr lang="el-GR" sz="2800" dirty="0" smtClean="0">
              <a:solidFill>
                <a:schemeClr val="bg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bg1"/>
                </a:solidFill>
              </a:rPr>
              <a:t>	</a:t>
            </a:r>
            <a:r>
              <a:rPr lang="el-GR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l-GR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watt = 660lm</a:t>
            </a:r>
            <a:endParaRPr lang="el-GR" sz="280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bg1"/>
                </a:solidFill>
              </a:rPr>
              <a:t>		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endParaRPr lang="el-GR" sz="2800" dirty="0" smtClean="0">
              <a:solidFill>
                <a:schemeClr val="bg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bg1"/>
                </a:solidFill>
              </a:rPr>
              <a:t>	</a:t>
            </a:r>
            <a:r>
              <a:rPr lang="el-GR" sz="2800" dirty="0" smtClean="0">
                <a:solidFill>
                  <a:schemeClr val="bg1"/>
                </a:solidFill>
              </a:rPr>
              <a:t>	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Ένταση φωτισμού επιφάνειας</a:t>
            </a:r>
          </a:p>
          <a:p>
            <a:pPr algn="just"/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Εκφράζει την 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ποσότητα</a:t>
            </a:r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της φωτεινής ροής που προσπίπτει πάνω σε μία επιφάνεια. </a:t>
            </a:r>
            <a:endParaRPr lang="el-G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Συμβολίζεται με Ε και μετριέται σε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(lx).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1Lux=1lx/m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Ορθογώνιο"/>
          <p:cNvSpPr/>
          <p:nvPr/>
        </p:nvSpPr>
        <p:spPr>
          <a:xfrm>
            <a:off x="251520" y="0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ΠΑΡΑΔΕΙΓΜΑΤΑ ΕΠΙΠΕΔΩΝ ΕΝΤΑΣΗΣ ΦΩΤΙΣΜΟΥ</a:t>
            </a:r>
          </a:p>
          <a:p>
            <a:pPr algn="just"/>
            <a:endParaRPr lang="el-GR" sz="280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bg1"/>
                </a:solidFill>
              </a:rPr>
              <a:t>Καλοκαίρι, μεσημέρι, με καθαρό ουρανό:	100.000</a:t>
            </a:r>
            <a:r>
              <a:rPr lang="en-US" sz="2800" dirty="0" err="1" smtClean="0">
                <a:solidFill>
                  <a:schemeClr val="bg1"/>
                </a:solidFill>
              </a:rPr>
              <a:t>lux</a:t>
            </a:r>
            <a:endParaRPr lang="el-GR" sz="2800" dirty="0" smtClean="0">
              <a:solidFill>
                <a:schemeClr val="bg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bg1"/>
                </a:solidFill>
              </a:rPr>
              <a:t>Οδικός φωτισμός:				5-30 </a:t>
            </a:r>
            <a:r>
              <a:rPr lang="en-US" sz="2800" dirty="0" err="1" smtClean="0">
                <a:solidFill>
                  <a:schemeClr val="bg1"/>
                </a:solidFill>
              </a:rPr>
              <a:t>lux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bg1"/>
                </a:solidFill>
              </a:rPr>
              <a:t>Πανσέληνος, με καθαρό ουρανό:		0,25	</a:t>
            </a:r>
            <a:r>
              <a:rPr lang="en-US" sz="2800" dirty="0" err="1" smtClean="0">
                <a:solidFill>
                  <a:schemeClr val="bg1"/>
                </a:solidFill>
              </a:rPr>
              <a:t>lux</a:t>
            </a:r>
            <a:endParaRPr lang="el-GR" sz="2800" dirty="0" smtClean="0">
              <a:solidFill>
                <a:schemeClr val="bg1"/>
              </a:solidFill>
            </a:endParaRP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bg1"/>
                </a:solidFill>
              </a:rPr>
              <a:t>Η ένταση του φωτισμού επιφάνειας μετριέται με τη βοήθεια  </a:t>
            </a:r>
            <a:r>
              <a:rPr lang="el-GR" sz="2800" dirty="0" err="1" smtClean="0">
                <a:solidFill>
                  <a:schemeClr val="bg1"/>
                </a:solidFill>
              </a:rPr>
              <a:t>λουξόμετρου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l-GR" sz="2800" b="1" i="1" dirty="0" smtClean="0">
              <a:solidFill>
                <a:schemeClr val="bg1"/>
              </a:solidFill>
            </a:endParaRPr>
          </a:p>
          <a:p>
            <a:pPr algn="just"/>
            <a:endParaRPr lang="el-G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012-EN12464-1-ekpaideytikes-egkatastase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5241"/>
            <a:ext cx="9144000" cy="6933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0"/>
            <a:ext cx="9144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1"/>
                </a:solidFill>
              </a:rPr>
              <a:t>Ερώτημα ερευνητικό:	</a:t>
            </a:r>
            <a:r>
              <a:rPr lang="el-GR" sz="2800" i="1" dirty="0" smtClean="0">
                <a:solidFill>
                  <a:schemeClr val="bg1"/>
                </a:solidFill>
              </a:rPr>
              <a:t>Πώς μεταβάλλεται η ένταση  φωτισμού επιφάνειας σε σχέση με την απόσταση ;</a:t>
            </a:r>
          </a:p>
          <a:p>
            <a:pPr>
              <a:buFont typeface="Wingdings" pitchFamily="2" charset="2"/>
              <a:buChar char="ü"/>
            </a:pP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1"/>
                </a:solidFill>
              </a:rPr>
              <a:t>Τι υπόθεση θα κάνατε; </a:t>
            </a:r>
          </a:p>
          <a:p>
            <a:pPr>
              <a:buFont typeface="Wingdings" pitchFamily="2" charset="2"/>
              <a:buChar char="ü"/>
            </a:pP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1"/>
                </a:solidFill>
              </a:rPr>
              <a:t>Υλικά που θα χρησιμοποιήσετε στο πείραμά σας.</a:t>
            </a:r>
          </a:p>
          <a:p>
            <a:pPr>
              <a:buFont typeface="Wingdings" pitchFamily="2" charset="2"/>
              <a:buChar char="ü"/>
            </a:pP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1"/>
                </a:solidFill>
              </a:rPr>
              <a:t>Στάδια πειραματικής έρευνας.</a:t>
            </a:r>
          </a:p>
          <a:p>
            <a:pPr>
              <a:buFont typeface="Wingdings" pitchFamily="2" charset="2"/>
              <a:buChar char="ü"/>
            </a:pP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1"/>
                </a:solidFill>
              </a:rPr>
              <a:t>Μετρήσεις. </a:t>
            </a:r>
          </a:p>
          <a:p>
            <a:pPr>
              <a:buFont typeface="Wingdings" pitchFamily="2" charset="2"/>
              <a:buChar char="ü"/>
            </a:pP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1"/>
                </a:solidFill>
              </a:rPr>
              <a:t>Ανάλυση αποτελεσμάτων. </a:t>
            </a:r>
          </a:p>
          <a:p>
            <a:pPr>
              <a:buFont typeface="Wingdings" pitchFamily="2" charset="2"/>
              <a:buChar char="ü"/>
            </a:pP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1"/>
                </a:solidFill>
              </a:rPr>
              <a:t>Συμπεράσματα.</a:t>
            </a:r>
          </a:p>
          <a:p>
            <a:pPr>
              <a:buFont typeface="Wingdings" pitchFamily="2" charset="2"/>
              <a:buChar char="ü"/>
            </a:pP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1"/>
                </a:solidFill>
              </a:rPr>
              <a:t>Παρατηρήσεις  - Προτάσεις</a:t>
            </a:r>
          </a:p>
          <a:p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Πρότυπο σχεδίασης ρολογιού σε λειτουργία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Θέμα του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 ρολογιού σε λειτουργία</Template>
  <TotalTime>0</TotalTime>
  <Words>18</Words>
  <Application>Microsoft Office PowerPoint</Application>
  <PresentationFormat>Προβολή στην οθόνη (4:3)</PresentationFormat>
  <Paragraphs>48</Paragraphs>
  <Slides>5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</vt:i4>
      </vt:variant>
    </vt:vector>
  </HeadingPairs>
  <TitlesOfParts>
    <vt:vector size="7" baseType="lpstr">
      <vt:lpstr>Πρότυπο σχεδίασης ρολογιού σε λειτουργία</vt:lpstr>
      <vt:lpstr>Ροή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2021-10-19T16:29:40Z</dcterms:created>
  <dcterms:modified xsi:type="dcterms:W3CDTF">2021-10-19T18:20:41Z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