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71" r:id="rId6"/>
    <p:sldId id="263" r:id="rId7"/>
    <p:sldId id="264" r:id="rId8"/>
    <p:sldId id="273" r:id="rId9"/>
    <p:sldId id="265" r:id="rId10"/>
    <p:sldId id="272" r:id="rId11"/>
    <p:sldId id="267" r:id="rId12"/>
    <p:sldId id="268" r:id="rId13"/>
    <p:sldId id="269" r:id="rId14"/>
    <p:sldId id="270" r:id="rId15"/>
    <p:sldId id="276" r:id="rId16"/>
    <p:sldId id="266" r:id="rId17"/>
    <p:sldId id="275"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7C90862-4FDD-4B9A-8011-8EAA1A7C8B06}" type="datetimeFigureOut">
              <a:rPr lang="el-GR" smtClean="0"/>
              <a:t>13/2/2021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393540-E79C-48A2-A688-296AC95DE3A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90862-4FDD-4B9A-8011-8EAA1A7C8B06}" type="datetimeFigureOut">
              <a:rPr lang="el-GR" smtClean="0"/>
              <a:t>13/2/2021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93540-E79C-48A2-A688-296AC95DE3A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thinglink.com/scene/1005074803100483586?buttonSource=viewLimit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ΜΙΑ ΙΣΤΟΡΙΑ-ΈΝΑ ΜΟΥΣΕΙΟ-ΈΝΑ ΠΑΙΧΝΙΔΙ</a:t>
            </a:r>
            <a:endParaRPr lang="el-GR" dirty="0"/>
          </a:p>
        </p:txBody>
      </p:sp>
      <p:sp>
        <p:nvSpPr>
          <p:cNvPr id="3" name="2 - Υπότιτλος"/>
          <p:cNvSpPr>
            <a:spLocks noGrp="1"/>
          </p:cNvSpPr>
          <p:nvPr>
            <p:ph type="subTitle" idx="1"/>
          </p:nvPr>
        </p:nvSpPr>
        <p:spPr/>
        <p:txBody>
          <a:bodyPr/>
          <a:lstStyle/>
          <a:p>
            <a:r>
              <a:rPr lang="el-GR" dirty="0" smtClean="0"/>
              <a:t>ΠΟΛΙΤΙΣΤΙΚΟ ΠΡΟΓΡΑΜΜΑ 2020-2021</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500042"/>
            <a:ext cx="7772400" cy="1470025"/>
          </a:xfrm>
        </p:spPr>
        <p:txBody>
          <a:bodyPr/>
          <a:lstStyle/>
          <a:p>
            <a:r>
              <a:rPr lang="el-GR" dirty="0" smtClean="0"/>
              <a:t>Φόροι</a:t>
            </a:r>
            <a:endParaRPr lang="el-GR" dirty="0"/>
          </a:p>
        </p:txBody>
      </p:sp>
      <p:sp>
        <p:nvSpPr>
          <p:cNvPr id="3" name="2 - Υπότιτλος"/>
          <p:cNvSpPr>
            <a:spLocks noGrp="1"/>
          </p:cNvSpPr>
          <p:nvPr>
            <p:ph type="subTitle" idx="1"/>
          </p:nvPr>
        </p:nvSpPr>
        <p:spPr>
          <a:xfrm>
            <a:off x="1000100" y="1714488"/>
            <a:ext cx="7786742" cy="4357718"/>
          </a:xfrm>
        </p:spPr>
        <p:txBody>
          <a:bodyPr>
            <a:normAutofit lnSpcReduction="10000"/>
          </a:bodyPr>
          <a:lstStyle/>
          <a:p>
            <a:pPr marL="514350" indent="-514350" algn="just">
              <a:buFont typeface="Arial" pitchFamily="34" charset="0"/>
              <a:buChar char="•"/>
            </a:pPr>
            <a:r>
              <a:rPr lang="el-GR" dirty="0" smtClean="0">
                <a:solidFill>
                  <a:schemeClr val="bg2">
                    <a:lumMod val="10000"/>
                  </a:schemeClr>
                </a:solidFill>
              </a:rPr>
              <a:t>Ο </a:t>
            </a:r>
            <a:r>
              <a:rPr lang="el-GR" dirty="0">
                <a:solidFill>
                  <a:schemeClr val="bg2">
                    <a:lumMod val="10000"/>
                  </a:schemeClr>
                </a:solidFill>
              </a:rPr>
              <a:t>κεφαλικός φόρος, που ήταν ρωμαϊκής προέλευσης και καταβαλλόταν απ’ όλους τους κατοίκους της Αυτοκρατορίας εκτός από τους δούλους, τους συγκλητικούς, τους στρατιωτικούς, τους άγαμους, τις μοναχές (καλόγριες), τους ζωγράφους (αγιογράφους) και τους εικονογράφους. Σταδιακά, ο κεφαλικός φόρος μειώθηκε, ωστόσο δεν καταργήθηκε ποτέ. </a:t>
            </a:r>
            <a:endParaRPr lang="el-GR" dirty="0" smtClean="0">
              <a:solidFill>
                <a:schemeClr val="bg2">
                  <a:lumMod val="10000"/>
                </a:schemeClr>
              </a:solidFill>
            </a:endParaRPr>
          </a:p>
          <a:p>
            <a:pPr marL="514350" indent="-514350" algn="just">
              <a:buFont typeface="Arial" pitchFamily="34" charset="0"/>
              <a:buChar char="•"/>
            </a:pPr>
            <a:endParaRPr lang="el-GR" dirty="0" smtClean="0">
              <a:solidFill>
                <a:schemeClr val="bg2">
                  <a:lumMod val="10000"/>
                </a:schemeClr>
              </a:solidFill>
            </a:endParaRPr>
          </a:p>
          <a:p>
            <a:pPr marL="514350" indent="-514350">
              <a:buAutoNum type="arabicParenR"/>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85720" y="642918"/>
            <a:ext cx="8286808" cy="4995882"/>
          </a:xfrm>
        </p:spPr>
        <p:txBody>
          <a:bodyPr>
            <a:normAutofit fontScale="92500" lnSpcReduction="10000"/>
          </a:bodyPr>
          <a:lstStyle/>
          <a:p>
            <a:pPr algn="just"/>
            <a:r>
              <a:rPr lang="el-GR" dirty="0">
                <a:solidFill>
                  <a:schemeClr val="bg2">
                    <a:lumMod val="10000"/>
                  </a:schemeClr>
                </a:solidFill>
              </a:rPr>
              <a:t>β) Ο στρατιωτικός φόρος, που κατέβαλλε για τον εξοπλισμό και τη συντήρηση ενός στρατιώτη ένας εύπορος πολίτης ή τρεις-τέσσερις φτωχότεροι πολίτες.</a:t>
            </a:r>
            <a:r>
              <a:rPr lang="el-GR" dirty="0" smtClean="0">
                <a:solidFill>
                  <a:schemeClr val="bg2">
                    <a:lumMod val="10000"/>
                  </a:schemeClr>
                </a:solidFill>
              </a:rPr>
              <a:t/>
            </a:r>
            <a:br>
              <a:rPr lang="el-GR" dirty="0" smtClean="0">
                <a:solidFill>
                  <a:schemeClr val="bg2">
                    <a:lumMod val="10000"/>
                  </a:schemeClr>
                </a:solidFill>
              </a:rPr>
            </a:br>
            <a:r>
              <a:rPr lang="el-GR" dirty="0" smtClean="0">
                <a:solidFill>
                  <a:schemeClr val="bg2">
                    <a:lumMod val="10000"/>
                  </a:schemeClr>
                </a:solidFill>
              </a:rPr>
              <a:t/>
            </a:r>
            <a:br>
              <a:rPr lang="el-GR" dirty="0" smtClean="0">
                <a:solidFill>
                  <a:schemeClr val="bg2">
                    <a:lumMod val="10000"/>
                  </a:schemeClr>
                </a:solidFill>
              </a:rPr>
            </a:br>
            <a:r>
              <a:rPr lang="el-GR" dirty="0">
                <a:solidFill>
                  <a:schemeClr val="bg2">
                    <a:lumMod val="10000"/>
                  </a:schemeClr>
                </a:solidFill>
              </a:rPr>
              <a:t>γ) Ο οικοδομικός-οικογενειακός ("</a:t>
            </a:r>
            <a:r>
              <a:rPr lang="el-GR" dirty="0" err="1">
                <a:solidFill>
                  <a:schemeClr val="bg2">
                    <a:lumMod val="10000"/>
                  </a:schemeClr>
                </a:solidFill>
              </a:rPr>
              <a:t>καπνικόν</a:t>
            </a:r>
            <a:r>
              <a:rPr lang="el-GR" dirty="0">
                <a:solidFill>
                  <a:schemeClr val="bg2">
                    <a:lumMod val="10000"/>
                  </a:schemeClr>
                </a:solidFill>
              </a:rPr>
              <a:t>") για κάθε "καπνοδόχο" ή "εστία", δηλαδή για κάθε οικογένεια. Οι συλλέκτες του ονομάζονταν "</a:t>
            </a:r>
            <a:r>
              <a:rPr lang="el-GR" dirty="0" err="1">
                <a:solidFill>
                  <a:schemeClr val="bg2">
                    <a:lumMod val="10000"/>
                  </a:schemeClr>
                </a:solidFill>
              </a:rPr>
              <a:t>καπνικάριοι</a:t>
            </a:r>
            <a:r>
              <a:rPr lang="el-GR" dirty="0">
                <a:solidFill>
                  <a:schemeClr val="bg2">
                    <a:lumMod val="10000"/>
                  </a:schemeClr>
                </a:solidFill>
              </a:rPr>
              <a:t>". Πιθανότατα, το όνομα της εκκλησίας της </a:t>
            </a:r>
            <a:r>
              <a:rPr lang="el-GR" dirty="0" err="1">
                <a:solidFill>
                  <a:schemeClr val="bg2">
                    <a:lumMod val="10000"/>
                  </a:schemeClr>
                </a:solidFill>
              </a:rPr>
              <a:t>Καπνικαρέας</a:t>
            </a:r>
            <a:r>
              <a:rPr lang="el-GR" dirty="0">
                <a:solidFill>
                  <a:schemeClr val="bg2">
                    <a:lumMod val="10000"/>
                  </a:schemeClr>
                </a:solidFill>
              </a:rPr>
              <a:t> στην Αθήνα, προέρχεται από κάποιον "</a:t>
            </a:r>
            <a:r>
              <a:rPr lang="el-GR" dirty="0" err="1">
                <a:solidFill>
                  <a:schemeClr val="bg2">
                    <a:lumMod val="10000"/>
                  </a:schemeClr>
                </a:solidFill>
              </a:rPr>
              <a:t>καπνικάριο</a:t>
            </a:r>
            <a:r>
              <a:rPr lang="el-GR" dirty="0">
                <a:solidFill>
                  <a:schemeClr val="bg2">
                    <a:lumMod val="10000"/>
                  </a:schemeClr>
                </a:solidFill>
              </a:rPr>
              <a:t>" που ήταν κτήτοράς της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28596" y="0"/>
            <a:ext cx="8229600" cy="5626121"/>
          </a:xfrm>
        </p:spPr>
        <p:txBody>
          <a:bodyPr>
            <a:noAutofit/>
          </a:bodyPr>
          <a:lstStyle/>
          <a:p>
            <a:r>
              <a:rPr lang="el-GR" sz="2000" dirty="0"/>
              <a:t>δ) Ο ζωικός ("</a:t>
            </a:r>
            <a:r>
              <a:rPr lang="el-GR" sz="2000" dirty="0" err="1"/>
              <a:t>συνωνή</a:t>
            </a:r>
            <a:r>
              <a:rPr lang="el-GR" sz="2000" dirty="0"/>
              <a:t>", </a:t>
            </a:r>
            <a:r>
              <a:rPr lang="el-GR" sz="2000" dirty="0" err="1"/>
              <a:t>λατιν</a:t>
            </a:r>
            <a:r>
              <a:rPr lang="el-GR" sz="2000" dirty="0"/>
              <a:t>. "</a:t>
            </a:r>
            <a:r>
              <a:rPr lang="el-GR" sz="2000" dirty="0" err="1"/>
              <a:t>coemptio</a:t>
            </a:r>
            <a:r>
              <a:rPr lang="el-GR" sz="2000" dirty="0"/>
              <a:t>") που αποτελούσε φορολόγηση ανάλογα με τον αριθμό των ζώων που χρησιμοποιούνταν για την καλλιέργεια ενός κτήματος.</a:t>
            </a:r>
            <a:r>
              <a:rPr lang="el-GR" sz="2000" dirty="0" smtClean="0"/>
              <a:t/>
            </a:r>
            <a:br>
              <a:rPr lang="el-GR" sz="2000" dirty="0" smtClean="0"/>
            </a:br>
            <a:r>
              <a:rPr lang="el-GR" sz="2000" dirty="0" smtClean="0"/>
              <a:t/>
            </a:r>
            <a:br>
              <a:rPr lang="el-GR" sz="2000" dirty="0" smtClean="0"/>
            </a:br>
            <a:r>
              <a:rPr lang="el-GR" sz="2000" dirty="0"/>
              <a:t>ε) Ο οικοδομικός ("</a:t>
            </a:r>
            <a:r>
              <a:rPr lang="el-GR" sz="2000" dirty="0" err="1"/>
              <a:t>αερικόν</a:t>
            </a:r>
            <a:r>
              <a:rPr lang="el-GR" sz="2000" dirty="0"/>
              <a:t>"), για τον οποίο υπάρχουν διάφορες εκδοχές. </a:t>
            </a:r>
            <a:r>
              <a:rPr lang="el-GR" sz="2000" dirty="0" err="1"/>
              <a:t>Ότιι</a:t>
            </a:r>
            <a:r>
              <a:rPr lang="el-GR" sz="2000" dirty="0"/>
              <a:t> επρόκειτο για οικοδομικό φόρο (σαν το "</a:t>
            </a:r>
            <a:r>
              <a:rPr lang="el-GR" sz="2000" dirty="0" err="1"/>
              <a:t>καπνικόν</a:t>
            </a:r>
            <a:r>
              <a:rPr lang="el-GR" sz="2000" dirty="0"/>
              <a:t>"), ότι επρόκειτο για μία αυθαίρετη εισφορά καταβαλλόμενη κατά κεφαλήν ή "κατά </a:t>
            </a:r>
            <a:r>
              <a:rPr lang="el-GR" sz="2000" dirty="0" err="1"/>
              <a:t>παράθυρον</a:t>
            </a:r>
            <a:r>
              <a:rPr lang="el-GR" sz="2000" dirty="0"/>
              <a:t>", ως δικαίωμα αναπνοής του αέρα (ελπίζουμε να μην δίνουμε ιδέες στο οικονομικό επιτελείο της κυβέρνησης...), ότι επρόκειτο για μία έκτακτη πολεμική εισφορά και τέλος, ότι ήταν ένας φόρος που επιβλήθηκε από τον Ιουστινιανό Α’, που καυχιόταν εκ των προτέρων, ότι η είσπραξή του λάμβανε χώρα ως εάν "εκ του </a:t>
            </a:r>
            <a:r>
              <a:rPr lang="el-GR" sz="2000" dirty="0" err="1"/>
              <a:t>αέρους</a:t>
            </a:r>
            <a:r>
              <a:rPr lang="el-GR" sz="2000" dirty="0"/>
              <a:t>", όπως γράφει ο Προκόπιος στην "Απόκρυφη" Ιστορία του.</a:t>
            </a:r>
            <a:r>
              <a:rPr lang="el-GR" sz="2000" dirty="0" smtClean="0"/>
              <a:t/>
            </a:r>
            <a:br>
              <a:rPr lang="el-GR" sz="2000" dirty="0" smtClean="0"/>
            </a:br>
            <a:r>
              <a:rPr lang="el-GR" sz="2000" dirty="0" smtClean="0"/>
              <a:t/>
            </a:r>
            <a:br>
              <a:rPr lang="el-GR" sz="2000" dirty="0" smtClean="0"/>
            </a:br>
            <a:r>
              <a:rPr lang="el-GR" sz="2000" dirty="0"/>
              <a:t>στ) Ο φόρος του αλατιού, που ήταν πολύ σημαντικό προϊόν για το βυζαντινό εμπόριο.</a:t>
            </a:r>
            <a:r>
              <a:rPr lang="el-GR" sz="2000" dirty="0" smtClean="0"/>
              <a:t/>
            </a:r>
            <a:br>
              <a:rPr lang="el-GR" sz="2000" dirty="0" smtClean="0"/>
            </a:br>
            <a:r>
              <a:rPr lang="el-GR" sz="2000" dirty="0" smtClean="0"/>
              <a:t/>
            </a:r>
            <a:br>
              <a:rPr lang="el-GR" sz="2000" dirty="0" smtClean="0"/>
            </a:br>
            <a:r>
              <a:rPr lang="el-GR" sz="2000" dirty="0"/>
              <a:t>ζ) Ο φόρος του "</a:t>
            </a:r>
            <a:r>
              <a:rPr lang="el-GR" sz="2000" dirty="0" err="1"/>
              <a:t>εδαφονομίου</a:t>
            </a:r>
            <a:r>
              <a:rPr lang="el-GR" sz="2000" dirty="0"/>
              <a:t>", δηλαδή των κληρονομιών και της μεταβίβασης ακίνητων περιουσιών</a:t>
            </a:r>
            <a:r>
              <a:rPr lang="el-GR" sz="2000" dirty="0" smtClean="0"/>
              <a:t/>
            </a:r>
            <a:br>
              <a:rPr lang="el-GR" sz="2000" dirty="0" smtClean="0"/>
            </a:br>
            <a:r>
              <a:rPr lang="el-GR" sz="2000" dirty="0" smtClean="0"/>
              <a:t/>
            </a:r>
            <a:br>
              <a:rPr lang="el-GR" sz="2000" dirty="0" smtClean="0"/>
            </a:br>
            <a:r>
              <a:rPr lang="el-GR" sz="2000" dirty="0"/>
              <a:t>η) Ο φόρος του "</a:t>
            </a:r>
            <a:r>
              <a:rPr lang="el-GR" sz="2000" dirty="0" err="1"/>
              <a:t>εννομίου</a:t>
            </a:r>
            <a:r>
              <a:rPr lang="el-GR" sz="2000" dirty="0"/>
              <a:t>", που κατέβαλλαν οι βοσκοί για να μπορούν να χρησιμοποιούν τα βοσκοτόπια για τα κοπάδια τους.</a:t>
            </a:r>
            <a:r>
              <a:rPr lang="el-GR" sz="2000" dirty="0" smtClean="0"/>
              <a:t/>
            </a:r>
            <a:br>
              <a:rPr lang="el-GR" sz="2000" dirty="0" smtClean="0"/>
            </a:br>
            <a:r>
              <a:rPr lang="el-GR" sz="2000" dirty="0" smtClean="0"/>
              <a:t/>
            </a:r>
            <a:br>
              <a:rPr lang="el-GR" sz="2000" dirty="0" smtClean="0"/>
            </a:b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28596" y="0"/>
            <a:ext cx="8229600" cy="4525963"/>
          </a:xfrm>
        </p:spPr>
        <p:txBody>
          <a:bodyPr>
            <a:noAutofit/>
          </a:bodyPr>
          <a:lstStyle/>
          <a:p>
            <a:r>
              <a:rPr lang="el-GR" sz="2000" dirty="0" smtClean="0"/>
              <a:t>θ) Ο φόρος του "</a:t>
            </a:r>
            <a:r>
              <a:rPr lang="el-GR" sz="2000" dirty="0" err="1" smtClean="0"/>
              <a:t>ζευγαριατικού</a:t>
            </a:r>
            <a:r>
              <a:rPr lang="el-GR" sz="2000" dirty="0" smtClean="0"/>
              <a:t>" ή "</a:t>
            </a:r>
            <a:r>
              <a:rPr lang="el-GR" sz="2000" dirty="0" err="1" smtClean="0"/>
              <a:t>ζευγαρατικίου</a:t>
            </a:r>
            <a:r>
              <a:rPr lang="el-GR" sz="2000" dirty="0" smtClean="0"/>
              <a:t>", που καταβαλλόταν για τα ζώα που δεν χρησιμοποιούνταν στο όργωμα των χωραφιών όπως οι χοίροι ("</a:t>
            </a:r>
            <a:r>
              <a:rPr lang="el-GR" sz="2000" dirty="0" err="1" smtClean="0"/>
              <a:t>χοιροδεκατία</a:t>
            </a:r>
            <a:r>
              <a:rPr lang="el-GR" sz="2000" dirty="0" smtClean="0"/>
              <a:t>"), καθώς και για τους μελισσοκόμους ("</a:t>
            </a:r>
            <a:r>
              <a:rPr lang="el-GR" sz="2000" dirty="0" err="1" smtClean="0"/>
              <a:t>μελισσονομία</a:t>
            </a:r>
            <a:r>
              <a:rPr lang="el-GR" sz="2000" dirty="0" smtClean="0"/>
              <a:t>")</a:t>
            </a:r>
            <a:br>
              <a:rPr lang="el-GR" sz="2000" dirty="0" smtClean="0"/>
            </a:br>
            <a:r>
              <a:rPr lang="el-GR" sz="2000" dirty="0" smtClean="0"/>
              <a:t/>
            </a:r>
            <a:br>
              <a:rPr lang="el-GR" sz="2000" dirty="0" smtClean="0"/>
            </a:br>
            <a:r>
              <a:rPr lang="el-GR" sz="2000" dirty="0" smtClean="0"/>
              <a:t>ί) Ο φόρος για το δικαίωμα τέλεσης γάμων ("</a:t>
            </a:r>
            <a:r>
              <a:rPr lang="el-GR" sz="2000" dirty="0" err="1" smtClean="0"/>
              <a:t>παρθενοφορία</a:t>
            </a:r>
            <a:r>
              <a:rPr lang="el-GR" sz="2000" dirty="0" smtClean="0"/>
              <a:t>") και τη διάπραξη βιασμών ("παρθενοφθορία"), που ίσχυσαν κυρίως κατά τον 13ο και τον 14ο αιώνα. Δηλαδή οι βιαστές στο Βυζάντιο, με ένα φόρο, ένα πρόστιμο, απαλλάσσονταν από οποιαδήποτε άλλη ποινή;</a:t>
            </a:r>
            <a:br>
              <a:rPr lang="el-GR" sz="2000" dirty="0" smtClean="0"/>
            </a:br>
            <a:r>
              <a:rPr lang="el-GR" sz="2000" dirty="0" smtClean="0"/>
              <a:t/>
            </a:r>
            <a:br>
              <a:rPr lang="el-GR" sz="2000" dirty="0" smtClean="0"/>
            </a:br>
            <a:r>
              <a:rPr lang="el-GR" sz="2000" dirty="0" smtClean="0"/>
              <a:t>ία) Ο φόρος εργασίας (επιτηδεύματος), το "</a:t>
            </a:r>
            <a:r>
              <a:rPr lang="el-GR" sz="2000" dirty="0" err="1" smtClean="0"/>
              <a:t>χρυσάργυρον</a:t>
            </a:r>
            <a:r>
              <a:rPr lang="el-GR" sz="2000" dirty="0" smtClean="0"/>
              <a:t>", που καθιερώθηκε από τον Μέγα Κωνσταντίνο, που έπληττε κυρίως τους εύπορους αλλά και τους μικρομεσαίους βιοτέχνες, τεχνίτες και επαγγελματίες, ενώ δεν έμεναν άθικτοι απ’ αυτόν και οι άποροι.</a:t>
            </a:r>
            <a:br>
              <a:rPr lang="el-GR" sz="2000" dirty="0" smtClean="0"/>
            </a:br>
            <a:r>
              <a:rPr lang="el-GR" sz="2000" dirty="0" smtClean="0"/>
              <a:t/>
            </a:r>
            <a:br>
              <a:rPr lang="el-GR" sz="2000" dirty="0" smtClean="0"/>
            </a:br>
            <a:r>
              <a:rPr lang="el-GR" sz="2000" dirty="0" err="1" smtClean="0"/>
              <a:t>ίβ</a:t>
            </a:r>
            <a:r>
              <a:rPr lang="el-GR" sz="2000" dirty="0" smtClean="0"/>
              <a:t>) Ο αυτοκράτορας Αναστάσιος Α’, αντικατέστησε το "</a:t>
            </a:r>
            <a:r>
              <a:rPr lang="el-GR" sz="2000" dirty="0" err="1" smtClean="0"/>
              <a:t>χρυσάργυρον</a:t>
            </a:r>
            <a:r>
              <a:rPr lang="el-GR" sz="2000" dirty="0" smtClean="0"/>
              <a:t>" με τη "</a:t>
            </a:r>
            <a:r>
              <a:rPr lang="el-GR" sz="2000" dirty="0" err="1" smtClean="0"/>
              <a:t>χρυσοτέλεια</a:t>
            </a:r>
            <a:r>
              <a:rPr lang="el-GR" sz="2000" dirty="0" smtClean="0"/>
              <a:t> των </a:t>
            </a:r>
            <a:r>
              <a:rPr lang="el-GR" sz="2000" dirty="0" err="1" smtClean="0"/>
              <a:t>ιούγων</a:t>
            </a:r>
            <a:r>
              <a:rPr lang="el-GR" sz="2000" dirty="0" smtClean="0"/>
              <a:t>" ένα νέο φόρο εργασίας, που αν και ελάφρυνε φορολογικά τους εμποροβιοτέχνες των αστικών κέντρων, είχε σαν αποτέλεσμα ο αυτοκράτορας να γίνει </a:t>
            </a:r>
            <a:r>
              <a:rPr lang="el-GR" sz="2000" dirty="0" err="1" smtClean="0"/>
              <a:t>αντιδημοφιλής</a:t>
            </a:r>
            <a:r>
              <a:rPr lang="el-GR" sz="2000" dirty="0" smtClean="0"/>
              <a:t> στις επαρχίες, καθώς οι αγρότες και οι γεωργοί ήταν υποχρεωμένοι να τον καταβάλλουν σε νόμισμα και όχι σε ανταλλάξιμα είδη όπως γινόταν στο παρελθόν.</a:t>
            </a:r>
            <a:br>
              <a:rPr lang="el-GR" sz="2000" dirty="0" smtClean="0"/>
            </a:br>
            <a:endParaRPr lang="el-GR" sz="2000" dirty="0" smtClean="0"/>
          </a:p>
          <a:p>
            <a:endParaRPr lang="el-G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Έμμεσοι Φόροι</a:t>
            </a:r>
            <a:endParaRPr lang="el-GR" dirty="0"/>
          </a:p>
        </p:txBody>
      </p:sp>
      <p:sp>
        <p:nvSpPr>
          <p:cNvPr id="6" name="3 - Τίτλος"/>
          <p:cNvSpPr>
            <a:spLocks noGrp="1"/>
          </p:cNvSpPr>
          <p:nvPr>
            <p:ph idx="1"/>
          </p:nvPr>
        </p:nvSpPr>
        <p:spPr/>
        <p:txBody>
          <a:bodyPr>
            <a:normAutofit fontScale="47500" lnSpcReduction="20000"/>
          </a:bodyPr>
          <a:lstStyle/>
          <a:p>
            <a:r>
              <a:rPr lang="el-GR" dirty="0"/>
              <a:t>Οι έμμεσοι φόροι ήταν πολύ σημαντικοί, γιατί ενίσχυαν σημαντικά το κρατικό θησαυροφυλάκιο, έδιναν όμως την ευκαιρία στους φοροεισπράκτορες να αυθαιρετούν σε βάρος των πολιτών. Οι έμμεσοι φόροι, ήταν οι εξής:</a:t>
            </a:r>
            <a:r>
              <a:rPr lang="el-GR" dirty="0" smtClean="0"/>
              <a:t/>
            </a:r>
            <a:br>
              <a:rPr lang="el-GR" dirty="0" smtClean="0"/>
            </a:br>
            <a:r>
              <a:rPr lang="el-GR" dirty="0" smtClean="0"/>
              <a:t/>
            </a:r>
            <a:br>
              <a:rPr lang="el-GR" dirty="0" smtClean="0"/>
            </a:br>
            <a:r>
              <a:rPr lang="el-GR" dirty="0"/>
              <a:t>α) Η "επιβολή" ("</a:t>
            </a:r>
            <a:r>
              <a:rPr lang="el-GR" dirty="0" err="1"/>
              <a:t>adjectio</a:t>
            </a:r>
            <a:r>
              <a:rPr lang="el-GR" dirty="0"/>
              <a:t> </a:t>
            </a:r>
            <a:r>
              <a:rPr lang="el-GR" dirty="0" err="1"/>
              <a:t>sterilium</a:t>
            </a:r>
            <a:r>
              <a:rPr lang="el-GR" dirty="0"/>
              <a:t>"), η επίσημη μεταβίβαση </a:t>
            </a:r>
            <a:r>
              <a:rPr lang="el-GR" dirty="0" err="1"/>
              <a:t>εγκατελειμμένης</a:t>
            </a:r>
            <a:r>
              <a:rPr lang="el-GR" dirty="0"/>
              <a:t> γης σε συγγενείς ή μέλη της ίδιας κοινότητας ή χωριού. Ο φόρος αυτός ίσχυσε στα ρωμαϊκά χρόνια και την </a:t>
            </a:r>
            <a:r>
              <a:rPr lang="el-GR" dirty="0" err="1"/>
              <a:t>πρωτοβυζαντινή</a:t>
            </a:r>
            <a:r>
              <a:rPr lang="el-GR" dirty="0"/>
              <a:t> περίοδο, ωστόσο βασικά χαρακτηριστικά του διατηρήθηκαν ως τον 11ο και 12ο αιώνα.</a:t>
            </a:r>
            <a:r>
              <a:rPr lang="el-GR" dirty="0" smtClean="0"/>
              <a:t/>
            </a:r>
            <a:br>
              <a:rPr lang="el-GR" dirty="0" smtClean="0"/>
            </a:br>
            <a:r>
              <a:rPr lang="el-GR" dirty="0" smtClean="0"/>
              <a:t/>
            </a:r>
            <a:br>
              <a:rPr lang="el-GR" dirty="0" smtClean="0"/>
            </a:br>
            <a:r>
              <a:rPr lang="el-GR" dirty="0"/>
              <a:t>β) Το "</a:t>
            </a:r>
            <a:r>
              <a:rPr lang="el-GR" dirty="0" err="1"/>
              <a:t>αλληλέγγυον</a:t>
            </a:r>
            <a:r>
              <a:rPr lang="el-GR" dirty="0"/>
              <a:t>", φόρος που καθιερώθηκε το 1002 από τον Βασίλειο Β’ </a:t>
            </a:r>
            <a:r>
              <a:rPr lang="el-GR" dirty="0" err="1"/>
              <a:t>Βουλγαροκτόνο</a:t>
            </a:r>
            <a:r>
              <a:rPr lang="el-GR" dirty="0"/>
              <a:t> και τον οποίο κατέβαλλαν οι "δυνατοί" μιας περιοχής για λογαριασμό των φτωχών. Ο φόρος καταργήθηκε το 1028 από τον αυτοκράτορα Ρωμανό Γ’ Αργυρό.</a:t>
            </a:r>
            <a:r>
              <a:rPr lang="el-GR" dirty="0" smtClean="0"/>
              <a:t/>
            </a:r>
            <a:br>
              <a:rPr lang="el-GR" dirty="0" smtClean="0"/>
            </a:br>
            <a:r>
              <a:rPr lang="el-GR" dirty="0" smtClean="0"/>
              <a:t/>
            </a:r>
            <a:br>
              <a:rPr lang="el-GR" dirty="0" smtClean="0"/>
            </a:br>
            <a:r>
              <a:rPr lang="el-GR" dirty="0"/>
              <a:t>γ) Το "</a:t>
            </a:r>
            <a:r>
              <a:rPr lang="el-GR" dirty="0" err="1"/>
              <a:t>αλαμανικόν</a:t>
            </a:r>
            <a:r>
              <a:rPr lang="el-GR" dirty="0"/>
              <a:t>", ένας ειδικός έκτακτος φόρος από τον αυτοκράτορα Αλέξιο Γ’ Άγγελο (1195-1203), για να αντιμετωπιστεί η απειλή του αυτοκράτορα της "Αγίας Ρωμαϊκής Αυτοκρατορίας" Ερρίκου Στ’, που έτρεφε άσβεστο μίσος για το Βυζάντιο, όπως κι ο πατέρας του Φρειδερίκος Α’ "Βαρβαρόσα" (καμία σχέση με τον περιβόητο πειρατή).</a:t>
            </a:r>
            <a:r>
              <a:rPr lang="el-GR" dirty="0" smtClean="0"/>
              <a:t/>
            </a:r>
            <a:br>
              <a:rPr lang="el-GR" dirty="0" smtClean="0"/>
            </a:br>
            <a:r>
              <a:rPr lang="el-GR" dirty="0" smtClean="0"/>
              <a:t/>
            </a:r>
            <a:br>
              <a:rPr lang="el-GR" dirty="0" smtClean="0"/>
            </a:br>
            <a:r>
              <a:rPr lang="el-GR" dirty="0"/>
              <a:t>δ) Καταναλωτικοί φόροι για την αγορά δούλων.</a:t>
            </a:r>
            <a:r>
              <a:rPr lang="el-GR" dirty="0" smtClean="0"/>
              <a:t/>
            </a:r>
            <a:br>
              <a:rPr lang="el-GR" dirty="0" smtClean="0"/>
            </a:br>
            <a:r>
              <a:rPr lang="el-GR" dirty="0" err="1" smtClean="0"/>
              <a:t>σιών</a:t>
            </a:r>
            <a:r>
              <a:rPr lang="el-GR"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fontScale="55000" lnSpcReduction="20000"/>
          </a:bodyPr>
          <a:lstStyle/>
          <a:p>
            <a:r>
              <a:rPr lang="el-GR" dirty="0" smtClean="0"/>
              <a:t/>
            </a:r>
            <a:br>
              <a:rPr lang="el-GR" dirty="0" smtClean="0"/>
            </a:br>
            <a:r>
              <a:rPr lang="el-GR" dirty="0" smtClean="0"/>
              <a:t>ε) Ο φόρος της "αγγαρείας", που αποτελούσε υποχρεωτική προσφορά εργασίας από τους πολίτες σε δημόσια και στρατιωτικά έργα.</a:t>
            </a:r>
            <a:br>
              <a:rPr lang="el-GR" dirty="0" smtClean="0"/>
            </a:br>
            <a:r>
              <a:rPr lang="el-GR" dirty="0" smtClean="0"/>
              <a:t/>
            </a:r>
            <a:br>
              <a:rPr lang="el-GR" dirty="0" smtClean="0"/>
            </a:br>
            <a:r>
              <a:rPr lang="el-GR" dirty="0" smtClean="0"/>
              <a:t>στ) Τελωνειακοί φόροι, για εισαγωγή και εξαγωγή προϊόντων απ’ το εξωτερικό. Κυριότεροι ήταν: το "</a:t>
            </a:r>
            <a:r>
              <a:rPr lang="el-GR" dirty="0" err="1" smtClean="0"/>
              <a:t>κομμέρκιον</a:t>
            </a:r>
            <a:r>
              <a:rPr lang="el-GR" dirty="0" smtClean="0"/>
              <a:t>" (</a:t>
            </a:r>
            <a:r>
              <a:rPr lang="el-GR" dirty="0" err="1" smtClean="0"/>
              <a:t>τελενειακός</a:t>
            </a:r>
            <a:r>
              <a:rPr lang="el-GR" dirty="0" smtClean="0"/>
              <a:t> δασμός), το "</a:t>
            </a:r>
            <a:r>
              <a:rPr lang="el-GR" dirty="0" err="1" smtClean="0"/>
              <a:t>σκαλιατικόν</a:t>
            </a:r>
            <a:r>
              <a:rPr lang="el-GR" dirty="0" smtClean="0"/>
              <a:t>" (λιμενικός φόρος, από τη λέξη σκάλα, αγκυροβόλιο λιμανιού) και το "</a:t>
            </a:r>
            <a:r>
              <a:rPr lang="el-GR" dirty="0" err="1" smtClean="0"/>
              <a:t>διαβατικόν</a:t>
            </a:r>
            <a:r>
              <a:rPr lang="el-GR" dirty="0" smtClean="0"/>
              <a:t>" (για τη διαμετακόμιση των εμπορευμάτων).</a:t>
            </a:r>
            <a:br>
              <a:rPr lang="el-GR" dirty="0" smtClean="0"/>
            </a:br>
            <a:r>
              <a:rPr lang="el-GR" dirty="0" smtClean="0"/>
              <a:t/>
            </a:r>
            <a:br>
              <a:rPr lang="el-GR" dirty="0" smtClean="0"/>
            </a:br>
            <a:r>
              <a:rPr lang="el-GR" dirty="0" smtClean="0"/>
              <a:t>ζ) Ο φόρος "χαρτοσήμου" (</a:t>
            </a:r>
            <a:r>
              <a:rPr lang="el-GR" dirty="0" err="1" smtClean="0"/>
              <a:t>χαρτιατικόν</a:t>
            </a:r>
            <a:r>
              <a:rPr lang="el-GR" dirty="0" smtClean="0"/>
              <a:t>"), για την αναθεώρηση και αντικατάσταση του "κτηματολογίου", δηλαδή των φορολογικών καταλόγων. Θεσπίστηκε από τον αυτοκράτορα Νικηφόρο Α’ (802-811), το κεφάλι του οποίου θυμίζουμε (δείτε σχετικό άρθρο μας), έγινε κύπελλο κρασιού για τον Βούλγαρο ηγεμόνα </a:t>
            </a:r>
            <a:r>
              <a:rPr lang="el-GR" dirty="0" err="1" smtClean="0"/>
              <a:t>Κρούμο</a:t>
            </a:r>
            <a:r>
              <a:rPr lang="el-GR" dirty="0" smtClean="0"/>
              <a:t>...</a:t>
            </a:r>
            <a:br>
              <a:rPr lang="el-GR" dirty="0" smtClean="0"/>
            </a:br>
            <a:r>
              <a:rPr lang="el-GR" dirty="0" smtClean="0"/>
              <a:t/>
            </a:r>
            <a:br>
              <a:rPr lang="el-GR" dirty="0" smtClean="0"/>
            </a:br>
            <a:r>
              <a:rPr lang="el-GR" dirty="0" smtClean="0"/>
              <a:t>η) Ειδικός φόρος βιοτεχνών και επαγγελματιών.</a:t>
            </a:r>
            <a:br>
              <a:rPr lang="el-GR" dirty="0" smtClean="0"/>
            </a:br>
            <a:r>
              <a:rPr lang="el-GR" dirty="0" smtClean="0"/>
              <a:t/>
            </a:r>
            <a:br>
              <a:rPr lang="el-GR" dirty="0" smtClean="0"/>
            </a:br>
            <a:r>
              <a:rPr lang="el-GR" dirty="0" smtClean="0"/>
              <a:t>θ) Ειδικός φόρος για ανεύρεση και εκμετάλλευση λατομείων και ορυχείων.</a:t>
            </a:r>
            <a:br>
              <a:rPr lang="el-GR" dirty="0" smtClean="0"/>
            </a:br>
            <a:r>
              <a:rPr lang="el-GR" dirty="0" smtClean="0"/>
              <a:t/>
            </a:r>
            <a:br>
              <a:rPr lang="el-GR" dirty="0" smtClean="0"/>
            </a:br>
            <a:r>
              <a:rPr lang="el-GR" dirty="0" smtClean="0"/>
              <a:t>ί) Ειδικός φόρος για ανακάλυψη θησαυρών ή χαμένων </a:t>
            </a:r>
            <a:r>
              <a:rPr lang="el-GR" dirty="0" err="1" smtClean="0"/>
              <a:t>περιου</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Ποινές στο παιχνίδι</a:t>
            </a:r>
            <a:endParaRPr lang="el-GR" dirty="0"/>
          </a:p>
        </p:txBody>
      </p:sp>
      <p:sp>
        <p:nvSpPr>
          <p:cNvPr id="3" name="2 - Υπότιτλος"/>
          <p:cNvSpPr>
            <a:spLocks noGrp="1"/>
          </p:cNvSpPr>
          <p:nvPr>
            <p:ph idx="1"/>
          </p:nvPr>
        </p:nvSpPr>
        <p:spPr/>
        <p:txBody>
          <a:bodyPr>
            <a:normAutofit/>
          </a:bodyPr>
          <a:lstStyle/>
          <a:p>
            <a:pPr>
              <a:buFont typeface="Arial" pitchFamily="34" charset="0"/>
              <a:buChar char="•"/>
            </a:pPr>
            <a:r>
              <a:rPr lang="el-GR" dirty="0" smtClean="0">
                <a:solidFill>
                  <a:schemeClr val="accent6">
                    <a:lumMod val="50000"/>
                  </a:schemeClr>
                </a:solidFill>
              </a:rPr>
              <a:t>Στάση του Νίκα (χάνεις τη σειρά σου)</a:t>
            </a:r>
          </a:p>
          <a:p>
            <a:pPr>
              <a:buFont typeface="Arial" pitchFamily="34" charset="0"/>
              <a:buChar char="•"/>
            </a:pPr>
            <a:r>
              <a:rPr lang="el-GR" dirty="0" smtClean="0">
                <a:solidFill>
                  <a:schemeClr val="accent6">
                    <a:lumMod val="50000"/>
                  </a:schemeClr>
                </a:solidFill>
              </a:rPr>
              <a:t>Εικονολάτρης (Χάνεις τη σειρά σου, διωγμοί από εικονολάτρες)</a:t>
            </a:r>
          </a:p>
          <a:p>
            <a:endParaRPr lang="el-GR" dirty="0">
              <a:solidFill>
                <a:schemeClr val="accent6">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Η καθημερινή ζωή στο Βυζάντιο</a:t>
            </a:r>
            <a:endParaRPr lang="el-GR" dirty="0"/>
          </a:p>
        </p:txBody>
      </p:sp>
      <p:sp>
        <p:nvSpPr>
          <p:cNvPr id="4" name="3 - Θέση περιεχομένου"/>
          <p:cNvSpPr>
            <a:spLocks noGrp="1"/>
          </p:cNvSpPr>
          <p:nvPr>
            <p:ph idx="1"/>
          </p:nvPr>
        </p:nvSpPr>
        <p:spPr/>
        <p:txBody>
          <a:bodyPr/>
          <a:lstStyle/>
          <a:p>
            <a:r>
              <a:rPr lang="de-DE" smtClean="0"/>
              <a:t>https://www.slideshare.net/Kvarnalis75/1-45093240</a:t>
            </a: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571480"/>
            <a:ext cx="7772400" cy="1470025"/>
          </a:xfrm>
        </p:spPr>
        <p:txBody>
          <a:bodyPr/>
          <a:lstStyle/>
          <a:p>
            <a:r>
              <a:rPr lang="el-GR" dirty="0" smtClean="0"/>
              <a:t>Εικόνες για το ταμπλό</a:t>
            </a:r>
            <a:endParaRPr lang="el-GR" dirty="0"/>
          </a:p>
        </p:txBody>
      </p:sp>
      <p:pic>
        <p:nvPicPr>
          <p:cNvPr id="4" name="3 - Εικόνα" descr="Στιγμιότυπο οθόνης 2021-02-13 091809.jpg"/>
          <p:cNvPicPr>
            <a:picLocks noChangeAspect="1"/>
          </p:cNvPicPr>
          <p:nvPr/>
        </p:nvPicPr>
        <p:blipFill>
          <a:blip r:embed="rId3"/>
          <a:stretch>
            <a:fillRect/>
          </a:stretch>
        </p:blipFill>
        <p:spPr>
          <a:xfrm>
            <a:off x="714348" y="2000240"/>
            <a:ext cx="7677150" cy="4676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Εικόνα" descr="unnamed.jpg"/>
          <p:cNvPicPr>
            <a:picLocks noChangeAspect="1"/>
          </p:cNvPicPr>
          <p:nvPr/>
        </p:nvPicPr>
        <p:blipFill>
          <a:blip r:embed="rId3"/>
          <a:stretch>
            <a:fillRect/>
          </a:stretch>
        </p:blipFill>
        <p:spPr>
          <a:xfrm>
            <a:off x="642910" y="928670"/>
            <a:ext cx="7000924" cy="4992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Εικόνα" descr="unnamed (1).jpg"/>
          <p:cNvPicPr>
            <a:picLocks noChangeAspect="1"/>
          </p:cNvPicPr>
          <p:nvPr/>
        </p:nvPicPr>
        <p:blipFill>
          <a:blip r:embed="rId3"/>
          <a:stretch>
            <a:fillRect/>
          </a:stretch>
        </p:blipFill>
        <p:spPr>
          <a:xfrm>
            <a:off x="1428728" y="1194330"/>
            <a:ext cx="6429420" cy="43778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1 - Εικόνα" descr="images.jfif"/>
          <p:cNvPicPr>
            <a:picLocks noChangeAspect="1"/>
          </p:cNvPicPr>
          <p:nvPr/>
        </p:nvPicPr>
        <p:blipFill>
          <a:blip r:embed="rId3"/>
          <a:stretch>
            <a:fillRect/>
          </a:stretch>
        </p:blipFill>
        <p:spPr>
          <a:xfrm>
            <a:off x="1142976" y="371839"/>
            <a:ext cx="5857916" cy="55574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Εικόνα" descr="Map_of_Constantinople_(1422)_by_Florentine_cartographer_Cristoforo_Buondelmonte.jpg"/>
          <p:cNvPicPr>
            <a:picLocks noChangeAspect="1"/>
          </p:cNvPicPr>
          <p:nvPr/>
        </p:nvPicPr>
        <p:blipFill>
          <a:blip r:embed="rId3"/>
          <a:stretch>
            <a:fillRect/>
          </a:stretch>
        </p:blipFill>
        <p:spPr>
          <a:xfrm>
            <a:off x="1071538" y="714356"/>
            <a:ext cx="6143668" cy="53281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Εικόνα" descr="κωνστ-3.jpg"/>
          <p:cNvPicPr>
            <a:picLocks noChangeAspect="1"/>
          </p:cNvPicPr>
          <p:nvPr/>
        </p:nvPicPr>
        <p:blipFill>
          <a:blip r:embed="rId3"/>
          <a:stretch>
            <a:fillRect/>
          </a:stretch>
        </p:blipFill>
        <p:spPr>
          <a:xfrm>
            <a:off x="1500166" y="1643050"/>
            <a:ext cx="5929354" cy="38576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5 - Εικόνα" descr="Βυζάντιο.jpg"/>
          <p:cNvPicPr>
            <a:picLocks noChangeAspect="1"/>
          </p:cNvPicPr>
          <p:nvPr/>
        </p:nvPicPr>
        <p:blipFill>
          <a:blip r:embed="rId3"/>
          <a:stretch>
            <a:fillRect/>
          </a:stretch>
        </p:blipFill>
        <p:spPr>
          <a:xfrm>
            <a:off x="1142976" y="1071546"/>
            <a:ext cx="7262107" cy="5009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642918"/>
            <a:ext cx="7772400" cy="1470025"/>
          </a:xfrm>
        </p:spPr>
        <p:txBody>
          <a:bodyPr/>
          <a:lstStyle/>
          <a:p>
            <a:r>
              <a:rPr lang="el-GR" dirty="0" smtClean="0"/>
              <a:t>Κτίσματα που θα βάλουμε στα κουτάκια</a:t>
            </a:r>
            <a:endParaRPr lang="el-GR" dirty="0"/>
          </a:p>
        </p:txBody>
      </p:sp>
      <p:sp>
        <p:nvSpPr>
          <p:cNvPr id="3" name="2 - Υπότιτλος"/>
          <p:cNvSpPr>
            <a:spLocks noGrp="1"/>
          </p:cNvSpPr>
          <p:nvPr>
            <p:ph type="subTitle" idx="1"/>
          </p:nvPr>
        </p:nvSpPr>
        <p:spPr>
          <a:xfrm>
            <a:off x="714348" y="2143116"/>
            <a:ext cx="6400800" cy="4071966"/>
          </a:xfrm>
        </p:spPr>
        <p:txBody>
          <a:bodyPr/>
          <a:lstStyle/>
          <a:p>
            <a:pPr marL="514350" indent="-514350">
              <a:buFont typeface="Arial" pitchFamily="34" charset="0"/>
              <a:buChar char="•"/>
            </a:pPr>
            <a:r>
              <a:rPr lang="de-DE" dirty="0" smtClean="0">
                <a:hlinkClick r:id="rId3"/>
              </a:rPr>
              <a:t>https://www.thinglink.com/scene/1005074803100483586?buttonSource=viewLimits</a:t>
            </a:r>
            <a:endParaRPr lang="el-GR" dirty="0" smtClean="0"/>
          </a:p>
          <a:p>
            <a:pPr marL="514350" indent="-514350"/>
            <a:endParaRPr lang="el-GR" dirty="0" smtClean="0"/>
          </a:p>
          <a:p>
            <a:pPr marL="514350" indent="-514350">
              <a:buFont typeface="Arial" pitchFamily="34" charset="0"/>
              <a:buChar char="•"/>
            </a:pPr>
            <a:r>
              <a:rPr lang="de-DE" dirty="0" smtClean="0"/>
              <a:t>https://www.slideshare.net/chroniang/ss-11433958</a:t>
            </a:r>
            <a:endParaRPr lang="el-GR" dirty="0" smtClean="0"/>
          </a:p>
          <a:p>
            <a:pPr marL="514350" indent="-514350">
              <a:buFont typeface="Arial" pitchFamily="34" charset="0"/>
              <a:buChar char="•"/>
            </a:pPr>
            <a:endParaRPr lang="el-GR" dirty="0" smtClean="0"/>
          </a:p>
          <a:p>
            <a:pPr marL="514350" indent="-514350">
              <a:buFont typeface="Arial" pitchFamily="34" charset="0"/>
              <a:buChar char="•"/>
            </a:pP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240</Words>
  <Application>Microsoft Office PowerPoint</Application>
  <PresentationFormat>Προβολή στην οθόνη (4:3)</PresentationFormat>
  <Paragraphs>20</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ΜΙΑ ΙΣΤΟΡΙΑ-ΈΝΑ ΜΟΥΣΕΙΟ-ΈΝΑ ΠΑΙΧΝΙΔΙ</vt:lpstr>
      <vt:lpstr>Εικόνες για το ταμπλό</vt:lpstr>
      <vt:lpstr>Διαφάνεια 3</vt:lpstr>
      <vt:lpstr>Διαφάνεια 4</vt:lpstr>
      <vt:lpstr>Διαφάνεια 5</vt:lpstr>
      <vt:lpstr>Διαφάνεια 6</vt:lpstr>
      <vt:lpstr>Διαφάνεια 7</vt:lpstr>
      <vt:lpstr>Διαφάνεια 8</vt:lpstr>
      <vt:lpstr>Κτίσματα που θα βάλουμε στα κουτάκια</vt:lpstr>
      <vt:lpstr>Φόροι</vt:lpstr>
      <vt:lpstr>Διαφάνεια 11</vt:lpstr>
      <vt:lpstr>Διαφάνεια 12</vt:lpstr>
      <vt:lpstr>Διαφάνεια 13</vt:lpstr>
      <vt:lpstr>Έμμεσοι Φόροι</vt:lpstr>
      <vt:lpstr>Διαφάνεια 15</vt:lpstr>
      <vt:lpstr>Ποινές στο παιχνίδι</vt:lpstr>
      <vt:lpstr>Η καθημερινή ζωή στο Βυζάντιο</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45</cp:revision>
  <dcterms:created xsi:type="dcterms:W3CDTF">2021-02-13T07:15:17Z</dcterms:created>
  <dcterms:modified xsi:type="dcterms:W3CDTF">2021-02-13T14:44:06Z</dcterms:modified>
</cp:coreProperties>
</file>