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42B0-570A-44D6-93E5-6869E51A329C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406C-843A-4C58-B0B8-45F07E7F39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1205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42B0-570A-44D6-93E5-6869E51A329C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406C-843A-4C58-B0B8-45F07E7F39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1264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42B0-570A-44D6-93E5-6869E51A329C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406C-843A-4C58-B0B8-45F07E7F39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951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42B0-570A-44D6-93E5-6869E51A329C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406C-843A-4C58-B0B8-45F07E7F39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182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42B0-570A-44D6-93E5-6869E51A329C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406C-843A-4C58-B0B8-45F07E7F39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066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42B0-570A-44D6-93E5-6869E51A329C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406C-843A-4C58-B0B8-45F07E7F39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5130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42B0-570A-44D6-93E5-6869E51A329C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406C-843A-4C58-B0B8-45F07E7F39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419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42B0-570A-44D6-93E5-6869E51A329C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406C-843A-4C58-B0B8-45F07E7F39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8989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42B0-570A-44D6-93E5-6869E51A329C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406C-843A-4C58-B0B8-45F07E7F39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614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42B0-570A-44D6-93E5-6869E51A329C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406C-843A-4C58-B0B8-45F07E7F39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6361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42B0-570A-44D6-93E5-6869E51A329C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406C-843A-4C58-B0B8-45F07E7F39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731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B42B0-570A-44D6-93E5-6869E51A329C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D406C-843A-4C58-B0B8-45F07E7F39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48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NEW TIMES"/>
              </a:rPr>
              <a:t> </a:t>
            </a:r>
            <a:r>
              <a:rPr lang="el-GR" b="1" dirty="0" smtClean="0">
                <a:latin typeface="NEW TIMES"/>
              </a:rPr>
              <a:t>ΔΕΥΤΕΡΟΓΕΝΗΣ</a:t>
            </a:r>
            <a:r>
              <a:rPr lang="en-US" b="1" dirty="0" smtClean="0">
                <a:latin typeface="NEW TIMES"/>
              </a:rPr>
              <a:t/>
            </a:r>
            <a:br>
              <a:rPr lang="en-US" b="1" dirty="0" smtClean="0">
                <a:latin typeface="NEW TIMES"/>
              </a:rPr>
            </a:br>
            <a:r>
              <a:rPr lang="el-GR" b="1" dirty="0" smtClean="0">
                <a:latin typeface="NEW TIMES"/>
              </a:rPr>
              <a:t> </a:t>
            </a:r>
            <a:r>
              <a:rPr lang="en-US" b="1" dirty="0" smtClean="0">
                <a:latin typeface="NEW TIMES"/>
              </a:rPr>
              <a:t>       </a:t>
            </a:r>
            <a:r>
              <a:rPr lang="el-GR" b="1" dirty="0" smtClean="0">
                <a:latin typeface="NEW TIMES"/>
              </a:rPr>
              <a:t>ΤΟΜΕΑΣ </a:t>
            </a:r>
            <a:r>
              <a:rPr lang="en-US" b="1" dirty="0" smtClean="0">
                <a:latin typeface="NEW TIMES"/>
              </a:rPr>
              <a:t/>
            </a:r>
            <a:br>
              <a:rPr lang="en-US" b="1" dirty="0" smtClean="0">
                <a:latin typeface="NEW TIMES"/>
              </a:rPr>
            </a:br>
            <a:r>
              <a:rPr lang="el-GR" b="1" dirty="0" smtClean="0">
                <a:latin typeface="NEW TIMES"/>
              </a:rPr>
              <a:t> </a:t>
            </a:r>
            <a:r>
              <a:rPr lang="en-US" b="1" dirty="0" smtClean="0">
                <a:latin typeface="NEW TIMES"/>
              </a:rPr>
              <a:t>    </a:t>
            </a:r>
            <a:r>
              <a:rPr lang="el-GR" b="1" dirty="0" smtClean="0">
                <a:latin typeface="NEW TIMES"/>
              </a:rPr>
              <a:t>ΠΑΡΑΓΩΓΗΣ</a:t>
            </a:r>
            <a:endParaRPr lang="el-GR" b="1" dirty="0">
              <a:latin typeface="NEW TIME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5" r="1495"/>
          <a:stretch>
            <a:fillRect/>
          </a:stretch>
        </p:blipFill>
        <p:spPr>
          <a:xfrm>
            <a:off x="5183188" y="457201"/>
            <a:ext cx="6172200" cy="5403850"/>
          </a:xfrm>
        </p:spPr>
      </p:pic>
    </p:spTree>
    <p:extLst>
      <p:ext uri="{BB962C8B-B14F-4D97-AF65-F5344CB8AC3E}">
        <p14:creationId xmlns:p14="http://schemas.microsoft.com/office/powerpoint/2010/main" val="140010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NEW TIMES"/>
              </a:rPr>
              <a:t>      </a:t>
            </a:r>
            <a:br>
              <a:rPr lang="en-US" b="1" dirty="0" smtClean="0">
                <a:latin typeface="NEW TIMES"/>
              </a:rPr>
            </a:br>
            <a:r>
              <a:rPr lang="en-US" b="1" dirty="0" smtClean="0">
                <a:latin typeface="NEW TIMES"/>
              </a:rPr>
              <a:t>     </a:t>
            </a:r>
            <a:r>
              <a:rPr lang="el-GR" sz="3600" b="1" dirty="0" smtClean="0">
                <a:latin typeface="NEW TIMES"/>
              </a:rPr>
              <a:t>ΔΕΥΤΕΡΟΓΕΝΗΣ</a:t>
            </a:r>
            <a:r>
              <a:rPr lang="en-US" sz="3600" b="1" dirty="0" smtClean="0">
                <a:latin typeface="NEW TIMES"/>
              </a:rPr>
              <a:t> </a:t>
            </a:r>
            <a:r>
              <a:rPr lang="el-GR" sz="3600" b="1" dirty="0" smtClean="0">
                <a:latin typeface="NEW TIMES"/>
              </a:rPr>
              <a:t>ΤΟΜΕΑΣ ΠΑΡΑΓΩΓΗΣ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  <a:latin typeface="NEW TIMES"/>
              </a:rPr>
              <a:t>Γενικά</a:t>
            </a:r>
            <a:r>
              <a:rPr lang="el-GR" dirty="0" smtClean="0">
                <a:solidFill>
                  <a:srgbClr val="FF0000"/>
                </a:solidFill>
                <a:latin typeface="NEW TIMES"/>
              </a:rPr>
              <a:t> :</a:t>
            </a:r>
            <a:r>
              <a:rPr lang="el-GR" dirty="0" smtClean="0">
                <a:latin typeface="NEW TIMES"/>
              </a:rPr>
              <a:t> ο δευτερογενής τομέας περιλαμβάνει τις δραστηριότητες </a:t>
            </a:r>
            <a:r>
              <a:rPr lang="el-GR" b="1" i="1" dirty="0" smtClean="0">
                <a:latin typeface="NEW TIMES"/>
              </a:rPr>
              <a:t>επεξεργασίας και μεταποίησης </a:t>
            </a:r>
            <a:r>
              <a:rPr lang="el-GR" dirty="0" smtClean="0">
                <a:latin typeface="NEW TIMES"/>
              </a:rPr>
              <a:t>των προϊόντων του πρωτογενή τομέα .</a:t>
            </a:r>
          </a:p>
          <a:p>
            <a:r>
              <a:rPr lang="el-GR" b="1" i="1" dirty="0" smtClean="0">
                <a:solidFill>
                  <a:srgbClr val="FF0000"/>
                </a:solidFill>
                <a:latin typeface="NEW TIMES"/>
              </a:rPr>
              <a:t>Επεξεργασία: </a:t>
            </a:r>
            <a:r>
              <a:rPr lang="el-GR" i="1" dirty="0" smtClean="0">
                <a:latin typeface="NEW TIMES"/>
              </a:rPr>
              <a:t>Είναι η μικρή αλλαγή στην μορφή του προϊόντος (πχ. Παραγωγή παστεριωμένου γάλακτος).</a:t>
            </a:r>
          </a:p>
          <a:p>
            <a:r>
              <a:rPr lang="el-GR" b="1" dirty="0" smtClean="0">
                <a:solidFill>
                  <a:srgbClr val="FF0000"/>
                </a:solidFill>
                <a:latin typeface="NEW TIMES"/>
              </a:rPr>
              <a:t>Μεταποίηση:</a:t>
            </a:r>
            <a:r>
              <a:rPr lang="el-GR" i="1" dirty="0" smtClean="0">
                <a:latin typeface="NEW TIMES"/>
              </a:rPr>
              <a:t> Είναι η μεγάλη αλλαγή στην μορφή και σύσταση ενός προϊόντος (πχ. Μετατροπή του γάλακτος σε γιαούρτι,τυρί,παγωτό,γάλ σε σκόνη κτλ.).</a:t>
            </a:r>
          </a:p>
          <a:p>
            <a:r>
              <a:rPr lang="el-GR" i="1" dirty="0" smtClean="0">
                <a:latin typeface="NEW TIMES"/>
              </a:rPr>
              <a:t>Η παραγωγή των προϊόντων του δευτερογενή τομέα συντελείται στο μεγαλύτερο μέρος του στην </a:t>
            </a:r>
            <a:r>
              <a:rPr lang="el-GR" b="1" i="1" dirty="0" smtClean="0">
                <a:solidFill>
                  <a:srgbClr val="FF0000"/>
                </a:solidFill>
                <a:latin typeface="NEW TIMES"/>
              </a:rPr>
              <a:t>βιομηχανία.</a:t>
            </a:r>
            <a:endParaRPr lang="el-GR" b="1" i="1" dirty="0">
              <a:solidFill>
                <a:srgbClr val="FF0000"/>
              </a:solidFill>
              <a:latin typeface="NEW TIMES"/>
            </a:endParaRPr>
          </a:p>
        </p:txBody>
      </p:sp>
    </p:spTree>
    <p:extLst>
      <p:ext uri="{BB962C8B-B14F-4D97-AF65-F5344CB8AC3E}">
        <p14:creationId xmlns:p14="http://schemas.microsoft.com/office/powerpoint/2010/main" val="278214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</a:t>
            </a:r>
            <a:r>
              <a:rPr lang="el-GR" b="1" dirty="0" smtClean="0">
                <a:latin typeface="NEW TIMES"/>
              </a:rPr>
              <a:t>Η ΒΙΟΜΗΧΑΝΙΑ</a:t>
            </a:r>
            <a:endParaRPr lang="el-GR" b="1" dirty="0">
              <a:latin typeface="NEW TIMES"/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39" r="18339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6719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atin typeface="NEW TIMES"/>
              </a:rPr>
              <a:t>                   Η ΒΙΟΜΗΧΑΝΙΑ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l-GR" dirty="0" smtClean="0">
                <a:latin typeface="NEW TIMES"/>
              </a:rPr>
              <a:t>Εδώ παράγεται ο κύριος όγκος των προϊόντων της δευτερογενούς παραγωγής (ηλεκτρικές συσκευές, επεξεργασμένα τρόφιμα, αυτοκίνητα, ενδύματα, μηχανήματα) που κατασκευάζονται από μεγάλες μονάδες κατάλληλα εξοπλισμένες. Με την αυτοματοποίηση μειώνεται ο αριθμός των εργαζομένων στα μεγάλα εργοστάσια.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l-GR" dirty="0" smtClean="0">
                <a:latin typeface="NEW TIMES"/>
              </a:rPr>
              <a:t>Μετά την πρώτη Βιομηχανική Επανάσταση η παραγωγή των προϊόντων αλλάζει, (μέχρι τότε γινόταν στην  βιοτεχνία , στην οποία τα προϊόντα  παράγονταν ένα -ένα από τεχνίτες), περνάει στη βιομηχανία που η παραγωγή γίνεται μαζικά.  </a:t>
            </a:r>
          </a:p>
        </p:txBody>
      </p:sp>
    </p:spTree>
    <p:extLst>
      <p:ext uri="{BB962C8B-B14F-4D97-AF65-F5344CB8AC3E}">
        <p14:creationId xmlns:p14="http://schemas.microsoft.com/office/powerpoint/2010/main" val="350984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atin typeface="NEW TIMES"/>
              </a:rPr>
              <a:t>                    Η ΒΙΟΜΗΧΑΝΙΑ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>
                <a:latin typeface="NEW TIMES"/>
              </a:rPr>
              <a:t>Η βιομηχανική παραγωγή βασίζεται </a:t>
            </a:r>
            <a:r>
              <a:rPr lang="el-GR" b="1" i="1" dirty="0" smtClean="0">
                <a:solidFill>
                  <a:srgbClr val="FF0000"/>
                </a:solidFill>
                <a:latin typeface="NEW TIMES"/>
              </a:rPr>
              <a:t>στην γραμμή ή αλυσίδα παραγωγής</a:t>
            </a:r>
            <a:r>
              <a:rPr lang="el-GR" dirty="0" smtClean="0">
                <a:latin typeface="NEW TIMES"/>
              </a:rPr>
              <a:t>, ενός δηλαδή συνόλου μηχανημάτων και λειτουργειών σε σειρά.</a:t>
            </a:r>
            <a:r>
              <a:rPr lang="el-GR" dirty="0" smtClean="0">
                <a:latin typeface="NEW TIMES"/>
              </a:rPr>
              <a:t>Στη γραμμή παραγωγής κάθε εργαζόμενος κάνει μια απολύτως εξειδικευμένη και επαναλαμβανόμενη εργασία.</a:t>
            </a:r>
          </a:p>
          <a:p>
            <a:r>
              <a:rPr lang="el-GR" dirty="0" smtClean="0">
                <a:latin typeface="NEW TIMES"/>
              </a:rPr>
              <a:t>Τα τελικά προϊόντα αποτελούνται από πολλά συναρμολογούμενα τμήματα.</a:t>
            </a:r>
          </a:p>
          <a:p>
            <a:r>
              <a:rPr lang="el-GR" dirty="0" smtClean="0">
                <a:latin typeface="NEW TIMES"/>
              </a:rPr>
              <a:t> Ο τρόπος αυτός παραγωγής οδηγεί σε: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l-GR" dirty="0" smtClean="0">
                <a:latin typeface="NEW TIMES"/>
              </a:rPr>
              <a:t>Αύξηση της ποσότητας του προϊόντος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l-GR" dirty="0" smtClean="0">
                <a:latin typeface="NEW TIMES"/>
              </a:rPr>
              <a:t>Μείωση απαιτούμενου χρόνου παραγωγής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l-GR" dirty="0" smtClean="0">
                <a:latin typeface="NEW TIMES"/>
              </a:rPr>
              <a:t>Μείωση της τιμής του τελικού προϊόντος.</a:t>
            </a:r>
            <a:r>
              <a:rPr lang="el-GR" dirty="0" smtClean="0">
                <a:latin typeface="NEW TIMES"/>
              </a:rPr>
              <a:t> 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37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atin typeface="NEW TIMES"/>
              </a:rPr>
              <a:t>                    Η ΒΙΟΜΗΧΑΝΙΑ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  <a:latin typeface="NEW TIMES"/>
              </a:rPr>
              <a:t>Για την ίδρυση μιας βιομηχανικής μονάδας θα πρέπει να καθοριστεί με ακρίβεια:</a:t>
            </a:r>
          </a:p>
          <a:p>
            <a:pPr marL="514350" indent="-514350">
              <a:buClr>
                <a:srgbClr val="FF0000"/>
              </a:buClr>
              <a:buFont typeface="+mj-lt"/>
              <a:buAutoNum type="alphaLcPeriod"/>
            </a:pPr>
            <a:r>
              <a:rPr lang="el-GR" dirty="0" smtClean="0">
                <a:latin typeface="NEW TIMES"/>
              </a:rPr>
              <a:t>Τί προϊόν ή προϊόντα θα παράγει (προδιαγραφές)</a:t>
            </a:r>
          </a:p>
          <a:p>
            <a:pPr marL="514350" indent="-514350">
              <a:buClr>
                <a:srgbClr val="FF0000"/>
              </a:buClr>
              <a:buFont typeface="+mj-lt"/>
              <a:buAutoNum type="alphaLcPeriod"/>
            </a:pPr>
            <a:r>
              <a:rPr lang="el-GR" dirty="0" smtClean="0">
                <a:latin typeface="NEW TIMES"/>
              </a:rPr>
              <a:t>Με ποιόν τρόπο ( συντελεστές παραγωγής θα παραχθούν</a:t>
            </a:r>
          </a:p>
          <a:p>
            <a:pPr marL="514350" indent="-514350">
              <a:buClr>
                <a:srgbClr val="FF0000"/>
              </a:buClr>
              <a:buFont typeface="+mj-lt"/>
              <a:buAutoNum type="alphaLcPeriod"/>
            </a:pPr>
            <a:r>
              <a:rPr lang="el-GR" dirty="0" smtClean="0">
                <a:latin typeface="NEW TIMES"/>
              </a:rPr>
              <a:t>Για ποιους καταναλωτές</a:t>
            </a:r>
          </a:p>
          <a:p>
            <a:pPr marL="514350" indent="-514350">
              <a:buClr>
                <a:srgbClr val="FF0000"/>
              </a:buClr>
              <a:buFont typeface="+mj-lt"/>
              <a:buAutoNum type="alphaLcPeriod"/>
            </a:pPr>
            <a:r>
              <a:rPr lang="el-GR" dirty="0" smtClean="0">
                <a:latin typeface="NEW TIMES"/>
              </a:rPr>
              <a:t>Σε ποιο χώρο</a:t>
            </a:r>
            <a:endParaRPr lang="el-GR" dirty="0">
              <a:latin typeface="NEW TIMES"/>
            </a:endParaRPr>
          </a:p>
        </p:txBody>
      </p:sp>
    </p:spTree>
    <p:extLst>
      <p:ext uri="{BB962C8B-B14F-4D97-AF65-F5344CB8AC3E}">
        <p14:creationId xmlns:p14="http://schemas.microsoft.com/office/powerpoint/2010/main" val="98726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atin typeface="NEW TIMES"/>
              </a:rPr>
              <a:t>                    Η ΒΙΟΜΗΧΑΝΙΑ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i="1" dirty="0" smtClean="0">
                <a:solidFill>
                  <a:srgbClr val="FF0000"/>
                </a:solidFill>
                <a:latin typeface="NEW TIMES"/>
              </a:rPr>
              <a:t>Σε σχέση με την επιλογή του χώρου θα πρέπει να ληφθεί υπόψη: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latin typeface="NEW TIMES"/>
              </a:rPr>
              <a:t> </a:t>
            </a:r>
            <a:r>
              <a:rPr lang="el-GR" dirty="0" smtClean="0">
                <a:latin typeface="NEW TIMES"/>
              </a:rPr>
              <a:t>Η ύπαρξη πηγών ενέργειας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latin typeface="NEW TIMES"/>
              </a:rPr>
              <a:t> </a:t>
            </a:r>
            <a:r>
              <a:rPr lang="el-GR" dirty="0" smtClean="0">
                <a:latin typeface="NEW TIMES"/>
              </a:rPr>
              <a:t>Η ύπαρξη πρωτών υλών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latin typeface="NEW TIMES"/>
              </a:rPr>
              <a:t> </a:t>
            </a:r>
            <a:r>
              <a:rPr lang="el-GR" dirty="0" smtClean="0">
                <a:latin typeface="NEW TIMES"/>
              </a:rPr>
              <a:t>Το χαμηλό κόστος γης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latin typeface="NEW TIMES"/>
              </a:rPr>
              <a:t> </a:t>
            </a:r>
            <a:r>
              <a:rPr lang="el-GR" dirty="0" smtClean="0">
                <a:latin typeface="NEW TIMES"/>
              </a:rPr>
              <a:t>Η ύπαρξη κατάλληλουπροσωπικού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latin typeface="NEW TIMES"/>
              </a:rPr>
              <a:t> </a:t>
            </a:r>
            <a:r>
              <a:rPr lang="el-GR" dirty="0" smtClean="0">
                <a:latin typeface="NEW TIMES"/>
              </a:rPr>
              <a:t>Η πρόσβαση σε μεγάλες αγορές αγορές (κάτοικοι των βιομηχανικών περιοχών είναι βασικοί καταναλωτές).</a:t>
            </a:r>
            <a:endParaRPr lang="el-GR" dirty="0">
              <a:latin typeface="NEW TIMES"/>
            </a:endParaRPr>
          </a:p>
        </p:txBody>
      </p:sp>
    </p:spTree>
    <p:extLst>
      <p:ext uri="{BB962C8B-B14F-4D97-AF65-F5344CB8AC3E}">
        <p14:creationId xmlns:p14="http://schemas.microsoft.com/office/powerpoint/2010/main" val="83966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330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NEW TIMES</vt:lpstr>
      <vt:lpstr>Wingdings</vt:lpstr>
      <vt:lpstr>Office Theme</vt:lpstr>
      <vt:lpstr> ΔΕΥΤΕΡΟΓΕΝΗΣ         ΤΟΜΕΑΣ       ΠΑΡΑΓΩΓΗΣ</vt:lpstr>
      <vt:lpstr>            ΔΕΥΤΕΡΟΓΕΝΗΣ ΤΟΜΕΑΣ ΠΑΡΑΓΩΓΗΣ</vt:lpstr>
      <vt:lpstr>    Η ΒΙΟΜΗΧΑΝΙΑ</vt:lpstr>
      <vt:lpstr>                   Η ΒΙΟΜΗΧΑΝΙΑ</vt:lpstr>
      <vt:lpstr>                    Η ΒΙΟΜΗΧΑΝΙΑ</vt:lpstr>
      <vt:lpstr>                    Η ΒΙΟΜΗΧΑΝΙΑ</vt:lpstr>
      <vt:lpstr>                    Η ΒΙΟΜΗΧΑΝΙΑ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</dc:creator>
  <cp:lastModifiedBy>Public</cp:lastModifiedBy>
  <cp:revision>10</cp:revision>
  <dcterms:created xsi:type="dcterms:W3CDTF">2020-11-15T18:53:56Z</dcterms:created>
  <dcterms:modified xsi:type="dcterms:W3CDTF">2020-11-15T20:24:06Z</dcterms:modified>
</cp:coreProperties>
</file>