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2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8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3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75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4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D68E-2DF6-468B-B22A-03B1FED96760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FC4C-127B-430D-A627-582AA3ED8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6699"/>
                </a:solidFill>
                <a:latin typeface="NEW TIMES ROMAN"/>
              </a:rPr>
              <a:t>      </a:t>
            </a:r>
            <a:r>
              <a:rPr lang="el-GR" sz="3600" b="1" dirty="0" smtClean="0">
                <a:solidFill>
                  <a:srgbClr val="FF0000"/>
                </a:solidFill>
                <a:latin typeface="NEW TIMES ROMAN"/>
              </a:rPr>
              <a:t>ΠΑΡΑΓΩΓΗ-ΣΥΝΤΕΛΕΣΤΕΣ ΠΑΡΑΓΩΓΗΣ</a:t>
            </a:r>
            <a:endParaRPr lang="en-US" sz="3600" b="1" dirty="0">
              <a:solidFill>
                <a:srgbClr val="FF0000"/>
              </a:solidFill>
              <a:latin typeface="NEW TIMES ROMAN"/>
            </a:endParaRPr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89489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NEW TIMES ROMAN"/>
              </a:rPr>
              <a:t>    </a:t>
            </a:r>
            <a:r>
              <a:rPr lang="el-GR" b="1" dirty="0" smtClean="0">
                <a:solidFill>
                  <a:srgbClr val="FF0000"/>
                </a:solidFill>
                <a:latin typeface="NEW TIMES ROMAN"/>
              </a:rPr>
              <a:t>ΠΑΡΑΓΩΓΗ</a:t>
            </a:r>
            <a:br>
              <a:rPr lang="el-GR" b="1" dirty="0" smtClean="0">
                <a:solidFill>
                  <a:srgbClr val="FF0000"/>
                </a:solidFill>
                <a:latin typeface="NEW TIMES ROMAN"/>
              </a:rPr>
            </a:br>
            <a:r>
              <a:rPr lang="el-GR" b="1" dirty="0" smtClean="0">
                <a:solidFill>
                  <a:srgbClr val="FF0000"/>
                </a:solidFill>
                <a:latin typeface="NEW TIMES ROMAN"/>
              </a:rPr>
              <a:t>    (ΠΑΡΑΓΩΓΙΚΗ </a:t>
            </a:r>
            <a:br>
              <a:rPr lang="el-GR" b="1" dirty="0" smtClean="0">
                <a:solidFill>
                  <a:srgbClr val="FF0000"/>
                </a:solidFill>
                <a:latin typeface="NEW TIMES ROMAN"/>
              </a:rPr>
            </a:br>
            <a:r>
              <a:rPr lang="el-GR" b="1" dirty="0" smtClean="0">
                <a:solidFill>
                  <a:srgbClr val="FF0000"/>
                </a:solidFill>
                <a:latin typeface="NEW TIMES ROMAN"/>
              </a:rPr>
              <a:t>      ΔΙΑΔΙΚΑΣΙΑ)  </a:t>
            </a:r>
            <a:endParaRPr lang="en-US" b="1" dirty="0">
              <a:solidFill>
                <a:srgbClr val="FF0000"/>
              </a:solidFill>
              <a:latin typeface="NEW TIMES ROMAN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3" name="Θέση περιεχο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b="1" i="1" dirty="0" smtClean="0">
                <a:solidFill>
                  <a:srgbClr val="00B050"/>
                </a:solidFill>
                <a:latin typeface="NEW TIMES ROMAN"/>
              </a:rPr>
              <a:t>Παραγωγή ή Παραγωγική διαδικασία:</a:t>
            </a:r>
            <a:r>
              <a:rPr lang="el-GR" sz="2400" dirty="0" smtClean="0">
                <a:latin typeface="NEW TIMES ROMAN"/>
              </a:rPr>
              <a:t> είναι μία σειρά από ορισμένες ενέργειες που γίνονται σε συγκεκριμένο χώρο με συγκεκριμένο τρόπο.</a:t>
            </a:r>
          </a:p>
          <a:p>
            <a:r>
              <a:rPr lang="el-GR" sz="2400" b="1" i="1" dirty="0" smtClean="0">
                <a:solidFill>
                  <a:srgbClr val="00B050"/>
                </a:solidFill>
                <a:latin typeface="NEW TIMES ROMAN"/>
              </a:rPr>
              <a:t>Προϊόν : </a:t>
            </a:r>
            <a:r>
              <a:rPr lang="el-GR" sz="2400" dirty="0" smtClean="0">
                <a:latin typeface="NEW TIMES ROMAN"/>
              </a:rPr>
              <a:t>είναι το αποτέλεσμα της Παραγωγής (Παραγωγική διαδικασία</a:t>
            </a:r>
            <a:r>
              <a:rPr lang="el-GR" dirty="0" smtClean="0">
                <a:latin typeface="NEW TIMES ROMAN"/>
              </a:rPr>
              <a:t>).</a:t>
            </a:r>
            <a:endParaRPr lang="en-US" dirty="0"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83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        </a:t>
            </a:r>
            <a:r>
              <a:rPr lang="en-US" dirty="0" smtClean="0"/>
              <a:t>   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  <a:latin typeface="NEW TIMES ROMAN"/>
              </a:rPr>
              <a:t>ΣΥΝΤΕΛΕΣΤΕΣ ΠΑΡΑΓΩΓΗΣ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NEW TIMES ROMAN"/>
            </a:endParaRP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3" name="Θέση περιεχο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b="1" i="1" dirty="0" smtClean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Συντελεστές παραγωγής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latin typeface="NEW TIMES ROMAN"/>
              </a:rPr>
              <a:t>: </a:t>
            </a:r>
            <a:r>
              <a:rPr lang="el-GR" sz="2400" dirty="0" smtClean="0">
                <a:latin typeface="NEW TIMES ROMAN"/>
              </a:rPr>
              <a:t>ονομάζονται όλα τα απαραίτητα στοιχεία που χρειάζονται για την παραγωγή των προϊόντων και υπηρεσιών και προέρχονται από τη φύση </a:t>
            </a:r>
            <a:r>
              <a:rPr lang="el-GR" sz="2400" dirty="0" smtClean="0">
                <a:solidFill>
                  <a:srgbClr val="7030A0"/>
                </a:solidFill>
                <a:latin typeface="NEW TIMES ROMAN"/>
              </a:rPr>
              <a:t>(</a:t>
            </a:r>
            <a:r>
              <a:rPr lang="el-GR" sz="2400" b="1" dirty="0" smtClean="0">
                <a:solidFill>
                  <a:srgbClr val="7030A0"/>
                </a:solidFill>
                <a:latin typeface="NEW TIMES ROMAN"/>
              </a:rPr>
              <a:t>φυσικοί πόροι</a:t>
            </a:r>
            <a:r>
              <a:rPr lang="el-GR" sz="2400" dirty="0" smtClean="0">
                <a:solidFill>
                  <a:srgbClr val="7030A0"/>
                </a:solidFill>
                <a:latin typeface="NEW TIMES ROMAN"/>
              </a:rPr>
              <a:t>) </a:t>
            </a:r>
            <a:r>
              <a:rPr lang="el-GR" sz="2400" dirty="0" smtClean="0">
                <a:latin typeface="NEW TIMES ROMAN"/>
              </a:rPr>
              <a:t>και από τον άνθρωπο </a:t>
            </a:r>
            <a:r>
              <a:rPr lang="el-GR" sz="2400" dirty="0" smtClean="0">
                <a:solidFill>
                  <a:srgbClr val="7030A0"/>
                </a:solidFill>
                <a:latin typeface="NEW TIMES ROMAN"/>
              </a:rPr>
              <a:t>(</a:t>
            </a:r>
            <a:r>
              <a:rPr lang="el-GR" sz="2400" b="1" dirty="0" smtClean="0">
                <a:solidFill>
                  <a:srgbClr val="7030A0"/>
                </a:solidFill>
                <a:latin typeface="NEW TIMES ROMAN"/>
              </a:rPr>
              <a:t>εργασία και κεφάλαιο</a:t>
            </a:r>
            <a:r>
              <a:rPr lang="el-GR" sz="2400" dirty="0" smtClean="0">
                <a:solidFill>
                  <a:srgbClr val="7030A0"/>
                </a:solidFill>
              </a:rPr>
              <a:t>).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                             </a:t>
            </a:r>
            <a:r>
              <a:rPr lang="el-GR" sz="4000" b="1" dirty="0" smtClean="0">
                <a:solidFill>
                  <a:srgbClr val="00B050"/>
                </a:solidFill>
                <a:latin typeface="NEW TIMES ROMAN"/>
              </a:rPr>
              <a:t>ΦΥΣΙΚΟΙ ΠΟΡΟΙ</a:t>
            </a:r>
            <a:endParaRPr lang="en-US" sz="4000" b="1" dirty="0">
              <a:solidFill>
                <a:srgbClr val="00B050"/>
              </a:solidFill>
              <a:latin typeface="NEW TIMES ROMAN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29" y="1690688"/>
            <a:ext cx="1147215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/>
                </a:solidFill>
              </a:rPr>
              <a:t>                                  </a:t>
            </a:r>
            <a:r>
              <a:rPr lang="el-GR" b="1" dirty="0" smtClean="0">
                <a:solidFill>
                  <a:srgbClr val="00B0F0"/>
                </a:solidFill>
                <a:latin typeface="NEW TIMES ROMAN"/>
              </a:rPr>
              <a:t>ΕΡΓΑΣΙΑ</a:t>
            </a:r>
            <a:endParaRPr lang="en-US" b="1" dirty="0">
              <a:solidFill>
                <a:srgbClr val="00B0F0"/>
              </a:solidFill>
              <a:latin typeface="NEW TIMES ROMAN"/>
            </a:endParaRPr>
          </a:p>
        </p:txBody>
      </p:sp>
      <p:pic>
        <p:nvPicPr>
          <p:cNvPr id="1026" name="Picture 2" descr="1.2 ΠΑΡΑΓΩΓΗ- ΣΥΝΤΕΛΕΣΤΕΣ ΠΑΡΑΓΩΓΗΣ - ppt κατέβασμ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" y="1690688"/>
            <a:ext cx="1109926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5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                               </a:t>
            </a:r>
            <a:r>
              <a:rPr lang="el-GR" sz="4000" b="1" smtClean="0">
                <a:solidFill>
                  <a:srgbClr val="FF0000"/>
                </a:solidFill>
                <a:latin typeface="NEW TIMES ROMAN"/>
              </a:rPr>
              <a:t>ΚΕΦΑΛΑΙΟ</a:t>
            </a:r>
            <a:endParaRPr lang="en-US" sz="4000" b="1">
              <a:solidFill>
                <a:srgbClr val="FF0000"/>
              </a:solidFill>
              <a:latin typeface="NEW TIMES ROMAN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0" y="1690688"/>
            <a:ext cx="10846341" cy="5167311"/>
          </a:xfrm>
        </p:spPr>
      </p:pic>
    </p:spTree>
    <p:extLst>
      <p:ext uri="{BB962C8B-B14F-4D97-AF65-F5344CB8AC3E}">
        <p14:creationId xmlns:p14="http://schemas.microsoft.com/office/powerpoint/2010/main" val="38679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NEW TIMES ROMAN"/>
              </a:rPr>
              <a:t>ΚΑΤΗΓΟΡΙΕΣ ΚΕΦΑΛΑΙΟΥ: </a:t>
            </a:r>
            <a:r>
              <a:rPr lang="el-GR" b="1" dirty="0" smtClean="0">
                <a:solidFill>
                  <a:srgbClr val="FF0000"/>
                </a:solidFill>
                <a:latin typeface="NEW TIMES ROMAN"/>
              </a:rPr>
              <a:t>Α)</a:t>
            </a:r>
            <a:r>
              <a:rPr lang="el-GR" b="1" i="1" dirty="0" smtClean="0">
                <a:solidFill>
                  <a:srgbClr val="FF0000"/>
                </a:solidFill>
                <a:latin typeface="NEW TIMES ROMAN"/>
              </a:rPr>
              <a:t>ΠΑΓΙΟ Ή ΜΟΝΙΜΟ</a:t>
            </a:r>
            <a:endParaRPr lang="en-US" b="1" i="1" dirty="0">
              <a:solidFill>
                <a:srgbClr val="FF0000"/>
              </a:solidFill>
              <a:latin typeface="NEW TIMES ROMAN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b="1" i="1" dirty="0" smtClean="0">
                <a:solidFill>
                  <a:srgbClr val="FF0000"/>
                </a:solidFill>
                <a:latin typeface="NEW TIMES ROMAN"/>
              </a:rPr>
              <a:t>Πάγιο ή μόνιμο</a:t>
            </a:r>
            <a:r>
              <a:rPr lang="el-GR" sz="2800" dirty="0" smtClean="0">
                <a:solidFill>
                  <a:srgbClr val="FF0000"/>
                </a:solidFill>
                <a:latin typeface="NEW TIMES ROMAN"/>
              </a:rPr>
              <a:t>: </a:t>
            </a:r>
            <a:r>
              <a:rPr lang="el-GR" sz="2800" dirty="0" smtClean="0">
                <a:latin typeface="NEW TIMES ROMAN"/>
              </a:rPr>
              <a:t>είναι το κεφάλαιο, που έχει μεγάλη διάρκεια ζωής πχ. Κτίρια, μηχανές, φυτείες κλπ.</a:t>
            </a:r>
            <a:endParaRPr lang="en-US" sz="2800" dirty="0">
              <a:latin typeface="NEW TIMES ROMAN"/>
            </a:endParaRPr>
          </a:p>
        </p:txBody>
      </p:sp>
      <p:pic>
        <p:nvPicPr>
          <p:cNvPr id="2050" name="Picture 2" descr="Πανάκριβα προσφέρονται τα βιομηχανικά κτίρια σε Οινόφυτα και Ασπρόπυργο  λόγω ελλείψεων – Economix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smtClean="0">
                <a:latin typeface="NEW TIMES ROMAN"/>
              </a:rPr>
              <a:t>ΚΑΤΗΓΟΡΙΕΣ </a:t>
            </a:r>
            <a:r>
              <a:rPr lang="el-GR" sz="2800" b="1" i="1" smtClean="0">
                <a:latin typeface="NEW TIMES ROMAN"/>
              </a:rPr>
              <a:t>ΚΕΦΑΛΑΙΟΥ:</a:t>
            </a:r>
            <a:br>
              <a:rPr lang="el-GR" sz="2800" b="1" i="1" smtClean="0">
                <a:latin typeface="NEW TIMES ROMAN"/>
              </a:rPr>
            </a:br>
            <a:r>
              <a:rPr lang="el-GR" sz="2800" b="1" i="1" smtClean="0">
                <a:solidFill>
                  <a:srgbClr val="FF0000"/>
                </a:solidFill>
                <a:latin typeface="NEW TIMES ROMAN"/>
              </a:rPr>
              <a:t>Β)ΗΜΙΜΟΝΙΜΟ Ή ΚΥΚΛΟΦΟΡΙΑΚΟ</a:t>
            </a:r>
            <a:endParaRPr lang="en-US" sz="2800" i="1">
              <a:solidFill>
                <a:srgbClr val="FF00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b="1" i="1" dirty="0" err="1" smtClean="0">
                <a:solidFill>
                  <a:srgbClr val="FF0000"/>
                </a:solidFill>
                <a:latin typeface="NEW TIMES ROMAN"/>
              </a:rPr>
              <a:t>Ημιμόνιμο</a:t>
            </a:r>
            <a:r>
              <a:rPr lang="el-GR" sz="2400" b="1" i="1" dirty="0" smtClean="0">
                <a:solidFill>
                  <a:srgbClr val="FF0000"/>
                </a:solidFill>
                <a:latin typeface="NEW TIMES ROMAN"/>
              </a:rPr>
              <a:t> ή κυκλοφοριακό: </a:t>
            </a:r>
            <a:r>
              <a:rPr lang="el-GR" sz="2400" dirty="0" smtClean="0">
                <a:latin typeface="NEW TIMES ROMAN"/>
              </a:rPr>
              <a:t>είναι το κεφάλαιο, που έχει μικρότερη διάρκεια ζωής από το πάγιο και περιλαμβάνει, τις πρώτες ύλες, τα έπιπλα, τα μέσα συσκευασίας, τη γραφική ύλη κλπ.</a:t>
            </a:r>
            <a:endParaRPr lang="en-US" sz="2400" dirty="0">
              <a:latin typeface="NEW TIMES ROMAN"/>
            </a:endParaRPr>
          </a:p>
        </p:txBody>
      </p:sp>
      <p:pic>
        <p:nvPicPr>
          <p:cNvPr id="4098" name="Picture 2" descr="Τα 5 χαρακτηριστικά που πρέπει να έχουν τα υλικά που χρησιμοποιούν οι  μηχανές συσκευασίας τροφίμων - ΤΑ ΝΕΑ ΤΩΝ ΕΠΙΧΕΙΡΗΣΕΩ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36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4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>
                <a:latin typeface="NEW TIMES ROMAN"/>
              </a:rPr>
              <a:t>ΚΑΤΗΓΟΡΙΕΣ ΚΕΦΑΛΑΙΟΥ:</a:t>
            </a:r>
            <a:br>
              <a:rPr lang="el-GR" b="1" smtClean="0">
                <a:latin typeface="NEW TIMES ROMAN"/>
              </a:rPr>
            </a:br>
            <a:r>
              <a:rPr lang="el-GR" b="1" smtClean="0">
                <a:solidFill>
                  <a:srgbClr val="FF0000"/>
                </a:solidFill>
                <a:latin typeface="NEW TIMES ROMAN"/>
              </a:rPr>
              <a:t>Γ)ΔΙΑΘΕΣΙΜΟ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latin typeface="NEW TIMES ROMAN"/>
              </a:rPr>
              <a:t>Διαθέσιμο: </a:t>
            </a:r>
            <a:r>
              <a:rPr lang="el-GR" sz="2400" dirty="0" smtClean="0">
                <a:latin typeface="NEW TIMES ROMAN"/>
              </a:rPr>
              <a:t>είναι </a:t>
            </a:r>
            <a:r>
              <a:rPr lang="el-GR" sz="2400" smtClean="0">
                <a:latin typeface="NEW TIMES ROMAN"/>
              </a:rPr>
              <a:t>το κεφάλαιο με την μικρότερη διάρκεια ζωής από τις προηγούμενες μορφές κεφαλαίου, </a:t>
            </a:r>
            <a:r>
              <a:rPr lang="el-GR" sz="2400" dirty="0" smtClean="0">
                <a:latin typeface="NEW TIMES ROMAN"/>
              </a:rPr>
              <a:t>και περιλαμβάνει, τα μετρητά στο ταμείο, τα εμπορεύματα στην αποθήκη κλπ.</a:t>
            </a:r>
            <a:endParaRPr lang="en-US" sz="2400">
              <a:latin typeface="NEW TIMES ROMAN"/>
            </a:endParaRPr>
          </a:p>
        </p:txBody>
      </p:sp>
      <p:pic>
        <p:nvPicPr>
          <p:cNvPr id="5130" name="Picture 10" descr="Αποθήκη εμπορευμάτων με τα ράφια και τα κιβώτια Στοκ Εικόνα - εικόνα από  boxcar: 3325847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" r="4052"/>
          <a:stretch>
            <a:fillRect/>
          </a:stretch>
        </p:blipFill>
        <p:spPr bwMode="auto">
          <a:xfrm>
            <a:off x="5515582" y="836579"/>
            <a:ext cx="6619218" cy="57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6023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180</Words>
  <Application>Microsoft Office PowerPoint</Application>
  <PresentationFormat>Ευρεία οθόνη</PresentationFormat>
  <Paragraphs>15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NEW TIMES ROMAN</vt:lpstr>
      <vt:lpstr>Θέμα του Office</vt:lpstr>
      <vt:lpstr>      ΠΑΡΑΓΩΓΗ-ΣΥΝΤΕΛΕΣΤΕΣ ΠΑΡΑΓΩΓΗΣ</vt:lpstr>
      <vt:lpstr>    ΠΑΡΑΓΩΓΗ     (ΠΑΡΑΓΩΓΙΚΗ        ΔΙΑΔΙΚΑΣΙΑ)  </vt:lpstr>
      <vt:lpstr>                     ΣΥΝΤΕΛΕΣΤΕΣ ΠΑΡΑΓΩΓΗΣ</vt:lpstr>
      <vt:lpstr>                             ΦΥΣΙΚΟΙ ΠΟΡΟΙ</vt:lpstr>
      <vt:lpstr>                                  ΕΡΓΑΣΙΑ</vt:lpstr>
      <vt:lpstr>                               ΚΕΦΑΛΑΙΟ</vt:lpstr>
      <vt:lpstr>ΚΑΤΗΓΟΡΙΕΣ ΚΕΦΑΛΑΙΟΥ: Α)ΠΑΓΙΟ Ή ΜΟΝΙΜΟ</vt:lpstr>
      <vt:lpstr>ΚΑΤΗΓΟΡΙΕΣ ΚΕΦΑΛΑΙΟΥ: Β)ΗΜΙΜΟΝΙΜΟ Ή ΚΥΚΛΟΦΟΡΙΑΚΟ</vt:lpstr>
      <vt:lpstr>ΚΑΤΗΓΟΡΙΕΣ ΚΕΦΑΛΑΙΟΥ: Γ)ΔΙΑΘΕΣΙΜΟ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ΠΡΑΓΩΓΗ-ΣΥΝΤΕΛΕΣΤΕΣ ΠΑΡΑΓΩΓΗΣ</dc:title>
  <dc:creator>user</dc:creator>
  <cp:lastModifiedBy>user</cp:lastModifiedBy>
  <cp:revision>19</cp:revision>
  <dcterms:created xsi:type="dcterms:W3CDTF">2023-10-01T18:12:21Z</dcterms:created>
  <dcterms:modified xsi:type="dcterms:W3CDTF">2023-10-01T21:06:23Z</dcterms:modified>
</cp:coreProperties>
</file>