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7" r:id="rId4"/>
    <p:sldId id="269" r:id="rId5"/>
    <p:sldId id="258" r:id="rId6"/>
    <p:sldId id="268" r:id="rId7"/>
    <p:sldId id="259" r:id="rId8"/>
    <p:sldId id="260" r:id="rId9"/>
    <p:sldId id="270" r:id="rId10"/>
    <p:sldId id="261" r:id="rId11"/>
    <p:sldId id="271" r:id="rId12"/>
    <p:sldId id="264" r:id="rId13"/>
    <p:sldId id="265" r:id="rId14"/>
    <p:sldId id="266" r:id="rId15"/>
    <p:sldId id="262"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C788F80-2EAB-400B-92CB-7E0DADFD42F0}" type="datetimeFigureOut">
              <a:rPr lang="el-GR" smtClean="0"/>
              <a:t>20/12/2024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71403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5C788F80-2EAB-400B-92CB-7E0DADFD42F0}" type="datetimeFigureOut">
              <a:rPr lang="el-GR" smtClean="0"/>
              <a:t>20/12/2024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50294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5C788F80-2EAB-400B-92CB-7E0DADFD42F0}" type="datetimeFigureOut">
              <a:rPr lang="el-GR" smtClean="0"/>
              <a:t>20/12/2024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332605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Επεξεργασία 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5C788F80-2EAB-400B-92CB-7E0DADFD42F0}" type="datetimeFigureOut">
              <a:rPr lang="el-GR" smtClean="0"/>
              <a:t>20/12/2024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D2FEFE-02FE-40B7-974C-A24A57E39900}"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85075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5C788F80-2EAB-400B-92CB-7E0DADFD42F0}" type="datetimeFigureOut">
              <a:rPr lang="el-GR" smtClean="0"/>
              <a:t>20/12/2024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3190012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788F80-2EAB-400B-92CB-7E0DADFD42F0}" type="datetimeFigureOut">
              <a:rPr lang="el-GR" smtClean="0"/>
              <a:t>20/12/2024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4233893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788F80-2EAB-400B-92CB-7E0DADFD42F0}" type="datetimeFigureOut">
              <a:rPr lang="el-GR" smtClean="0"/>
              <a:t>20/12/2024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969934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C788F80-2EAB-400B-92CB-7E0DADFD42F0}" type="datetimeFigureOut">
              <a:rPr lang="el-GR" smtClean="0"/>
              <a:t>20/12/2024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116635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C788F80-2EAB-400B-92CB-7E0DADFD42F0}" type="datetimeFigureOut">
              <a:rPr lang="el-GR" smtClean="0"/>
              <a:t>20/12/2024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132956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5C788F80-2EAB-400B-92CB-7E0DADFD42F0}" type="datetimeFigureOut">
              <a:rPr lang="el-GR" smtClean="0"/>
              <a:t>20/12/2024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215106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5C788F80-2EAB-400B-92CB-7E0DADFD42F0}" type="datetimeFigureOut">
              <a:rPr lang="el-GR" smtClean="0"/>
              <a:t>20/12/2024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130423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5C788F80-2EAB-400B-92CB-7E0DADFD42F0}" type="datetimeFigureOut">
              <a:rPr lang="el-GR" smtClean="0"/>
              <a:t>20/12/2024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205112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5C788F80-2EAB-400B-92CB-7E0DADFD42F0}" type="datetimeFigureOut">
              <a:rPr lang="el-GR" smtClean="0"/>
              <a:t>20/12/2024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708623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5C788F80-2EAB-400B-92CB-7E0DADFD42F0}" type="datetimeFigureOut">
              <a:rPr lang="el-GR" smtClean="0"/>
              <a:t>20/12/2024</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2832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C788F80-2EAB-400B-92CB-7E0DADFD42F0}" type="datetimeFigureOut">
              <a:rPr lang="el-GR" smtClean="0"/>
              <a:t>20/12/2024</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372602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7" name="Date Placeholder 4"/>
          <p:cNvSpPr>
            <a:spLocks noGrp="1"/>
          </p:cNvSpPr>
          <p:nvPr>
            <p:ph type="dt" sz="half" idx="10"/>
          </p:nvPr>
        </p:nvSpPr>
        <p:spPr/>
        <p:txBody>
          <a:bodyPr/>
          <a:lstStyle/>
          <a:p>
            <a:fld id="{5C788F80-2EAB-400B-92CB-7E0DADFD42F0}" type="datetimeFigureOut">
              <a:rPr lang="el-GR" smtClean="0"/>
              <a:t>20/12/2024</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122478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5C788F80-2EAB-400B-92CB-7E0DADFD42F0}" type="datetimeFigureOut">
              <a:rPr lang="el-GR" smtClean="0"/>
              <a:t>20/12/2024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D2FEFE-02FE-40B7-974C-A24A57E39900}" type="slidenum">
              <a:rPr lang="el-GR" smtClean="0"/>
              <a:t>‹#›</a:t>
            </a:fld>
            <a:endParaRPr lang="el-GR"/>
          </a:p>
        </p:txBody>
      </p:sp>
    </p:spTree>
    <p:extLst>
      <p:ext uri="{BB962C8B-B14F-4D97-AF65-F5344CB8AC3E}">
        <p14:creationId xmlns:p14="http://schemas.microsoft.com/office/powerpoint/2010/main" val="231983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C788F80-2EAB-400B-92CB-7E0DADFD42F0}" type="datetimeFigureOut">
              <a:rPr lang="el-GR" smtClean="0"/>
              <a:t>20/12/2024</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CD2FEFE-02FE-40B7-974C-A24A57E39900}" type="slidenum">
              <a:rPr lang="el-GR" smtClean="0"/>
              <a:t>‹#›</a:t>
            </a:fld>
            <a:endParaRPr lang="el-GR"/>
          </a:p>
        </p:txBody>
      </p:sp>
    </p:spTree>
    <p:extLst>
      <p:ext uri="{BB962C8B-B14F-4D97-AF65-F5344CB8AC3E}">
        <p14:creationId xmlns:p14="http://schemas.microsoft.com/office/powerpoint/2010/main" val="553932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36943" y="1397725"/>
            <a:ext cx="9726406" cy="1354913"/>
          </a:xfrm>
        </p:spPr>
        <p:style>
          <a:lnRef idx="2">
            <a:schemeClr val="accent2">
              <a:shade val="50000"/>
            </a:schemeClr>
          </a:lnRef>
          <a:fillRef idx="1">
            <a:schemeClr val="accent2"/>
          </a:fillRef>
          <a:effectRef idx="0">
            <a:schemeClr val="accent2"/>
          </a:effectRef>
          <a:fontRef idx="minor">
            <a:schemeClr val="lt1"/>
          </a:fontRef>
        </p:style>
        <p:txBody>
          <a:bodyPr/>
          <a:lstStyle/>
          <a:p>
            <a:r>
              <a:rPr lang="el-GR" sz="5400" dirty="0" smtClean="0"/>
              <a:t>Η Γαλλική Επανάσταση</a:t>
            </a:r>
            <a:endParaRPr lang="el-GR" sz="5400" dirty="0"/>
          </a:p>
        </p:txBody>
      </p:sp>
      <p:sp>
        <p:nvSpPr>
          <p:cNvPr id="3" name="Υπότιτλος 2"/>
          <p:cNvSpPr>
            <a:spLocks noGrp="1"/>
          </p:cNvSpPr>
          <p:nvPr>
            <p:ph type="subTitle" idx="1"/>
          </p:nvPr>
        </p:nvSpPr>
        <p:spPr>
          <a:xfrm>
            <a:off x="1468463" y="2752638"/>
            <a:ext cx="8825658" cy="861420"/>
          </a:xfrm>
        </p:spPr>
        <p:txBody>
          <a:bodyPr>
            <a:normAutofit/>
          </a:bodyPr>
          <a:lstStyle/>
          <a:p>
            <a:pPr algn="r"/>
            <a:r>
              <a:rPr lang="el-GR" sz="4000" dirty="0" smtClean="0"/>
              <a:t>1789</a:t>
            </a:r>
            <a:endParaRPr lang="el-GR" sz="4000" dirty="0"/>
          </a:p>
        </p:txBody>
      </p:sp>
    </p:spTree>
    <p:extLst>
      <p:ext uri="{BB962C8B-B14F-4D97-AF65-F5344CB8AC3E}">
        <p14:creationId xmlns:p14="http://schemas.microsoft.com/office/powerpoint/2010/main" val="1744044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9817" y="365126"/>
            <a:ext cx="11821886" cy="61458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l-GR" b="1" dirty="0" smtClean="0"/>
              <a:t>Γαλλική επανάσταση (συνέχεια)</a:t>
            </a:r>
            <a:endParaRPr lang="el-GR" b="1" dirty="0"/>
          </a:p>
        </p:txBody>
      </p:sp>
      <p:sp>
        <p:nvSpPr>
          <p:cNvPr id="3" name="Θέση περιεχομένου 2"/>
          <p:cNvSpPr>
            <a:spLocks noGrp="1"/>
          </p:cNvSpPr>
          <p:nvPr>
            <p:ph idx="1"/>
          </p:nvPr>
        </p:nvSpPr>
        <p:spPr>
          <a:xfrm>
            <a:off x="169817" y="1084217"/>
            <a:ext cx="11821886" cy="5264332"/>
          </a:xfrm>
          <a:ln>
            <a:solidFill>
              <a:schemeClr val="accent2">
                <a:lumMod val="75000"/>
              </a:schemeClr>
            </a:solidFill>
          </a:ln>
        </p:spPr>
        <p:txBody>
          <a:bodyPr>
            <a:normAutofit fontScale="85000" lnSpcReduction="10000"/>
          </a:bodyPr>
          <a:lstStyle/>
          <a:p>
            <a:pPr algn="just"/>
            <a:r>
              <a:rPr lang="el-GR" sz="3000" dirty="0" smtClean="0"/>
              <a:t>Τον </a:t>
            </a:r>
            <a:r>
              <a:rPr lang="el-GR" sz="3000" dirty="0" smtClean="0"/>
              <a:t>Σεπτέμβριο του </a:t>
            </a:r>
            <a:r>
              <a:rPr lang="el-GR" sz="3000" b="1" dirty="0" smtClean="0"/>
              <a:t>1791 έγιναν εκλογές </a:t>
            </a:r>
            <a:r>
              <a:rPr lang="el-GR" sz="3000" dirty="0" smtClean="0"/>
              <a:t>σύμφωνα με το Σύνταγμα.</a:t>
            </a:r>
          </a:p>
          <a:p>
            <a:pPr algn="just"/>
            <a:r>
              <a:rPr lang="el-GR" sz="3000" dirty="0" smtClean="0"/>
              <a:t>Από τις εκλογές προκύπτει η </a:t>
            </a:r>
            <a:r>
              <a:rPr lang="el-GR" sz="3000" b="1" dirty="0" smtClean="0"/>
              <a:t>Νομοθετική συνέλευση</a:t>
            </a:r>
            <a:r>
              <a:rPr lang="el-GR" sz="3000" dirty="0" smtClean="0"/>
              <a:t>, που είχε να αντιμετωπίσει δύο προβλήματα:</a:t>
            </a:r>
          </a:p>
          <a:p>
            <a:pPr algn="just"/>
            <a:r>
              <a:rPr lang="el-GR" sz="3000" dirty="0" smtClean="0"/>
              <a:t>α) Την επέμβαση που ετοίμαζαν η Αυστρία και η Πρωσία (μετά από παρακίνηση των ευγενών και του Λουδοβίκου ΙΣΤ’)</a:t>
            </a:r>
          </a:p>
          <a:p>
            <a:pPr algn="just"/>
            <a:r>
              <a:rPr lang="el-GR" sz="3000" dirty="0" smtClean="0"/>
              <a:t>β) Την απαίτηση των λαϊκών στρωμάτων να διώξουν το βασιλιά.</a:t>
            </a:r>
          </a:p>
          <a:p>
            <a:pPr algn="just"/>
            <a:endParaRPr lang="el-GR" sz="3000" dirty="0" smtClean="0"/>
          </a:p>
          <a:p>
            <a:pPr algn="just"/>
            <a:r>
              <a:rPr lang="el-GR" sz="3000" dirty="0" smtClean="0"/>
              <a:t>Οι πρώτες αποτυχίες στο πολεμικό μέτωπο και η πείνα ώθησαν το λαό σε επαναστατική δράση. Έτσι, κατέλαβαν τα ανάκτορα του </a:t>
            </a:r>
            <a:r>
              <a:rPr lang="el-GR" sz="3000" dirty="0" err="1" smtClean="0"/>
              <a:t>Κεραμεικού</a:t>
            </a:r>
            <a:r>
              <a:rPr lang="el-GR" sz="3000" dirty="0" smtClean="0"/>
              <a:t>.</a:t>
            </a:r>
          </a:p>
          <a:p>
            <a:pPr algn="just"/>
            <a:r>
              <a:rPr lang="el-GR" sz="3000" dirty="0" smtClean="0"/>
              <a:t>Ο βασιλιάς, φοβισμένος, καταφεύγει στη Νομοθετική για προστασία.</a:t>
            </a:r>
          </a:p>
          <a:p>
            <a:pPr algn="just"/>
            <a:r>
              <a:rPr lang="el-GR" sz="3000" dirty="0" smtClean="0"/>
              <a:t>Η νομοθετική όμως έθεσε σε περιορισμό το βασιλιά και ανέθεσε την εκτελεστική στο </a:t>
            </a:r>
            <a:r>
              <a:rPr lang="el-GR" sz="3000" dirty="0" err="1" smtClean="0"/>
              <a:t>Δαντόν</a:t>
            </a:r>
            <a:r>
              <a:rPr lang="el-GR" sz="3000" dirty="0" smtClean="0"/>
              <a:t>.</a:t>
            </a:r>
          </a:p>
          <a:p>
            <a:endParaRPr lang="el-GR" dirty="0"/>
          </a:p>
        </p:txBody>
      </p:sp>
    </p:spTree>
    <p:extLst>
      <p:ext uri="{BB962C8B-B14F-4D97-AF65-F5344CB8AC3E}">
        <p14:creationId xmlns:p14="http://schemas.microsoft.com/office/powerpoint/2010/main" val="1106772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59586" y="182880"/>
            <a:ext cx="10463349" cy="783771"/>
          </a:xfrm>
        </p:spPr>
        <p:txBody>
          <a:bodyPr/>
          <a:lstStyle/>
          <a:p>
            <a:r>
              <a:rPr lang="el-GR" sz="3600" dirty="0" smtClean="0"/>
              <a:t>Η </a:t>
            </a:r>
            <a:r>
              <a:rPr lang="el-GR" sz="3600" dirty="0" smtClean="0"/>
              <a:t>κατάληψη των ανακτόρων του </a:t>
            </a:r>
            <a:r>
              <a:rPr lang="el-GR" sz="3600" dirty="0" err="1" smtClean="0"/>
              <a:t>Κεραμεικού</a:t>
            </a:r>
            <a:endParaRPr lang="el-GR" sz="3600" dirty="0"/>
          </a:p>
        </p:txBody>
      </p:sp>
      <p:pic>
        <p:nvPicPr>
          <p:cNvPr id="4" name="Θέση περιεχομένου 3"/>
          <p:cNvPicPr>
            <a:picLocks noGrp="1" noChangeAspect="1"/>
          </p:cNvPicPr>
          <p:nvPr>
            <p:ph idx="1"/>
          </p:nvPr>
        </p:nvPicPr>
        <p:blipFill>
          <a:blip r:embed="rId2"/>
          <a:stretch>
            <a:fillRect/>
          </a:stretch>
        </p:blipFill>
        <p:spPr>
          <a:xfrm>
            <a:off x="1351973" y="833717"/>
            <a:ext cx="9268129" cy="6024283"/>
          </a:xfrm>
          <a:prstGeom prst="rect">
            <a:avLst/>
          </a:prstGeom>
        </p:spPr>
      </p:pic>
    </p:spTree>
    <p:extLst>
      <p:ext uri="{BB962C8B-B14F-4D97-AF65-F5344CB8AC3E}">
        <p14:creationId xmlns:p14="http://schemas.microsoft.com/office/powerpoint/2010/main" val="1649239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65377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l-GR" b="1" dirty="0" smtClean="0"/>
              <a:t>Η Νομοθετική</a:t>
            </a:r>
            <a:endParaRPr lang="el-GR" b="1" dirty="0"/>
          </a:p>
        </p:txBody>
      </p:sp>
      <p:sp>
        <p:nvSpPr>
          <p:cNvPr id="3" name="Θέση περιεχομένου 2"/>
          <p:cNvSpPr>
            <a:spLocks noGrp="1"/>
          </p:cNvSpPr>
          <p:nvPr>
            <p:ph idx="1"/>
          </p:nvPr>
        </p:nvSpPr>
        <p:spPr>
          <a:xfrm>
            <a:off x="838200" y="1136469"/>
            <a:ext cx="10515600" cy="5066620"/>
          </a:xfrm>
          <a:ln>
            <a:solidFill>
              <a:schemeClr val="accent2">
                <a:lumMod val="75000"/>
              </a:schemeClr>
            </a:solidFill>
          </a:ln>
        </p:spPr>
        <p:txBody>
          <a:bodyPr/>
          <a:lstStyle/>
          <a:p>
            <a:pPr marL="0" indent="0" algn="just">
              <a:buNone/>
            </a:pPr>
            <a:endParaRPr lang="el-GR" dirty="0" smtClean="0"/>
          </a:p>
          <a:p>
            <a:pPr marL="0" indent="0" algn="just">
              <a:buNone/>
            </a:pPr>
            <a:r>
              <a:rPr lang="el-GR" sz="3600" dirty="0" smtClean="0"/>
              <a:t>1. Παραχωρεί σε όλους τους άνδρες πολιτικά δικαιώματα.</a:t>
            </a:r>
          </a:p>
          <a:p>
            <a:pPr algn="just"/>
            <a:endParaRPr lang="el-GR" sz="3600" dirty="0" smtClean="0"/>
          </a:p>
          <a:p>
            <a:pPr marL="0" indent="0" algn="just">
              <a:buNone/>
            </a:pPr>
            <a:r>
              <a:rPr lang="el-GR" sz="3600" dirty="0" smtClean="0"/>
              <a:t>2. Δημεύει τις περιουσίες όσων ευγενών είχαν διαφύγει στο εξωτερικό.</a:t>
            </a:r>
          </a:p>
          <a:p>
            <a:pPr algn="just"/>
            <a:endParaRPr lang="el-GR" sz="3600" dirty="0" smtClean="0"/>
          </a:p>
          <a:p>
            <a:pPr marL="0" indent="0" algn="just">
              <a:buNone/>
            </a:pPr>
            <a:r>
              <a:rPr lang="el-GR" sz="3600" dirty="0" smtClean="0"/>
              <a:t>3. Διαχωρίζει την εκκλησία από το κράτος.</a:t>
            </a:r>
            <a:endParaRPr lang="el-GR" sz="3600" dirty="0"/>
          </a:p>
        </p:txBody>
      </p:sp>
    </p:spTree>
    <p:extLst>
      <p:ext uri="{BB962C8B-B14F-4D97-AF65-F5344CB8AC3E}">
        <p14:creationId xmlns:p14="http://schemas.microsoft.com/office/powerpoint/2010/main" val="347993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6389" y="365126"/>
            <a:ext cx="10988040" cy="70602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l-GR" b="1" dirty="0" smtClean="0"/>
              <a:t>Γίνονται </a:t>
            </a:r>
            <a:r>
              <a:rPr lang="el-GR" b="1" dirty="0" smtClean="0"/>
              <a:t>νέες εκλογές</a:t>
            </a:r>
            <a:br>
              <a:rPr lang="el-GR" b="1" dirty="0" smtClean="0"/>
            </a:br>
            <a:endParaRPr lang="el-GR" b="1" dirty="0"/>
          </a:p>
        </p:txBody>
      </p:sp>
      <p:sp>
        <p:nvSpPr>
          <p:cNvPr id="3" name="Θέση περιεχομένου 2"/>
          <p:cNvSpPr>
            <a:spLocks noGrp="1"/>
          </p:cNvSpPr>
          <p:nvPr>
            <p:ph idx="1"/>
          </p:nvPr>
        </p:nvSpPr>
        <p:spPr>
          <a:xfrm>
            <a:off x="496389" y="1188720"/>
            <a:ext cx="10988040" cy="5212080"/>
          </a:xfrm>
          <a:ln>
            <a:solidFill>
              <a:schemeClr val="accent2">
                <a:lumMod val="75000"/>
              </a:schemeClr>
            </a:solidFill>
          </a:ln>
        </p:spPr>
        <p:txBody>
          <a:bodyPr>
            <a:normAutofit fontScale="85000" lnSpcReduction="20000"/>
          </a:bodyPr>
          <a:lstStyle/>
          <a:p>
            <a:pPr marL="0" indent="0" algn="just">
              <a:buNone/>
            </a:pPr>
            <a:endParaRPr lang="el-GR" dirty="0" smtClean="0"/>
          </a:p>
          <a:p>
            <a:pPr marL="0" indent="0" algn="just">
              <a:buNone/>
            </a:pPr>
            <a:r>
              <a:rPr lang="el-GR" sz="3200" dirty="0" smtClean="0"/>
              <a:t>Η Συμβατική Συνέλευση που προκύπτει:</a:t>
            </a:r>
          </a:p>
          <a:p>
            <a:pPr algn="just"/>
            <a:endParaRPr lang="el-GR" sz="3200" dirty="0" smtClean="0"/>
          </a:p>
          <a:p>
            <a:pPr marL="0" indent="0" algn="just">
              <a:buNone/>
            </a:pPr>
            <a:r>
              <a:rPr lang="el-GR" sz="3200" dirty="0" smtClean="0"/>
              <a:t>α)   Καταργεί τη μοναρχία.</a:t>
            </a:r>
          </a:p>
          <a:p>
            <a:pPr algn="just"/>
            <a:endParaRPr lang="el-GR" sz="3200" dirty="0" smtClean="0"/>
          </a:p>
          <a:p>
            <a:pPr marL="0" indent="0" algn="just">
              <a:buNone/>
            </a:pPr>
            <a:r>
              <a:rPr lang="el-GR" sz="3200" dirty="0" smtClean="0"/>
              <a:t>β)   Εγκαθιδρύει την αβασίλευτη δημοκρατία.</a:t>
            </a:r>
          </a:p>
          <a:p>
            <a:pPr algn="just"/>
            <a:endParaRPr lang="el-GR" sz="3200" dirty="0" smtClean="0"/>
          </a:p>
          <a:p>
            <a:pPr marL="0" indent="0" algn="just">
              <a:buNone/>
            </a:pPr>
            <a:r>
              <a:rPr lang="el-GR" sz="3200" dirty="0" smtClean="0"/>
              <a:t>γ) Το βασιλικό ζεύγος (Λουδοβίκος ΙΣΤ΄ και Μαρία </a:t>
            </a:r>
            <a:r>
              <a:rPr lang="el-GR" sz="3200" dirty="0" err="1" smtClean="0"/>
              <a:t>Αντουανέτα</a:t>
            </a:r>
            <a:r>
              <a:rPr lang="el-GR" sz="3200" dirty="0" smtClean="0"/>
              <a:t> καταδικάζονται σε αποκεφαλισμό)</a:t>
            </a:r>
          </a:p>
          <a:p>
            <a:pPr algn="just"/>
            <a:endParaRPr lang="el-GR" sz="3200" dirty="0" smtClean="0"/>
          </a:p>
          <a:p>
            <a:pPr marL="0" indent="0" algn="just">
              <a:buNone/>
            </a:pPr>
            <a:r>
              <a:rPr lang="el-GR" sz="3200" dirty="0" smtClean="0"/>
              <a:t>δ)</a:t>
            </a:r>
            <a:r>
              <a:rPr lang="en-US" sz="3200" dirty="0" smtClean="0"/>
              <a:t> </a:t>
            </a:r>
            <a:r>
              <a:rPr lang="el-GR" sz="3200" dirty="0" smtClean="0"/>
              <a:t>Υιοθετείται </a:t>
            </a:r>
            <a:r>
              <a:rPr lang="el-GR" sz="3200" dirty="0" smtClean="0"/>
              <a:t>νέο ημερολόγιο, το γαλλικό δημοκρατικό ημερολόγιο.</a:t>
            </a:r>
            <a:endParaRPr lang="el-GR" sz="3200" dirty="0"/>
          </a:p>
        </p:txBody>
      </p:sp>
    </p:spTree>
    <p:extLst>
      <p:ext uri="{BB962C8B-B14F-4D97-AF65-F5344CB8AC3E}">
        <p14:creationId xmlns:p14="http://schemas.microsoft.com/office/powerpoint/2010/main" val="326434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8640" y="365124"/>
            <a:ext cx="11038114" cy="679905"/>
          </a:xfr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l-GR" b="1" dirty="0" smtClean="0"/>
              <a:t>Η </a:t>
            </a:r>
            <a:r>
              <a:rPr lang="el-GR" b="1" dirty="0" smtClean="0"/>
              <a:t>Συμβατική Συνέλευση συστήνει</a:t>
            </a:r>
            <a:r>
              <a:rPr lang="el-GR" dirty="0" smtClean="0"/>
              <a:t/>
            </a:r>
            <a:br>
              <a:rPr lang="el-GR" dirty="0" smtClean="0"/>
            </a:br>
            <a:endParaRPr lang="el-GR" dirty="0"/>
          </a:p>
        </p:txBody>
      </p:sp>
      <p:sp>
        <p:nvSpPr>
          <p:cNvPr id="3" name="Θέση περιεχομένου 2"/>
          <p:cNvSpPr>
            <a:spLocks noGrp="1"/>
          </p:cNvSpPr>
          <p:nvPr>
            <p:ph idx="1"/>
          </p:nvPr>
        </p:nvSpPr>
        <p:spPr>
          <a:xfrm>
            <a:off x="444137" y="1201782"/>
            <a:ext cx="11142617" cy="5277395"/>
          </a:xfrm>
          <a:ln>
            <a:solidFill>
              <a:schemeClr val="accent2">
                <a:lumMod val="75000"/>
              </a:schemeClr>
            </a:solidFill>
          </a:ln>
        </p:spPr>
        <p:txBody>
          <a:bodyPr>
            <a:normAutofit/>
          </a:bodyPr>
          <a:lstStyle/>
          <a:p>
            <a:pPr algn="just"/>
            <a:endParaRPr lang="el-GR" dirty="0" smtClean="0"/>
          </a:p>
          <a:p>
            <a:pPr marL="0" indent="0" algn="just">
              <a:buNone/>
            </a:pPr>
            <a:r>
              <a:rPr lang="el-GR" dirty="0" smtClean="0"/>
              <a:t>1. την Επιτροπή Δημόσιας Σωτηρίας</a:t>
            </a:r>
          </a:p>
          <a:p>
            <a:pPr marL="0" indent="0" algn="just">
              <a:buNone/>
            </a:pPr>
            <a:r>
              <a:rPr lang="el-GR" dirty="0" smtClean="0"/>
              <a:t>2</a:t>
            </a:r>
            <a:r>
              <a:rPr lang="el-GR" dirty="0" smtClean="0"/>
              <a:t>. την Επιτροπή Γενικής Ασφάλειας και</a:t>
            </a:r>
          </a:p>
          <a:p>
            <a:pPr marL="0" indent="0" algn="just">
              <a:buNone/>
            </a:pPr>
            <a:r>
              <a:rPr lang="el-GR" dirty="0" smtClean="0"/>
              <a:t>3</a:t>
            </a:r>
            <a:r>
              <a:rPr lang="el-GR" dirty="0" smtClean="0"/>
              <a:t>. επαναστατικά δικαστήρια</a:t>
            </a:r>
          </a:p>
          <a:p>
            <a:pPr algn="just"/>
            <a:endParaRPr lang="el-GR" dirty="0" smtClean="0"/>
          </a:p>
          <a:p>
            <a:pPr algn="just"/>
            <a:r>
              <a:rPr lang="el-GR" dirty="0" smtClean="0"/>
              <a:t>Οι επιτροπές αυτές με επικεφαλής το Ροβεσπιέρο δικάζουν και καταδικάζουν με συνοπτικές διαδικασίες περίπου 40.000 ανθρώπους με την κατηγορία της προδοσίας. (Περίοδος Τρομοκρατίας)</a:t>
            </a:r>
          </a:p>
          <a:p>
            <a:pPr algn="just"/>
            <a:r>
              <a:rPr lang="el-GR" dirty="0" smtClean="0"/>
              <a:t>Παράλληλα αναδιοργανώνεται ο στρατός.</a:t>
            </a:r>
          </a:p>
          <a:p>
            <a:pPr algn="just"/>
            <a:r>
              <a:rPr lang="el-GR" dirty="0" smtClean="0"/>
              <a:t>Παρά τη βελτίωση των συνθηκών διαβίωσης, τα ακραία μέτρα του Ροβεσπιέρου προκάλεσαν αντιδράσεις. Έτσι, συλλαμβάνεται και εκτελείται μαζί με 20 συνεργάτες του (28/7/1794).</a:t>
            </a:r>
            <a:endParaRPr lang="el-GR" dirty="0"/>
          </a:p>
        </p:txBody>
      </p:sp>
    </p:spTree>
    <p:extLst>
      <p:ext uri="{BB962C8B-B14F-4D97-AF65-F5344CB8AC3E}">
        <p14:creationId xmlns:p14="http://schemas.microsoft.com/office/powerpoint/2010/main" val="1871230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9817" y="152399"/>
            <a:ext cx="11795760" cy="670561"/>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l-GR" b="1" dirty="0" smtClean="0"/>
              <a:t>Η </a:t>
            </a:r>
            <a:r>
              <a:rPr lang="el-GR" b="1" dirty="0" smtClean="0"/>
              <a:t>τελευταία φάση - Η εποχή του Ναπολέοντα</a:t>
            </a:r>
            <a:br>
              <a:rPr lang="el-GR" b="1" dirty="0" smtClean="0"/>
            </a:br>
            <a:endParaRPr lang="el-GR" b="1" dirty="0"/>
          </a:p>
        </p:txBody>
      </p:sp>
      <p:sp>
        <p:nvSpPr>
          <p:cNvPr id="3" name="Θέση περιεχομένου 2"/>
          <p:cNvSpPr>
            <a:spLocks noGrp="1"/>
          </p:cNvSpPr>
          <p:nvPr>
            <p:ph idx="1"/>
          </p:nvPr>
        </p:nvSpPr>
        <p:spPr>
          <a:xfrm>
            <a:off x="0" y="966651"/>
            <a:ext cx="11965577" cy="5891349"/>
          </a:xfrm>
          <a:ln>
            <a:solidFill>
              <a:schemeClr val="accent2">
                <a:lumMod val="75000"/>
              </a:schemeClr>
            </a:solidFill>
          </a:ln>
        </p:spPr>
        <p:txBody>
          <a:bodyPr>
            <a:normAutofit fontScale="47500" lnSpcReduction="20000"/>
          </a:bodyPr>
          <a:lstStyle/>
          <a:p>
            <a:endParaRPr lang="el-GR" dirty="0" smtClean="0"/>
          </a:p>
          <a:p>
            <a:pPr algn="just"/>
            <a:r>
              <a:rPr lang="el-GR" sz="3800" dirty="0" smtClean="0"/>
              <a:t>Μετά την εκτέλεση του Ροβεσπιέρου επικρατούν οι μετριοπαθείς, οι οποίοι ψηφίζουν το 1795 νέο σύνταγμα.</a:t>
            </a:r>
          </a:p>
          <a:p>
            <a:pPr algn="just"/>
            <a:r>
              <a:rPr lang="el-GR" sz="3800" dirty="0" smtClean="0"/>
              <a:t>Η εκτελεστική ανατίθεται σ’ ένα πενταμελές συμβούλιο, το Διευθυντήριο το οποίο, για να αντιμετωπίσει την κρίσιμη κατάσταση που δημιουργήθηκε στο πολεμικό μέτωπο, ζητά την υποστήριξη των στρατηγών. Σημαντικότερος απ’ όλους αναδεικνύεται ο Ναπολέων Βοναπάρτης.</a:t>
            </a:r>
          </a:p>
          <a:p>
            <a:pPr algn="just"/>
            <a:r>
              <a:rPr lang="el-GR" sz="3800" dirty="0" smtClean="0"/>
              <a:t>Ο Ναπολέων ορίζεται αρχικά ως Πρώτος Ύπατος και αργότερα Αυτοκράτορας. Το πολίτευμα παραμένει η δημοκρατία. Φροντίζει για την κωδικοποίηση των νόμων και το 1804 εκδίδεται ο Ναπολεόντειος Κώδικας ο οποίος διαδίδεται στην Ευρώπη και αποτελεί σήμερα τη βάση του ευρωπαϊκού νομικού συστήματος.</a:t>
            </a:r>
          </a:p>
          <a:p>
            <a:pPr algn="just"/>
            <a:r>
              <a:rPr lang="el-GR" sz="3800" dirty="0" smtClean="0"/>
              <a:t>Με τις μοναδικές στρατηγικές του ικανότητες ο Ναπολέων καταφέρνει σε σύντομο διάστημα να κυριαρχήσει σ’ όλη την Ευρώπη. Θεωρώντας ως κύριο αντίπαλο την Αγγλία, επιβάλει ηπειρωτικό αποκλεισμό, απαγορεύοντας στα αγγλικά πλοία να προσεγγίσουν στα ευρωπαϊκά λιμάνια. Η Αγγλία με τη σειρά της επιβάλει θαλάσσιο αποκλεισμό, μη επιτρέποντας στα πλοία τρίτων χωρών να προσεγγίσουν τις γαλλικές ακτές.</a:t>
            </a:r>
          </a:p>
          <a:p>
            <a:pPr algn="just"/>
            <a:r>
              <a:rPr lang="el-GR" sz="3800" dirty="0" smtClean="0"/>
              <a:t>Ο Ναπολέων αποφασίζει το 1812 να επιτεθεί στη Ρωσία. Ο στρατός του φτάνει ως τη Μόσχα, όμως ο βαρύς χειμώνας, οι ασθένειες και οι επιθέσεις εναντίον του στρατού του τον αναγκάζουν να υποχωρήσει.</a:t>
            </a:r>
          </a:p>
          <a:p>
            <a:pPr algn="just"/>
            <a:r>
              <a:rPr lang="el-GR" sz="3800" dirty="0" smtClean="0"/>
              <a:t>Με την υποχώρηση των γαλλικών στρατευμάτων, δημιουργείται ένας αντιγαλλικός συνασπισμός από την Αγγλία, Αυστρία, Πρωσία, Ρωσία, Ισπανία, Σουηδία, Βασίλειο της Νεάπολης. Στη μάχη της Λειψίας, το 1813, ο Ναπολέοντας γνωρίζει την πρώτη σημαντική ήττα. Η ήττα στη μάχη του Βατερλό, το 1815, σημαίνει το τέλος της κυριαρχίας του Ναπολέοντα.</a:t>
            </a:r>
            <a:endParaRPr lang="el-GR" sz="3800" dirty="0"/>
          </a:p>
        </p:txBody>
      </p:sp>
    </p:spTree>
    <p:extLst>
      <p:ext uri="{BB962C8B-B14F-4D97-AF65-F5344CB8AC3E}">
        <p14:creationId xmlns:p14="http://schemas.microsoft.com/office/powerpoint/2010/main" val="2506908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761" y="418010"/>
            <a:ext cx="10988040" cy="70539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l-GR" b="1" dirty="0" smtClean="0"/>
              <a:t>Αποτίμηση της γαλλικής επανάστασης</a:t>
            </a:r>
            <a:endParaRPr lang="el-GR" b="1" dirty="0"/>
          </a:p>
        </p:txBody>
      </p:sp>
      <p:sp>
        <p:nvSpPr>
          <p:cNvPr id="3" name="Θέση περιεχομένου 2"/>
          <p:cNvSpPr>
            <a:spLocks noGrp="1"/>
          </p:cNvSpPr>
          <p:nvPr>
            <p:ph idx="1"/>
          </p:nvPr>
        </p:nvSpPr>
        <p:spPr>
          <a:xfrm>
            <a:off x="365761" y="1739130"/>
            <a:ext cx="10988040" cy="4883740"/>
          </a:xfrm>
          <a:ln>
            <a:solidFill>
              <a:schemeClr val="accent2">
                <a:lumMod val="75000"/>
              </a:schemeClr>
            </a:solidFill>
          </a:ln>
        </p:spPr>
        <p:txBody>
          <a:bodyPr>
            <a:normAutofit/>
          </a:bodyPr>
          <a:lstStyle/>
          <a:p>
            <a:pPr marL="0" indent="0" algn="just">
              <a:buNone/>
            </a:pPr>
            <a:r>
              <a:rPr lang="el-GR" dirty="0" smtClean="0"/>
              <a:t>1. Η αστική τάξη καταλαμβάνει την εξουσία, α) περιορίζοντας τα προνόμια των ευγενών και του κλήρου και προωθώντας τα συμφέροντά της β) κλονίζοντας την απολυταρχία και γ) παραδειγματίζοντας την αστική τάξη άλλων ευρωπαϊκών χωρών.</a:t>
            </a:r>
          </a:p>
          <a:p>
            <a:pPr marL="0" indent="0" algn="just">
              <a:buNone/>
            </a:pPr>
            <a:r>
              <a:rPr lang="el-GR" dirty="0" smtClean="0"/>
              <a:t>2. Οι αρχές του Διαφωτισμού έγιναν πολιτικά αιτήματα και προωθήθηκαν, επικράτησε η αντίληψη ότι όλοι οι άνθρωποι γεννιούνται έχοντας, τουλάχιστον θεωρητικά, τα ίδια δικαιώματα. </a:t>
            </a:r>
          </a:p>
          <a:p>
            <a:pPr marL="0" indent="0" algn="just">
              <a:buNone/>
            </a:pPr>
            <a:r>
              <a:rPr lang="el-GR" dirty="0" smtClean="0"/>
              <a:t>3. Γίνεται για πρώτη φορά ο διαχωρισμός εκκλησίας – κράτους.</a:t>
            </a:r>
          </a:p>
          <a:p>
            <a:pPr marL="0" indent="0" algn="just">
              <a:buNone/>
            </a:pPr>
            <a:r>
              <a:rPr lang="el-GR" dirty="0" smtClean="0"/>
              <a:t>4. Αναπτύχθηκε η ιδέα ότι τα όρια του κράτους και του έθνους πρέπει να συμπίπτουν.</a:t>
            </a:r>
          </a:p>
          <a:p>
            <a:pPr marL="0" indent="0" algn="just">
              <a:buNone/>
            </a:pPr>
            <a:r>
              <a:rPr lang="el-GR" dirty="0" smtClean="0"/>
              <a:t>5. Ο λαός αναδείχτηκε σε κινητήρια δύναμη της ιστορίας και σε αποκλειστική πηγή εξουσίας με την καθιέρωση συνταγμάτων και την επικράτηση της αρχής της λαϊκής κυριαρχίας. Τα φυσικά δικαιώματα του Διαφωτισμού έγιναν πολιτικά δικαιώματα. Οι υπήκοοι έγιναν πολίτες.</a:t>
            </a:r>
            <a:endParaRPr lang="el-GR" dirty="0"/>
          </a:p>
        </p:txBody>
      </p:sp>
    </p:spTree>
    <p:extLst>
      <p:ext uri="{BB962C8B-B14F-4D97-AF65-F5344CB8AC3E}">
        <p14:creationId xmlns:p14="http://schemas.microsoft.com/office/powerpoint/2010/main" val="3321017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76458" y="1576123"/>
            <a:ext cx="3336525" cy="1400530"/>
          </a:xfrm>
        </p:spPr>
        <p:txBody>
          <a:bodyPr/>
          <a:lstStyle/>
          <a:p>
            <a:r>
              <a:rPr lang="el-GR" sz="3600" dirty="0" smtClean="0"/>
              <a:t>Τι εκφράζει η γελοιογραφία;</a:t>
            </a:r>
            <a:endParaRPr lang="el-GR" sz="3600" dirty="0"/>
          </a:p>
        </p:txBody>
      </p:sp>
      <p:pic>
        <p:nvPicPr>
          <p:cNvPr id="6" name="Θέση περιεχομένου 5"/>
          <p:cNvPicPr>
            <a:picLocks noGrp="1" noChangeAspect="1"/>
          </p:cNvPicPr>
          <p:nvPr>
            <p:ph idx="1"/>
          </p:nvPr>
        </p:nvPicPr>
        <p:blipFill>
          <a:blip r:embed="rId2"/>
          <a:stretch>
            <a:fillRect/>
          </a:stretch>
        </p:blipFill>
        <p:spPr>
          <a:xfrm>
            <a:off x="294186" y="348215"/>
            <a:ext cx="7084648" cy="5856642"/>
          </a:xfrm>
          <a:prstGeom prst="rect">
            <a:avLst/>
          </a:prstGeom>
        </p:spPr>
      </p:pic>
    </p:spTree>
    <p:extLst>
      <p:ext uri="{BB962C8B-B14F-4D97-AF65-F5344CB8AC3E}">
        <p14:creationId xmlns:p14="http://schemas.microsoft.com/office/powerpoint/2010/main" val="408098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4320" y="365125"/>
            <a:ext cx="11612880" cy="575401"/>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l-GR" b="1" dirty="0" smtClean="0"/>
              <a:t/>
            </a:r>
            <a:br>
              <a:rPr lang="el-GR" b="1" dirty="0" smtClean="0"/>
            </a:br>
            <a:r>
              <a:rPr lang="el-GR" b="1" dirty="0" smtClean="0"/>
              <a:t>Η κατάσταση - τα αίτια</a:t>
            </a:r>
            <a:r>
              <a:rPr lang="el-GR" dirty="0" smtClean="0"/>
              <a:t/>
            </a:r>
            <a:br>
              <a:rPr lang="el-GR" dirty="0" smtClean="0"/>
            </a:br>
            <a:endParaRPr lang="el-GR" dirty="0"/>
          </a:p>
        </p:txBody>
      </p:sp>
      <p:sp>
        <p:nvSpPr>
          <p:cNvPr id="3" name="Θέση περιεχομένου 2"/>
          <p:cNvSpPr>
            <a:spLocks noGrp="1"/>
          </p:cNvSpPr>
          <p:nvPr>
            <p:ph idx="1"/>
          </p:nvPr>
        </p:nvSpPr>
        <p:spPr>
          <a:xfrm>
            <a:off x="274319" y="940526"/>
            <a:ext cx="11743509" cy="5656217"/>
          </a:xfrm>
          <a:ln>
            <a:solidFill>
              <a:schemeClr val="accent2">
                <a:lumMod val="75000"/>
              </a:schemeClr>
            </a:solidFill>
          </a:ln>
        </p:spPr>
        <p:txBody>
          <a:bodyPr>
            <a:normAutofit/>
          </a:bodyPr>
          <a:lstStyle/>
          <a:p>
            <a:pPr marL="0" indent="0">
              <a:buNone/>
            </a:pPr>
            <a:endParaRPr lang="el-GR" dirty="0" smtClean="0"/>
          </a:p>
          <a:p>
            <a:pPr algn="just"/>
            <a:endParaRPr lang="el-GR" sz="2800" b="1" dirty="0" smtClean="0"/>
          </a:p>
          <a:p>
            <a:pPr algn="just"/>
            <a:r>
              <a:rPr lang="el-GR" sz="2800" b="1" dirty="0" smtClean="0"/>
              <a:t>3 τάξεις </a:t>
            </a:r>
            <a:r>
              <a:rPr lang="el-GR" sz="2800" dirty="0" smtClean="0"/>
              <a:t>: κλήρος 0,5 % , ευγενείς 1,5 %, τρίτη τάξη 98 %.</a:t>
            </a:r>
          </a:p>
          <a:p>
            <a:pPr algn="just"/>
            <a:r>
              <a:rPr lang="el-GR" sz="2800" b="1" dirty="0" smtClean="0"/>
              <a:t>κλήρος + ευγενείς</a:t>
            </a:r>
            <a:r>
              <a:rPr lang="el-GR" sz="2800" dirty="0" smtClean="0"/>
              <a:t>: προνομιούχοι και αφορολόγητοι</a:t>
            </a:r>
          </a:p>
          <a:p>
            <a:pPr algn="just"/>
            <a:r>
              <a:rPr lang="el-GR" sz="2800" b="1" dirty="0" smtClean="0"/>
              <a:t>τρίτη τάξη</a:t>
            </a:r>
            <a:r>
              <a:rPr lang="el-GR" sz="2800" dirty="0" smtClean="0"/>
              <a:t>: (αστοί, αγρότες, εργάτες) χωρίς προνόμια, αλλά πληρώνουν φόρους.</a:t>
            </a:r>
          </a:p>
          <a:p>
            <a:pPr marL="0" indent="0" algn="just">
              <a:buNone/>
            </a:pPr>
            <a:r>
              <a:rPr lang="el-GR" sz="2800" b="1" dirty="0" smtClean="0"/>
              <a:t>Δυσαρέσκεια τρίτης τάξης</a:t>
            </a:r>
            <a:endParaRPr lang="el-GR" sz="2800" dirty="0" smtClean="0"/>
          </a:p>
          <a:p>
            <a:pPr algn="just"/>
            <a:r>
              <a:rPr lang="el-GR" sz="2800" dirty="0" smtClean="0"/>
              <a:t>α) αστών, γιατί δε συμμετέχουν στην εξουσία β) αγροτών-εργατών, γιατί πεινούν.</a:t>
            </a:r>
          </a:p>
          <a:p>
            <a:pPr algn="just"/>
            <a:r>
              <a:rPr lang="el-GR" sz="2800" dirty="0" smtClean="0"/>
              <a:t>έκτακτο γεγονός: ο φοβερός χειμώνας του 1788-89</a:t>
            </a:r>
            <a:endParaRPr lang="el-GR" sz="2800" dirty="0"/>
          </a:p>
        </p:txBody>
      </p:sp>
    </p:spTree>
    <p:extLst>
      <p:ext uri="{BB962C8B-B14F-4D97-AF65-F5344CB8AC3E}">
        <p14:creationId xmlns:p14="http://schemas.microsoft.com/office/powerpoint/2010/main" val="188996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Το ανάκτορο των </a:t>
            </a:r>
            <a:r>
              <a:rPr lang="el-GR" dirty="0" err="1" smtClean="0"/>
              <a:t>Βερσαλιών</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350084" y="1959429"/>
            <a:ext cx="5828647" cy="3866336"/>
          </a:xfrm>
          <a:prstGeom prst="rect">
            <a:avLst/>
          </a:prstGeom>
        </p:spPr>
      </p:pic>
      <p:pic>
        <p:nvPicPr>
          <p:cNvPr id="5" name="Εικόνα 4"/>
          <p:cNvPicPr>
            <a:picLocks noChangeAspect="1"/>
          </p:cNvPicPr>
          <p:nvPr/>
        </p:nvPicPr>
        <p:blipFill>
          <a:blip r:embed="rId3"/>
          <a:stretch>
            <a:fillRect/>
          </a:stretch>
        </p:blipFill>
        <p:spPr>
          <a:xfrm>
            <a:off x="6178730" y="1978072"/>
            <a:ext cx="5742825" cy="3847693"/>
          </a:xfrm>
          <a:prstGeom prst="rect">
            <a:avLst/>
          </a:prstGeom>
        </p:spPr>
      </p:pic>
    </p:spTree>
    <p:extLst>
      <p:ext uri="{BB962C8B-B14F-4D97-AF65-F5344CB8AC3E}">
        <p14:creationId xmlns:p14="http://schemas.microsoft.com/office/powerpoint/2010/main" val="49884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4137" y="116931"/>
            <a:ext cx="11508377" cy="588464"/>
          </a:xfrm>
          <a:ln/>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l-GR" b="1" dirty="0" smtClean="0"/>
              <a:t>Τα γεγονότα</a:t>
            </a:r>
            <a:endParaRPr lang="el-GR" b="1" dirty="0"/>
          </a:p>
        </p:txBody>
      </p:sp>
      <p:sp>
        <p:nvSpPr>
          <p:cNvPr id="3" name="Θέση περιεχομένου 2"/>
          <p:cNvSpPr>
            <a:spLocks noGrp="1"/>
          </p:cNvSpPr>
          <p:nvPr>
            <p:ph idx="1"/>
          </p:nvPr>
        </p:nvSpPr>
        <p:spPr>
          <a:xfrm>
            <a:off x="444137" y="600892"/>
            <a:ext cx="11508377" cy="5969725"/>
          </a:xfrm>
          <a:ln>
            <a:solidFill>
              <a:schemeClr val="accent2">
                <a:lumMod val="75000"/>
              </a:schemeClr>
            </a:solidFill>
          </a:ln>
        </p:spPr>
        <p:txBody>
          <a:bodyPr>
            <a:normAutofit/>
          </a:bodyPr>
          <a:lstStyle/>
          <a:p>
            <a:pPr marL="0" indent="0">
              <a:buNone/>
            </a:pPr>
            <a:endParaRPr lang="el-GR" dirty="0" smtClean="0"/>
          </a:p>
          <a:p>
            <a:pPr marL="0" indent="0">
              <a:buNone/>
            </a:pPr>
            <a:endParaRPr lang="el-GR" dirty="0" smtClean="0"/>
          </a:p>
          <a:p>
            <a:pPr algn="just"/>
            <a:r>
              <a:rPr lang="el-GR" sz="3200" dirty="0" smtClean="0"/>
              <a:t>Ο βασιλιάς Λουδοβίκος ΙΣΤ’ συγκαλεί τη </a:t>
            </a:r>
            <a:r>
              <a:rPr lang="el-GR" sz="3200" b="1" dirty="0" smtClean="0"/>
              <a:t>συνέλευση των τάξεων</a:t>
            </a:r>
            <a:r>
              <a:rPr lang="el-GR" sz="3200" dirty="0" smtClean="0"/>
              <a:t>. Η Τρίτη τάξη ζητάει</a:t>
            </a:r>
            <a:r>
              <a:rPr lang="el-GR" sz="3200" b="1" dirty="0" smtClean="0"/>
              <a:t> Σύνταγμα</a:t>
            </a:r>
            <a:r>
              <a:rPr lang="el-GR" sz="3200" dirty="0" smtClean="0"/>
              <a:t>.</a:t>
            </a:r>
          </a:p>
          <a:p>
            <a:pPr algn="just"/>
            <a:r>
              <a:rPr lang="el-GR" sz="3200" dirty="0" smtClean="0"/>
              <a:t>Ο βασιλιάς προσπαθεί να κλείσει την αίθουσα στην οποία συνεδριάζει η συνέλευση των τάξεων.</a:t>
            </a:r>
          </a:p>
          <a:p>
            <a:pPr algn="just"/>
            <a:r>
              <a:rPr lang="el-GR" sz="3200" dirty="0" smtClean="0"/>
              <a:t>Οι αντιπρόσωποι της τρίτης τάξης συγκεντρώνονται στην </a:t>
            </a:r>
            <a:r>
              <a:rPr lang="el-GR" sz="3200" b="1" dirty="0" smtClean="0"/>
              <a:t>αίθουσα του σφαιριστηρίου </a:t>
            </a:r>
            <a:r>
              <a:rPr lang="el-GR" sz="3200" dirty="0" smtClean="0"/>
              <a:t>και ορκίζονται ότι θα συντάξουν Σύνταγμα. </a:t>
            </a:r>
          </a:p>
          <a:p>
            <a:pPr algn="just"/>
            <a:r>
              <a:rPr lang="el-GR" sz="3200" dirty="0" smtClean="0"/>
              <a:t> Υποχώρηση </a:t>
            </a:r>
            <a:r>
              <a:rPr lang="el-GR" sz="3200" dirty="0"/>
              <a:t>του Λουδοβίκου ΙΣΤ</a:t>
            </a:r>
            <a:r>
              <a:rPr lang="el-GR" sz="3200" dirty="0" smtClean="0"/>
              <a:t>’, ενώ την </a:t>
            </a:r>
            <a:r>
              <a:rPr lang="el-GR" sz="3200" dirty="0"/>
              <a:t>ίδια στιγμή </a:t>
            </a:r>
            <a:r>
              <a:rPr lang="el-GR" sz="3200" dirty="0" smtClean="0"/>
              <a:t>συγκέντρωνε κρυφά στρατό.</a:t>
            </a:r>
          </a:p>
        </p:txBody>
      </p:sp>
    </p:spTree>
    <p:extLst>
      <p:ext uri="{BB962C8B-B14F-4D97-AF65-F5344CB8AC3E}">
        <p14:creationId xmlns:p14="http://schemas.microsoft.com/office/powerpoint/2010/main" val="268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927770" y="1941884"/>
            <a:ext cx="2264230" cy="2029225"/>
          </a:xfrm>
        </p:spPr>
        <p:txBody>
          <a:bodyPr/>
          <a:lstStyle/>
          <a:p>
            <a:r>
              <a:rPr lang="el-GR" sz="2800" dirty="0" smtClean="0"/>
              <a:t>Ο όρκος του </a:t>
            </a:r>
            <a:r>
              <a:rPr lang="el-GR" sz="2800" dirty="0" err="1" smtClean="0"/>
              <a:t>σφαιριστη</a:t>
            </a:r>
            <a:r>
              <a:rPr lang="el-GR" sz="2800" dirty="0" smtClean="0"/>
              <a:t>-</a:t>
            </a:r>
            <a:br>
              <a:rPr lang="el-GR" sz="2800" dirty="0" smtClean="0"/>
            </a:br>
            <a:r>
              <a:rPr lang="el-GR" sz="2800" dirty="0" err="1" smtClean="0"/>
              <a:t>ρίου</a:t>
            </a:r>
            <a:endParaRPr lang="el-GR" sz="2800" dirty="0"/>
          </a:p>
        </p:txBody>
      </p:sp>
      <p:pic>
        <p:nvPicPr>
          <p:cNvPr id="4" name="Θέση περιεχομένου 3"/>
          <p:cNvPicPr>
            <a:picLocks noGrp="1" noChangeAspect="1"/>
          </p:cNvPicPr>
          <p:nvPr>
            <p:ph idx="1"/>
          </p:nvPr>
        </p:nvPicPr>
        <p:blipFill>
          <a:blip r:embed="rId2"/>
          <a:stretch>
            <a:fillRect/>
          </a:stretch>
        </p:blipFill>
        <p:spPr>
          <a:xfrm>
            <a:off x="175848" y="282899"/>
            <a:ext cx="9545547" cy="6301553"/>
          </a:xfrm>
          <a:prstGeom prst="rect">
            <a:avLst/>
          </a:prstGeom>
        </p:spPr>
      </p:pic>
    </p:spTree>
    <p:extLst>
      <p:ext uri="{BB962C8B-B14F-4D97-AF65-F5344CB8AC3E}">
        <p14:creationId xmlns:p14="http://schemas.microsoft.com/office/powerpoint/2010/main" val="2987724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10532"/>
          </a:xfrm>
        </p:spPr>
        <p:style>
          <a:lnRef idx="2">
            <a:schemeClr val="accent2">
              <a:shade val="50000"/>
            </a:schemeClr>
          </a:lnRef>
          <a:fillRef idx="1">
            <a:schemeClr val="accent2"/>
          </a:fillRef>
          <a:effectRef idx="0">
            <a:schemeClr val="accent2"/>
          </a:effectRef>
          <a:fontRef idx="minor">
            <a:schemeClr val="lt1"/>
          </a:fontRef>
        </p:style>
        <p:txBody>
          <a:bodyPr/>
          <a:lstStyle/>
          <a:p>
            <a:pPr algn="ctr"/>
            <a:endParaRPr lang="el-GR" b="1" dirty="0"/>
          </a:p>
        </p:txBody>
      </p:sp>
      <p:sp>
        <p:nvSpPr>
          <p:cNvPr id="3" name="Θέση περιεχομένου 2"/>
          <p:cNvSpPr>
            <a:spLocks noGrp="1"/>
          </p:cNvSpPr>
          <p:nvPr>
            <p:ph idx="1"/>
          </p:nvPr>
        </p:nvSpPr>
        <p:spPr>
          <a:xfrm>
            <a:off x="8112033" y="1306285"/>
            <a:ext cx="3814355" cy="4940641"/>
          </a:xfrm>
          <a:ln>
            <a:solidFill>
              <a:schemeClr val="accent2">
                <a:lumMod val="75000"/>
              </a:schemeClr>
            </a:solidFill>
          </a:ln>
        </p:spPr>
        <p:txBody>
          <a:bodyPr>
            <a:normAutofit/>
          </a:bodyPr>
          <a:lstStyle/>
          <a:p>
            <a:pPr marL="0" indent="0">
              <a:buNone/>
            </a:pPr>
            <a:endParaRPr lang="el-GR" dirty="0" smtClean="0"/>
          </a:p>
          <a:p>
            <a:pPr marL="0" indent="0">
              <a:buNone/>
            </a:pPr>
            <a:r>
              <a:rPr lang="el-GR" sz="3200" b="1" dirty="0" smtClean="0"/>
              <a:t>Οι πολίτες οπλίζονται και στις 14 Ιουλίου 1789 καταλαμβάνουν τη Βαστίλη. Το κτήριο κατεδαφίζεται.</a:t>
            </a:r>
          </a:p>
          <a:p>
            <a:endParaRPr lang="el-GR" dirty="0"/>
          </a:p>
        </p:txBody>
      </p:sp>
      <p:pic>
        <p:nvPicPr>
          <p:cNvPr id="4" name="Εικόνα 3"/>
          <p:cNvPicPr>
            <a:picLocks noChangeAspect="1"/>
          </p:cNvPicPr>
          <p:nvPr/>
        </p:nvPicPr>
        <p:blipFill>
          <a:blip r:embed="rId2"/>
          <a:stretch>
            <a:fillRect/>
          </a:stretch>
        </p:blipFill>
        <p:spPr>
          <a:xfrm>
            <a:off x="326571" y="455727"/>
            <a:ext cx="7620000" cy="5791200"/>
          </a:xfrm>
          <a:prstGeom prst="rect">
            <a:avLst/>
          </a:prstGeom>
        </p:spPr>
      </p:pic>
    </p:spTree>
    <p:extLst>
      <p:ext uri="{BB962C8B-B14F-4D97-AF65-F5344CB8AC3E}">
        <p14:creationId xmlns:p14="http://schemas.microsoft.com/office/powerpoint/2010/main" val="1384516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9337" y="365125"/>
            <a:ext cx="11913326" cy="73215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l-GR" b="1" dirty="0" smtClean="0"/>
              <a:t>Η Συντακτική συνέλευση</a:t>
            </a:r>
            <a:endParaRPr lang="el-GR" b="1" dirty="0"/>
          </a:p>
        </p:txBody>
      </p:sp>
      <p:sp>
        <p:nvSpPr>
          <p:cNvPr id="3" name="Θέση περιεχομένου 2"/>
          <p:cNvSpPr>
            <a:spLocks noGrp="1"/>
          </p:cNvSpPr>
          <p:nvPr>
            <p:ph idx="1"/>
          </p:nvPr>
        </p:nvSpPr>
        <p:spPr>
          <a:xfrm>
            <a:off x="139337" y="1097280"/>
            <a:ext cx="11913326" cy="5473337"/>
          </a:xfrm>
          <a:ln>
            <a:solidFill>
              <a:schemeClr val="accent2">
                <a:lumMod val="75000"/>
              </a:schemeClr>
            </a:solidFill>
          </a:ln>
        </p:spPr>
        <p:txBody>
          <a:bodyPr>
            <a:normAutofit lnSpcReduction="10000"/>
          </a:bodyPr>
          <a:lstStyle/>
          <a:p>
            <a:pPr marL="0" indent="0" algn="just">
              <a:buNone/>
            </a:pPr>
            <a:r>
              <a:rPr lang="el-GR" sz="2400" dirty="0" smtClean="0"/>
              <a:t>1.   Καταργεί τα προνόμια (4/8/1789).</a:t>
            </a:r>
          </a:p>
          <a:p>
            <a:pPr marL="0" indent="0" algn="just">
              <a:buNone/>
            </a:pPr>
            <a:r>
              <a:rPr lang="el-GR" sz="2400" dirty="0" smtClean="0"/>
              <a:t>2.  Ψηφίζει τη Διακήρυξη των Δικαιωμάτων του Ανθρώπου και του Πολίτη (26/8/1789</a:t>
            </a:r>
            <a:r>
              <a:rPr lang="el-GR" sz="2400" dirty="0"/>
              <a:t>). Ο βασιλιάς αποδέχθηκε αναγκαστικά αυτές τις αποφάσεις μετά την κατάληψη των ανακτόρων των </a:t>
            </a:r>
            <a:r>
              <a:rPr lang="el-GR" sz="2400" dirty="0" err="1"/>
              <a:t>Βερσαλιών</a:t>
            </a:r>
            <a:r>
              <a:rPr lang="el-GR" sz="2400" dirty="0"/>
              <a:t> από τον επαναστατημένο λαό (5 Οκτωβρίου 1789)</a:t>
            </a:r>
            <a:endParaRPr lang="el-GR" sz="2400" dirty="0" smtClean="0"/>
          </a:p>
          <a:p>
            <a:pPr algn="just"/>
            <a:r>
              <a:rPr lang="el-GR" sz="2400" dirty="0" smtClean="0"/>
              <a:t>Διαμορφώνονται τρία πολιτικά ρεύματα:</a:t>
            </a:r>
          </a:p>
          <a:p>
            <a:pPr marL="0" indent="0" algn="just">
              <a:buNone/>
            </a:pPr>
            <a:r>
              <a:rPr lang="el-GR" sz="2400" dirty="0" smtClean="0"/>
              <a:t>η </a:t>
            </a:r>
            <a:r>
              <a:rPr lang="el-GR" sz="2400" b="1" dirty="0" smtClean="0"/>
              <a:t>δεξιά</a:t>
            </a:r>
            <a:r>
              <a:rPr lang="el-GR" sz="2400" dirty="0" smtClean="0"/>
              <a:t>, δεν επιθυμούσε μεταβολές, το </a:t>
            </a:r>
            <a:r>
              <a:rPr lang="el-GR" sz="2400" b="1" dirty="0" smtClean="0"/>
              <a:t>κέντρο</a:t>
            </a:r>
            <a:r>
              <a:rPr lang="el-GR" sz="2400" dirty="0" smtClean="0"/>
              <a:t>, που ήταν υπέρ της μοναρχίας αλλά και με τη συμμετοχή των ευγενών και των μεγαλοαστών, η </a:t>
            </a:r>
            <a:r>
              <a:rPr lang="el-GR" sz="2400" b="1" dirty="0" smtClean="0"/>
              <a:t>αριστερά</a:t>
            </a:r>
            <a:r>
              <a:rPr lang="el-GR" sz="2400" dirty="0" smtClean="0"/>
              <a:t>, που οραματιζόταν ένα πολίτευμα σαν το αμερικανικό. </a:t>
            </a:r>
          </a:p>
          <a:p>
            <a:pPr marL="0" indent="0" algn="just">
              <a:buNone/>
            </a:pPr>
            <a:r>
              <a:rPr lang="el-GR" sz="2400" b="1" dirty="0" smtClean="0"/>
              <a:t>Το 1791 ψηφίζεται το Σύνταγμα:</a:t>
            </a:r>
          </a:p>
          <a:p>
            <a:pPr algn="just"/>
            <a:r>
              <a:rPr lang="el-GR" sz="2400" dirty="0" smtClean="0"/>
              <a:t>Ορίζεται ως πολίτευμα η Συνταγματική Μοναρχία.</a:t>
            </a:r>
          </a:p>
          <a:p>
            <a:pPr algn="just"/>
            <a:r>
              <a:rPr lang="el-GR" sz="2400" dirty="0" smtClean="0"/>
              <a:t>Το έθνος ανακηρύσσεται κυρίαρχο.</a:t>
            </a:r>
          </a:p>
          <a:p>
            <a:pPr algn="just"/>
            <a:r>
              <a:rPr lang="el-GR" sz="2400" dirty="0" smtClean="0"/>
              <a:t>Εφαρμόζεται η αρχή της διάκρισης των εξουσιών.</a:t>
            </a:r>
          </a:p>
        </p:txBody>
      </p:sp>
    </p:spTree>
    <p:extLst>
      <p:ext uri="{BB962C8B-B14F-4D97-AF65-F5344CB8AC3E}">
        <p14:creationId xmlns:p14="http://schemas.microsoft.com/office/powerpoint/2010/main" val="3705250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κατάληψη των </a:t>
            </a:r>
            <a:r>
              <a:rPr lang="el-GR" dirty="0" err="1" smtClean="0"/>
              <a:t>Βερσαλιών</a:t>
            </a:r>
            <a:endParaRPr lang="el-GR" dirty="0"/>
          </a:p>
        </p:txBody>
      </p:sp>
      <p:pic>
        <p:nvPicPr>
          <p:cNvPr id="6" name="Θέση περιεχομένου 5"/>
          <p:cNvPicPr>
            <a:picLocks noGrp="1" noChangeAspect="1"/>
          </p:cNvPicPr>
          <p:nvPr>
            <p:ph idx="1"/>
          </p:nvPr>
        </p:nvPicPr>
        <p:blipFill>
          <a:blip r:embed="rId2"/>
          <a:stretch>
            <a:fillRect/>
          </a:stretch>
        </p:blipFill>
        <p:spPr>
          <a:xfrm>
            <a:off x="0" y="1619795"/>
            <a:ext cx="6725829" cy="3849801"/>
          </a:xfrm>
          <a:prstGeom prst="rect">
            <a:avLst/>
          </a:prstGeom>
        </p:spPr>
      </p:pic>
      <p:pic>
        <p:nvPicPr>
          <p:cNvPr id="7" name="Εικόνα 6"/>
          <p:cNvPicPr>
            <a:picLocks noChangeAspect="1"/>
          </p:cNvPicPr>
          <p:nvPr/>
        </p:nvPicPr>
        <p:blipFill>
          <a:blip r:embed="rId3"/>
          <a:stretch>
            <a:fillRect/>
          </a:stretch>
        </p:blipFill>
        <p:spPr>
          <a:xfrm>
            <a:off x="6802747" y="1619795"/>
            <a:ext cx="5014873" cy="3849801"/>
          </a:xfrm>
          <a:prstGeom prst="rect">
            <a:avLst/>
          </a:prstGeom>
        </p:spPr>
      </p:pic>
    </p:spTree>
    <p:extLst>
      <p:ext uri="{BB962C8B-B14F-4D97-AF65-F5344CB8AC3E}">
        <p14:creationId xmlns:p14="http://schemas.microsoft.com/office/powerpoint/2010/main" val="11778474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93</TotalTime>
  <Words>997</Words>
  <Application>Microsoft Office PowerPoint</Application>
  <PresentationFormat>Ευρεία οθόνη</PresentationFormat>
  <Paragraphs>84</Paragraphs>
  <Slides>16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16</vt:i4>
      </vt:variant>
    </vt:vector>
  </HeadingPairs>
  <TitlesOfParts>
    <vt:vector size="20" baseType="lpstr">
      <vt:lpstr>Arial</vt:lpstr>
      <vt:lpstr>Century Gothic</vt:lpstr>
      <vt:lpstr>Wingdings 3</vt:lpstr>
      <vt:lpstr>Ιόν</vt:lpstr>
      <vt:lpstr>Η Γαλλική Επανάσταση</vt:lpstr>
      <vt:lpstr>Τι εκφράζει η γελοιογραφία;</vt:lpstr>
      <vt:lpstr> Η κατάσταση - τα αίτια </vt:lpstr>
      <vt:lpstr>Το ανάκτορο των Βερσαλιών</vt:lpstr>
      <vt:lpstr>Τα γεγονότα</vt:lpstr>
      <vt:lpstr>Ο όρκος του σφαιριστη- ρίου</vt:lpstr>
      <vt:lpstr>Παρουσίαση του PowerPoint</vt:lpstr>
      <vt:lpstr>Η Συντακτική συνέλευση</vt:lpstr>
      <vt:lpstr>Η κατάληψη των Βερσαλιών</vt:lpstr>
      <vt:lpstr>Γαλλική επανάσταση (συνέχεια)</vt:lpstr>
      <vt:lpstr>Η κατάληψη των ανακτόρων του Κεραμεικού</vt:lpstr>
      <vt:lpstr>Η Νομοθετική</vt:lpstr>
      <vt:lpstr>Γίνονται νέες εκλογές </vt:lpstr>
      <vt:lpstr>Η Συμβατική Συνέλευση συστήνει </vt:lpstr>
      <vt:lpstr>Η τελευταία φάση - Η εποχή του Ναπολέοντα </vt:lpstr>
      <vt:lpstr>Αποτίμηση της γαλλικής επανάστασης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Γαλλική Επανάσταση</dc:title>
  <dc:creator>DeskTop</dc:creator>
  <cp:lastModifiedBy>DeskTop</cp:lastModifiedBy>
  <cp:revision>19</cp:revision>
  <dcterms:created xsi:type="dcterms:W3CDTF">2023-10-23T15:46:28Z</dcterms:created>
  <dcterms:modified xsi:type="dcterms:W3CDTF">2024-12-20T18:29:48Z</dcterms:modified>
</cp:coreProperties>
</file>