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0" r:id="rId3"/>
    <p:sldId id="260" r:id="rId4"/>
    <p:sldId id="272" r:id="rId5"/>
    <p:sldId id="262" r:id="rId6"/>
    <p:sldId id="263" r:id="rId7"/>
    <p:sldId id="264" r:id="rId8"/>
    <p:sldId id="265" r:id="rId9"/>
    <p:sldId id="266" r:id="rId10"/>
    <p:sldId id="267" r:id="rId11"/>
    <p:sldId id="268" r:id="rId12"/>
    <p:sldId id="269"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sorterViewPr>
    <p:cViewPr>
      <p:scale>
        <a:sx n="100" d="100"/>
        <a:sy n="100" d="100"/>
      </p:scale>
      <p:origin x="0" y="-379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C8BE38-6833-4F7A-80B5-48AF3A48FCD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l-GR"/>
        </a:p>
      </dgm:t>
    </dgm:pt>
    <dgm:pt modelId="{C4E7452D-A93D-4A9B-9A15-D541FFFB5965}">
      <dgm:prSet phldrT="[Κείμενο]"/>
      <dgm:spPr/>
      <dgm:t>
        <a:bodyPr/>
        <a:lstStyle/>
        <a:p>
          <a:r>
            <a:rPr lang="el-GR" dirty="0" smtClean="0"/>
            <a:t>Οι βασικές θέσεις του Διαφωτισμού:</a:t>
          </a:r>
          <a:endParaRPr lang="el-GR" dirty="0"/>
        </a:p>
      </dgm:t>
    </dgm:pt>
    <dgm:pt modelId="{8E90814F-DC1B-4A20-9FB5-954505F3371C}" type="parTrans" cxnId="{3C711FE5-9666-4F3D-96F4-678138A8C031}">
      <dgm:prSet/>
      <dgm:spPr/>
      <dgm:t>
        <a:bodyPr/>
        <a:lstStyle/>
        <a:p>
          <a:endParaRPr lang="el-GR"/>
        </a:p>
      </dgm:t>
    </dgm:pt>
    <dgm:pt modelId="{812A0356-AA73-4EEB-AC4D-A35F17AA4BBF}" type="sibTrans" cxnId="{3C711FE5-9666-4F3D-96F4-678138A8C031}">
      <dgm:prSet/>
      <dgm:spPr/>
      <dgm:t>
        <a:bodyPr/>
        <a:lstStyle/>
        <a:p>
          <a:endParaRPr lang="el-GR"/>
        </a:p>
      </dgm:t>
    </dgm:pt>
    <dgm:pt modelId="{D9E4F014-7133-4085-887C-88BE2AB2B5F3}">
      <dgm:prSet phldrT="[Κείμενο]"/>
      <dgm:spPr/>
      <dgm:t>
        <a:bodyPr/>
        <a:lstStyle/>
        <a:p>
          <a:r>
            <a:rPr lang="el-GR" dirty="0" smtClean="0"/>
            <a:t>κριτική κάθε υφιστάμενης γνώσης </a:t>
          </a:r>
          <a:endParaRPr lang="el-GR" dirty="0"/>
        </a:p>
      </dgm:t>
    </dgm:pt>
    <dgm:pt modelId="{11E287B1-E789-4606-8462-36C556416563}" type="parTrans" cxnId="{856BF780-CBED-40C1-94E1-74FC9ACC0720}">
      <dgm:prSet/>
      <dgm:spPr/>
      <dgm:t>
        <a:bodyPr/>
        <a:lstStyle/>
        <a:p>
          <a:endParaRPr lang="el-GR"/>
        </a:p>
      </dgm:t>
    </dgm:pt>
    <dgm:pt modelId="{267BC9AE-75B2-47EB-98C5-EAD146252688}" type="sibTrans" cxnId="{856BF780-CBED-40C1-94E1-74FC9ACC0720}">
      <dgm:prSet/>
      <dgm:spPr/>
      <dgm:t>
        <a:bodyPr/>
        <a:lstStyle/>
        <a:p>
          <a:endParaRPr lang="el-GR"/>
        </a:p>
      </dgm:t>
    </dgm:pt>
    <dgm:pt modelId="{B46CC2DB-F26D-4A5C-BF14-CEAD99D0D5B2}">
      <dgm:prSet phldrT="[Κείμενο]"/>
      <dgm:spPr/>
      <dgm:t>
        <a:bodyPr/>
        <a:lstStyle/>
        <a:p>
          <a:r>
            <a:rPr lang="el-GR" dirty="0" smtClean="0"/>
            <a:t>αποδοχή της λογικής ως του μόνου ασφαλούς τρόπου ερμηνείας του κόσμου </a:t>
          </a:r>
          <a:endParaRPr lang="el-GR" dirty="0"/>
        </a:p>
      </dgm:t>
    </dgm:pt>
    <dgm:pt modelId="{4F037098-5F6A-4562-BBE0-DB1ADF7204FE}" type="parTrans" cxnId="{0F9FE276-C080-4361-BAB9-F444165DC096}">
      <dgm:prSet/>
      <dgm:spPr/>
      <dgm:t>
        <a:bodyPr/>
        <a:lstStyle/>
        <a:p>
          <a:endParaRPr lang="el-GR"/>
        </a:p>
      </dgm:t>
    </dgm:pt>
    <dgm:pt modelId="{75E9B51A-3390-4982-B3DD-A51119123EAE}" type="sibTrans" cxnId="{0F9FE276-C080-4361-BAB9-F444165DC096}">
      <dgm:prSet/>
      <dgm:spPr/>
      <dgm:t>
        <a:bodyPr/>
        <a:lstStyle/>
        <a:p>
          <a:endParaRPr lang="el-GR"/>
        </a:p>
      </dgm:t>
    </dgm:pt>
    <dgm:pt modelId="{866058BD-77D9-497E-8805-A6E975EA8A8E}">
      <dgm:prSet/>
      <dgm:spPr/>
      <dgm:t>
        <a:bodyPr/>
        <a:lstStyle/>
        <a:p>
          <a:r>
            <a:rPr lang="el-GR" dirty="0" smtClean="0"/>
            <a:t>απόρριψη κάθε αυθεντίας </a:t>
          </a:r>
          <a:endParaRPr lang="el-GR" dirty="0"/>
        </a:p>
      </dgm:t>
    </dgm:pt>
    <dgm:pt modelId="{3191B1D7-D33F-48E0-A9D2-31FB6E437982}" type="parTrans" cxnId="{EC41F29B-3B9D-4C9A-883C-8890034CBE5D}">
      <dgm:prSet/>
      <dgm:spPr/>
      <dgm:t>
        <a:bodyPr/>
        <a:lstStyle/>
        <a:p>
          <a:endParaRPr lang="el-GR"/>
        </a:p>
      </dgm:t>
    </dgm:pt>
    <dgm:pt modelId="{BBB0C730-D343-47AE-95AB-A7EABAACA680}" type="sibTrans" cxnId="{EC41F29B-3B9D-4C9A-883C-8890034CBE5D}">
      <dgm:prSet/>
      <dgm:spPr/>
      <dgm:t>
        <a:bodyPr/>
        <a:lstStyle/>
        <a:p>
          <a:endParaRPr lang="el-GR"/>
        </a:p>
      </dgm:t>
    </dgm:pt>
    <dgm:pt modelId="{6D0FD7C5-14A7-4C93-99CC-1F7DA44325B7}">
      <dgm:prSet/>
      <dgm:spPr/>
      <dgm:t>
        <a:bodyPr/>
        <a:lstStyle/>
        <a:p>
          <a:r>
            <a:rPr lang="el-GR" dirty="0" smtClean="0"/>
            <a:t>πεποίθηση ότι ο άνθρωπος μπορεί να προοδεύει διαρκώς</a:t>
          </a:r>
          <a:endParaRPr lang="el-GR" dirty="0"/>
        </a:p>
      </dgm:t>
    </dgm:pt>
    <dgm:pt modelId="{ADC2CA74-5873-452C-A759-ED7D3B058C40}" type="parTrans" cxnId="{0D28D4FA-9AB6-4416-B85C-3656C5F11BED}">
      <dgm:prSet/>
      <dgm:spPr/>
      <dgm:t>
        <a:bodyPr/>
        <a:lstStyle/>
        <a:p>
          <a:endParaRPr lang="el-GR"/>
        </a:p>
      </dgm:t>
    </dgm:pt>
    <dgm:pt modelId="{6E5377E4-B3AD-46C8-9176-0BDD8837BA37}" type="sibTrans" cxnId="{0D28D4FA-9AB6-4416-B85C-3656C5F11BED}">
      <dgm:prSet/>
      <dgm:spPr/>
      <dgm:t>
        <a:bodyPr/>
        <a:lstStyle/>
        <a:p>
          <a:endParaRPr lang="el-GR"/>
        </a:p>
      </dgm:t>
    </dgm:pt>
    <dgm:pt modelId="{E8F81C2B-6E5E-4B3A-8D88-F031924A5589}" type="pres">
      <dgm:prSet presAssocID="{02C8BE38-6833-4F7A-80B5-48AF3A48FCDD}" presName="diagram" presStyleCnt="0">
        <dgm:presLayoutVars>
          <dgm:dir/>
          <dgm:resizeHandles val="exact"/>
        </dgm:presLayoutVars>
      </dgm:prSet>
      <dgm:spPr/>
    </dgm:pt>
    <dgm:pt modelId="{C01CB1C5-4974-4C31-AF6E-FC5DA5BCA7A8}" type="pres">
      <dgm:prSet presAssocID="{C4E7452D-A93D-4A9B-9A15-D541FFFB5965}" presName="node" presStyleLbl="node1" presStyleIdx="0" presStyleCnt="5" custLinFactNeighborX="3180" custLinFactNeighborY="56315">
        <dgm:presLayoutVars>
          <dgm:bulletEnabled val="1"/>
        </dgm:presLayoutVars>
      </dgm:prSet>
      <dgm:spPr/>
      <dgm:t>
        <a:bodyPr/>
        <a:lstStyle/>
        <a:p>
          <a:endParaRPr lang="el-GR"/>
        </a:p>
      </dgm:t>
    </dgm:pt>
    <dgm:pt modelId="{2DBC6B80-EA65-4808-9C65-15413FEDD5B7}" type="pres">
      <dgm:prSet presAssocID="{812A0356-AA73-4EEB-AC4D-A35F17AA4BBF}" presName="sibTrans" presStyleCnt="0"/>
      <dgm:spPr/>
    </dgm:pt>
    <dgm:pt modelId="{0623CF89-5319-4A08-AC8E-07E3DFFBE9FC}" type="pres">
      <dgm:prSet presAssocID="{D9E4F014-7133-4085-887C-88BE2AB2B5F3}" presName="node" presStyleLbl="node1" presStyleIdx="1" presStyleCnt="5" custLinFactX="2671" custLinFactNeighborX="100000" custLinFactNeighborY="1987">
        <dgm:presLayoutVars>
          <dgm:bulletEnabled val="1"/>
        </dgm:presLayoutVars>
      </dgm:prSet>
      <dgm:spPr/>
      <dgm:t>
        <a:bodyPr/>
        <a:lstStyle/>
        <a:p>
          <a:endParaRPr lang="el-GR"/>
        </a:p>
      </dgm:t>
    </dgm:pt>
    <dgm:pt modelId="{71D2D918-D3CC-4204-BCE3-1D891B99CFEA}" type="pres">
      <dgm:prSet presAssocID="{267BC9AE-75B2-47EB-98C5-EAD146252688}" presName="sibTrans" presStyleCnt="0"/>
      <dgm:spPr/>
    </dgm:pt>
    <dgm:pt modelId="{8859B285-2CDE-4691-A910-1A5CC5B0CA5C}" type="pres">
      <dgm:prSet presAssocID="{866058BD-77D9-497E-8805-A6E975EA8A8E}" presName="node" presStyleLbl="node1" presStyleIdx="2" presStyleCnt="5" custLinFactX="-10000" custLinFactNeighborX="-100000" custLinFactNeighborY="1300">
        <dgm:presLayoutVars>
          <dgm:bulletEnabled val="1"/>
        </dgm:presLayoutVars>
      </dgm:prSet>
      <dgm:spPr/>
    </dgm:pt>
    <dgm:pt modelId="{485CD41C-0733-4D6F-8C47-29196B4A7403}" type="pres">
      <dgm:prSet presAssocID="{BBB0C730-D343-47AE-95AB-A7EABAACA680}" presName="sibTrans" presStyleCnt="0"/>
      <dgm:spPr/>
    </dgm:pt>
    <dgm:pt modelId="{825592AE-AB04-49F7-8F6C-6403D84B29A6}" type="pres">
      <dgm:prSet presAssocID="{B46CC2DB-F26D-4A5C-BF14-CEAD99D0D5B2}" presName="node" presStyleLbl="node1" presStyleIdx="3" presStyleCnt="5" custLinFactNeighborX="55000" custLinFactNeighborY="-3313">
        <dgm:presLayoutVars>
          <dgm:bulletEnabled val="1"/>
        </dgm:presLayoutVars>
      </dgm:prSet>
      <dgm:spPr/>
      <dgm:t>
        <a:bodyPr/>
        <a:lstStyle/>
        <a:p>
          <a:endParaRPr lang="el-GR"/>
        </a:p>
      </dgm:t>
    </dgm:pt>
    <dgm:pt modelId="{E924FF29-AC15-4351-AEF1-C39FDC543F05}" type="pres">
      <dgm:prSet presAssocID="{75E9B51A-3390-4982-B3DD-A51119123EAE}" presName="sibTrans" presStyleCnt="0"/>
      <dgm:spPr/>
    </dgm:pt>
    <dgm:pt modelId="{A1396F89-9712-4DB6-AA6C-161F1FF15412}" type="pres">
      <dgm:prSet presAssocID="{6D0FD7C5-14A7-4C93-99CC-1F7DA44325B7}" presName="node" presStyleLbl="node1" presStyleIdx="4" presStyleCnt="5" custLinFactNeighborX="51677" custLinFactNeighborY="-3312">
        <dgm:presLayoutVars>
          <dgm:bulletEnabled val="1"/>
        </dgm:presLayoutVars>
      </dgm:prSet>
      <dgm:spPr/>
    </dgm:pt>
  </dgm:ptLst>
  <dgm:cxnLst>
    <dgm:cxn modelId="{AB54ADAF-A967-4B87-9D8E-6CA4DD1F6CAB}" type="presOf" srcId="{B46CC2DB-F26D-4A5C-BF14-CEAD99D0D5B2}" destId="{825592AE-AB04-49F7-8F6C-6403D84B29A6}" srcOrd="0" destOrd="0" presId="urn:microsoft.com/office/officeart/2005/8/layout/default"/>
    <dgm:cxn modelId="{F1E845EF-680D-41C9-84E1-0D606201DFA6}" type="presOf" srcId="{866058BD-77D9-497E-8805-A6E975EA8A8E}" destId="{8859B285-2CDE-4691-A910-1A5CC5B0CA5C}" srcOrd="0" destOrd="0" presId="urn:microsoft.com/office/officeart/2005/8/layout/default"/>
    <dgm:cxn modelId="{3C711FE5-9666-4F3D-96F4-678138A8C031}" srcId="{02C8BE38-6833-4F7A-80B5-48AF3A48FCDD}" destId="{C4E7452D-A93D-4A9B-9A15-D541FFFB5965}" srcOrd="0" destOrd="0" parTransId="{8E90814F-DC1B-4A20-9FB5-954505F3371C}" sibTransId="{812A0356-AA73-4EEB-AC4D-A35F17AA4BBF}"/>
    <dgm:cxn modelId="{0F9FE276-C080-4361-BAB9-F444165DC096}" srcId="{02C8BE38-6833-4F7A-80B5-48AF3A48FCDD}" destId="{B46CC2DB-F26D-4A5C-BF14-CEAD99D0D5B2}" srcOrd="3" destOrd="0" parTransId="{4F037098-5F6A-4562-BBE0-DB1ADF7204FE}" sibTransId="{75E9B51A-3390-4982-B3DD-A51119123EAE}"/>
    <dgm:cxn modelId="{0D28D4FA-9AB6-4416-B85C-3656C5F11BED}" srcId="{02C8BE38-6833-4F7A-80B5-48AF3A48FCDD}" destId="{6D0FD7C5-14A7-4C93-99CC-1F7DA44325B7}" srcOrd="4" destOrd="0" parTransId="{ADC2CA74-5873-452C-A759-ED7D3B058C40}" sibTransId="{6E5377E4-B3AD-46C8-9176-0BDD8837BA37}"/>
    <dgm:cxn modelId="{EC41F29B-3B9D-4C9A-883C-8890034CBE5D}" srcId="{02C8BE38-6833-4F7A-80B5-48AF3A48FCDD}" destId="{866058BD-77D9-497E-8805-A6E975EA8A8E}" srcOrd="2" destOrd="0" parTransId="{3191B1D7-D33F-48E0-A9D2-31FB6E437982}" sibTransId="{BBB0C730-D343-47AE-95AB-A7EABAACA680}"/>
    <dgm:cxn modelId="{EF9668D1-B847-4178-81DF-5C39AD577CBB}" type="presOf" srcId="{02C8BE38-6833-4F7A-80B5-48AF3A48FCDD}" destId="{E8F81C2B-6E5E-4B3A-8D88-F031924A5589}" srcOrd="0" destOrd="0" presId="urn:microsoft.com/office/officeart/2005/8/layout/default"/>
    <dgm:cxn modelId="{A8D8C0F4-4D3B-4C93-A95D-F34039ADED8F}" type="presOf" srcId="{D9E4F014-7133-4085-887C-88BE2AB2B5F3}" destId="{0623CF89-5319-4A08-AC8E-07E3DFFBE9FC}" srcOrd="0" destOrd="0" presId="urn:microsoft.com/office/officeart/2005/8/layout/default"/>
    <dgm:cxn modelId="{856BF780-CBED-40C1-94E1-74FC9ACC0720}" srcId="{02C8BE38-6833-4F7A-80B5-48AF3A48FCDD}" destId="{D9E4F014-7133-4085-887C-88BE2AB2B5F3}" srcOrd="1" destOrd="0" parTransId="{11E287B1-E789-4606-8462-36C556416563}" sibTransId="{267BC9AE-75B2-47EB-98C5-EAD146252688}"/>
    <dgm:cxn modelId="{BDA0F3E5-1F0A-4B5B-8F05-EE80BC997CB8}" type="presOf" srcId="{6D0FD7C5-14A7-4C93-99CC-1F7DA44325B7}" destId="{A1396F89-9712-4DB6-AA6C-161F1FF15412}" srcOrd="0" destOrd="0" presId="urn:microsoft.com/office/officeart/2005/8/layout/default"/>
    <dgm:cxn modelId="{BE904A5F-4BBE-45EC-B15A-9C57E08AC6CF}" type="presOf" srcId="{C4E7452D-A93D-4A9B-9A15-D541FFFB5965}" destId="{C01CB1C5-4974-4C31-AF6E-FC5DA5BCA7A8}" srcOrd="0" destOrd="0" presId="urn:microsoft.com/office/officeart/2005/8/layout/default"/>
    <dgm:cxn modelId="{AC2BA587-2073-42B5-A31C-9DAA80DC1AFD}" type="presParOf" srcId="{E8F81C2B-6E5E-4B3A-8D88-F031924A5589}" destId="{C01CB1C5-4974-4C31-AF6E-FC5DA5BCA7A8}" srcOrd="0" destOrd="0" presId="urn:microsoft.com/office/officeart/2005/8/layout/default"/>
    <dgm:cxn modelId="{97B47EBC-7389-4C35-BA27-A750D75E0D66}" type="presParOf" srcId="{E8F81C2B-6E5E-4B3A-8D88-F031924A5589}" destId="{2DBC6B80-EA65-4808-9C65-15413FEDD5B7}" srcOrd="1" destOrd="0" presId="urn:microsoft.com/office/officeart/2005/8/layout/default"/>
    <dgm:cxn modelId="{370AE538-D987-4353-9840-9BF5FFD77289}" type="presParOf" srcId="{E8F81C2B-6E5E-4B3A-8D88-F031924A5589}" destId="{0623CF89-5319-4A08-AC8E-07E3DFFBE9FC}" srcOrd="2" destOrd="0" presId="urn:microsoft.com/office/officeart/2005/8/layout/default"/>
    <dgm:cxn modelId="{A36F3D72-26AB-4024-9E01-2522F8FD2452}" type="presParOf" srcId="{E8F81C2B-6E5E-4B3A-8D88-F031924A5589}" destId="{71D2D918-D3CC-4204-BCE3-1D891B99CFEA}" srcOrd="3" destOrd="0" presId="urn:microsoft.com/office/officeart/2005/8/layout/default"/>
    <dgm:cxn modelId="{EB66D746-6A41-42F8-A5DF-53829F53FBB2}" type="presParOf" srcId="{E8F81C2B-6E5E-4B3A-8D88-F031924A5589}" destId="{8859B285-2CDE-4691-A910-1A5CC5B0CA5C}" srcOrd="4" destOrd="0" presId="urn:microsoft.com/office/officeart/2005/8/layout/default"/>
    <dgm:cxn modelId="{2B91FD70-BE00-407C-91E6-08E07CD74CDA}" type="presParOf" srcId="{E8F81C2B-6E5E-4B3A-8D88-F031924A5589}" destId="{485CD41C-0733-4D6F-8C47-29196B4A7403}" srcOrd="5" destOrd="0" presId="urn:microsoft.com/office/officeart/2005/8/layout/default"/>
    <dgm:cxn modelId="{B9B314A1-505E-4FDC-8713-364B4F43EC29}" type="presParOf" srcId="{E8F81C2B-6E5E-4B3A-8D88-F031924A5589}" destId="{825592AE-AB04-49F7-8F6C-6403D84B29A6}" srcOrd="6" destOrd="0" presId="urn:microsoft.com/office/officeart/2005/8/layout/default"/>
    <dgm:cxn modelId="{676AF039-3ED7-4A03-BBCB-BA52E50B5F60}" type="presParOf" srcId="{E8F81C2B-6E5E-4B3A-8D88-F031924A5589}" destId="{E924FF29-AC15-4351-AEF1-C39FDC543F05}" srcOrd="7" destOrd="0" presId="urn:microsoft.com/office/officeart/2005/8/layout/default"/>
    <dgm:cxn modelId="{1CAEF109-79B8-4DDD-B1E8-D16927CF41FD}" type="presParOf" srcId="{E8F81C2B-6E5E-4B3A-8D88-F031924A5589}" destId="{A1396F89-9712-4DB6-AA6C-161F1FF15412}"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CB1C5-4974-4C31-AF6E-FC5DA5BCA7A8}">
      <dsp:nvSpPr>
        <dsp:cNvPr id="0" name=""/>
        <dsp:cNvSpPr/>
      </dsp:nvSpPr>
      <dsp:spPr>
        <a:xfrm>
          <a:off x="104498" y="1255423"/>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l-GR" sz="2600" kern="1200" dirty="0" smtClean="0"/>
            <a:t>Οι βασικές θέσεις του Διαφωτισμού:</a:t>
          </a:r>
          <a:endParaRPr lang="el-GR" sz="2600" kern="1200" dirty="0"/>
        </a:p>
      </dsp:txBody>
      <dsp:txXfrm>
        <a:off x="104498" y="1255423"/>
        <a:ext cx="3286125" cy="1971675"/>
      </dsp:txXfrm>
    </dsp:sp>
    <dsp:sp modelId="{0623CF89-5319-4A08-AC8E-07E3DFFBE9FC}">
      <dsp:nvSpPr>
        <dsp:cNvPr id="0" name=""/>
        <dsp:cNvSpPr/>
      </dsp:nvSpPr>
      <dsp:spPr>
        <a:xfrm>
          <a:off x="6988634" y="184251"/>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l-GR" sz="2600" kern="1200" dirty="0" smtClean="0"/>
            <a:t>κριτική κάθε υφιστάμενης γνώσης </a:t>
          </a:r>
          <a:endParaRPr lang="el-GR" sz="2600" kern="1200" dirty="0"/>
        </a:p>
      </dsp:txBody>
      <dsp:txXfrm>
        <a:off x="6988634" y="184251"/>
        <a:ext cx="3286125" cy="1971675"/>
      </dsp:txXfrm>
    </dsp:sp>
    <dsp:sp modelId="{8859B285-2CDE-4691-A910-1A5CC5B0CA5C}">
      <dsp:nvSpPr>
        <dsp:cNvPr id="0" name=""/>
        <dsp:cNvSpPr/>
      </dsp:nvSpPr>
      <dsp:spPr>
        <a:xfrm>
          <a:off x="3614737" y="170706"/>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l-GR" sz="2600" kern="1200" dirty="0" smtClean="0"/>
            <a:t>απόρριψη κάθε αυθεντίας </a:t>
          </a:r>
          <a:endParaRPr lang="el-GR" sz="2600" kern="1200" dirty="0"/>
        </a:p>
      </dsp:txBody>
      <dsp:txXfrm>
        <a:off x="3614737" y="170706"/>
        <a:ext cx="3286125" cy="1971675"/>
      </dsp:txXfrm>
    </dsp:sp>
    <dsp:sp modelId="{825592AE-AB04-49F7-8F6C-6403D84B29A6}">
      <dsp:nvSpPr>
        <dsp:cNvPr id="0" name=""/>
        <dsp:cNvSpPr/>
      </dsp:nvSpPr>
      <dsp:spPr>
        <a:xfrm>
          <a:off x="3614737" y="2380040"/>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l-GR" sz="2600" kern="1200" dirty="0" smtClean="0"/>
            <a:t>αποδοχή της λογικής ως του μόνου ασφαλούς τρόπου ερμηνείας του κόσμου </a:t>
          </a:r>
          <a:endParaRPr lang="el-GR" sz="2600" kern="1200" dirty="0"/>
        </a:p>
      </dsp:txBody>
      <dsp:txXfrm>
        <a:off x="3614737" y="2380040"/>
        <a:ext cx="3286125" cy="1971675"/>
      </dsp:txXfrm>
    </dsp:sp>
    <dsp:sp modelId="{A1396F89-9712-4DB6-AA6C-161F1FF15412}">
      <dsp:nvSpPr>
        <dsp:cNvPr id="0" name=""/>
        <dsp:cNvSpPr/>
      </dsp:nvSpPr>
      <dsp:spPr>
        <a:xfrm>
          <a:off x="7120277" y="2380060"/>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l-GR" sz="2600" kern="1200" dirty="0" smtClean="0"/>
            <a:t>πεποίθηση ότι ο άνθρωπος μπορεί να προοδεύει διαρκώς</a:t>
          </a:r>
          <a:endParaRPr lang="el-GR" sz="2600" kern="1200" dirty="0"/>
        </a:p>
      </dsp:txBody>
      <dsp:txXfrm>
        <a:off x="7120277" y="2380060"/>
        <a:ext cx="3286125" cy="197167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E88516FD-BE1E-437A-B448-AFC62B8FB1A6}" type="datetimeFigureOut">
              <a:rPr lang="el-GR" smtClean="0"/>
              <a:t>22/9/2024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098AA1D-C687-4BFB-AD2A-400ED96654B7}" type="slidenum">
              <a:rPr lang="el-GR" smtClean="0"/>
              <a:t>‹#›</a:t>
            </a:fld>
            <a:endParaRPr lang="el-GR"/>
          </a:p>
        </p:txBody>
      </p:sp>
    </p:spTree>
    <p:extLst>
      <p:ext uri="{BB962C8B-B14F-4D97-AF65-F5344CB8AC3E}">
        <p14:creationId xmlns:p14="http://schemas.microsoft.com/office/powerpoint/2010/main" val="2779468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88516FD-BE1E-437A-B448-AFC62B8FB1A6}" type="datetimeFigureOut">
              <a:rPr lang="el-GR" smtClean="0"/>
              <a:t>22/9/2024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098AA1D-C687-4BFB-AD2A-400ED96654B7}" type="slidenum">
              <a:rPr lang="el-GR" smtClean="0"/>
              <a:t>‹#›</a:t>
            </a:fld>
            <a:endParaRPr lang="el-GR"/>
          </a:p>
        </p:txBody>
      </p:sp>
    </p:spTree>
    <p:extLst>
      <p:ext uri="{BB962C8B-B14F-4D97-AF65-F5344CB8AC3E}">
        <p14:creationId xmlns:p14="http://schemas.microsoft.com/office/powerpoint/2010/main" val="3301733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88516FD-BE1E-437A-B448-AFC62B8FB1A6}" type="datetimeFigureOut">
              <a:rPr lang="el-GR" smtClean="0"/>
              <a:t>22/9/2024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098AA1D-C687-4BFB-AD2A-400ED96654B7}" type="slidenum">
              <a:rPr lang="el-GR" smtClean="0"/>
              <a:t>‹#›</a:t>
            </a:fld>
            <a:endParaRPr lang="el-GR"/>
          </a:p>
        </p:txBody>
      </p:sp>
    </p:spTree>
    <p:extLst>
      <p:ext uri="{BB962C8B-B14F-4D97-AF65-F5344CB8AC3E}">
        <p14:creationId xmlns:p14="http://schemas.microsoft.com/office/powerpoint/2010/main" val="3673634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88516FD-BE1E-437A-B448-AFC62B8FB1A6}" type="datetimeFigureOut">
              <a:rPr lang="el-GR" smtClean="0"/>
              <a:t>22/9/2024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098AA1D-C687-4BFB-AD2A-400ED96654B7}" type="slidenum">
              <a:rPr lang="el-GR" smtClean="0"/>
              <a:t>‹#›</a:t>
            </a:fld>
            <a:endParaRPr lang="el-GR"/>
          </a:p>
        </p:txBody>
      </p:sp>
    </p:spTree>
    <p:extLst>
      <p:ext uri="{BB962C8B-B14F-4D97-AF65-F5344CB8AC3E}">
        <p14:creationId xmlns:p14="http://schemas.microsoft.com/office/powerpoint/2010/main" val="3309503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E88516FD-BE1E-437A-B448-AFC62B8FB1A6}" type="datetimeFigureOut">
              <a:rPr lang="el-GR" smtClean="0"/>
              <a:t>22/9/2024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098AA1D-C687-4BFB-AD2A-400ED96654B7}" type="slidenum">
              <a:rPr lang="el-GR" smtClean="0"/>
              <a:t>‹#›</a:t>
            </a:fld>
            <a:endParaRPr lang="el-GR"/>
          </a:p>
        </p:txBody>
      </p:sp>
    </p:spTree>
    <p:extLst>
      <p:ext uri="{BB962C8B-B14F-4D97-AF65-F5344CB8AC3E}">
        <p14:creationId xmlns:p14="http://schemas.microsoft.com/office/powerpoint/2010/main" val="1055440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E88516FD-BE1E-437A-B448-AFC62B8FB1A6}" type="datetimeFigureOut">
              <a:rPr lang="el-GR" smtClean="0"/>
              <a:t>22/9/2024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098AA1D-C687-4BFB-AD2A-400ED96654B7}" type="slidenum">
              <a:rPr lang="el-GR" smtClean="0"/>
              <a:t>‹#›</a:t>
            </a:fld>
            <a:endParaRPr lang="el-GR"/>
          </a:p>
        </p:txBody>
      </p:sp>
    </p:spTree>
    <p:extLst>
      <p:ext uri="{BB962C8B-B14F-4D97-AF65-F5344CB8AC3E}">
        <p14:creationId xmlns:p14="http://schemas.microsoft.com/office/powerpoint/2010/main" val="250046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E88516FD-BE1E-437A-B448-AFC62B8FB1A6}" type="datetimeFigureOut">
              <a:rPr lang="el-GR" smtClean="0"/>
              <a:t>22/9/2024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8098AA1D-C687-4BFB-AD2A-400ED96654B7}" type="slidenum">
              <a:rPr lang="el-GR" smtClean="0"/>
              <a:t>‹#›</a:t>
            </a:fld>
            <a:endParaRPr lang="el-GR"/>
          </a:p>
        </p:txBody>
      </p:sp>
    </p:spTree>
    <p:extLst>
      <p:ext uri="{BB962C8B-B14F-4D97-AF65-F5344CB8AC3E}">
        <p14:creationId xmlns:p14="http://schemas.microsoft.com/office/powerpoint/2010/main" val="3284627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E88516FD-BE1E-437A-B448-AFC62B8FB1A6}" type="datetimeFigureOut">
              <a:rPr lang="el-GR" smtClean="0"/>
              <a:t>22/9/2024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8098AA1D-C687-4BFB-AD2A-400ED96654B7}" type="slidenum">
              <a:rPr lang="el-GR" smtClean="0"/>
              <a:t>‹#›</a:t>
            </a:fld>
            <a:endParaRPr lang="el-GR"/>
          </a:p>
        </p:txBody>
      </p:sp>
    </p:spTree>
    <p:extLst>
      <p:ext uri="{BB962C8B-B14F-4D97-AF65-F5344CB8AC3E}">
        <p14:creationId xmlns:p14="http://schemas.microsoft.com/office/powerpoint/2010/main" val="4064289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88516FD-BE1E-437A-B448-AFC62B8FB1A6}" type="datetimeFigureOut">
              <a:rPr lang="el-GR" smtClean="0"/>
              <a:t>22/9/2024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8098AA1D-C687-4BFB-AD2A-400ED96654B7}" type="slidenum">
              <a:rPr lang="el-GR" smtClean="0"/>
              <a:t>‹#›</a:t>
            </a:fld>
            <a:endParaRPr lang="el-GR"/>
          </a:p>
        </p:txBody>
      </p:sp>
    </p:spTree>
    <p:extLst>
      <p:ext uri="{BB962C8B-B14F-4D97-AF65-F5344CB8AC3E}">
        <p14:creationId xmlns:p14="http://schemas.microsoft.com/office/powerpoint/2010/main" val="1856240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E88516FD-BE1E-437A-B448-AFC62B8FB1A6}" type="datetimeFigureOut">
              <a:rPr lang="el-GR" smtClean="0"/>
              <a:t>22/9/2024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098AA1D-C687-4BFB-AD2A-400ED96654B7}" type="slidenum">
              <a:rPr lang="el-GR" smtClean="0"/>
              <a:t>‹#›</a:t>
            </a:fld>
            <a:endParaRPr lang="el-GR"/>
          </a:p>
        </p:txBody>
      </p:sp>
    </p:spTree>
    <p:extLst>
      <p:ext uri="{BB962C8B-B14F-4D97-AF65-F5344CB8AC3E}">
        <p14:creationId xmlns:p14="http://schemas.microsoft.com/office/powerpoint/2010/main" val="44363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E88516FD-BE1E-437A-B448-AFC62B8FB1A6}" type="datetimeFigureOut">
              <a:rPr lang="el-GR" smtClean="0"/>
              <a:t>22/9/2024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098AA1D-C687-4BFB-AD2A-400ED96654B7}" type="slidenum">
              <a:rPr lang="el-GR" smtClean="0"/>
              <a:t>‹#›</a:t>
            </a:fld>
            <a:endParaRPr lang="el-GR"/>
          </a:p>
        </p:txBody>
      </p:sp>
    </p:spTree>
    <p:extLst>
      <p:ext uri="{BB962C8B-B14F-4D97-AF65-F5344CB8AC3E}">
        <p14:creationId xmlns:p14="http://schemas.microsoft.com/office/powerpoint/2010/main" val="3567981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8516FD-BE1E-437A-B448-AFC62B8FB1A6}" type="datetimeFigureOut">
              <a:rPr lang="el-GR" smtClean="0"/>
              <a:t>22/9/2024</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98AA1D-C687-4BFB-AD2A-400ED96654B7}" type="slidenum">
              <a:rPr lang="el-GR" smtClean="0"/>
              <a:t>‹#›</a:t>
            </a:fld>
            <a:endParaRPr lang="el-GR"/>
          </a:p>
        </p:txBody>
      </p:sp>
    </p:spTree>
    <p:extLst>
      <p:ext uri="{BB962C8B-B14F-4D97-AF65-F5344CB8AC3E}">
        <p14:creationId xmlns:p14="http://schemas.microsoft.com/office/powerpoint/2010/main" val="4039570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just"/>
            <a:r>
              <a:rPr lang="el-GR" b="1" dirty="0" smtClean="0"/>
              <a:t>Ο</a:t>
            </a:r>
            <a:r>
              <a:rPr lang="el-GR" b="1" dirty="0" smtClean="0">
                <a:solidFill>
                  <a:srgbClr val="FF0000"/>
                </a:solidFill>
              </a:rPr>
              <a:t> ΔΙΑΦΩΤΙΣΜΟΣ </a:t>
            </a:r>
            <a:r>
              <a:rPr lang="el-GR" sz="3100" b="1" dirty="0" smtClean="0"/>
              <a:t>πρωτοεμφανίστηκε </a:t>
            </a:r>
            <a:r>
              <a:rPr lang="el-GR" sz="3100" b="1" dirty="0"/>
              <a:t>στην Αγγλία του τέλους του 17ου αιώνα, κορυφώθηκε στη Γαλλία του 18ου αιώνα και εξαπλώθηκε στην Ευρώπη και έξω απ’ </a:t>
            </a:r>
            <a:r>
              <a:rPr lang="el-GR" sz="3100" b="1" dirty="0" smtClean="0"/>
              <a:t>αυτήν.</a:t>
            </a:r>
            <a:endParaRPr lang="el-GR" sz="3100" b="1" dirty="0">
              <a:solidFill>
                <a:srgbClr val="FF0000"/>
              </a:solidFill>
            </a:endParaRPr>
          </a:p>
        </p:txBody>
      </p:sp>
      <p:graphicFrame>
        <p:nvGraphicFramePr>
          <p:cNvPr id="9" name="Θέση περιεχομένου 8"/>
          <p:cNvGraphicFramePr>
            <a:graphicFrameLocks noGrp="1"/>
          </p:cNvGraphicFramePr>
          <p:nvPr>
            <p:ph idx="1"/>
            <p:extLst>
              <p:ext uri="{D42A27DB-BD31-4B8C-83A1-F6EECF244321}">
                <p14:modId xmlns:p14="http://schemas.microsoft.com/office/powerpoint/2010/main" val="3446344969"/>
              </p:ext>
            </p:extLst>
          </p:nvPr>
        </p:nvGraphicFramePr>
        <p:xfrm>
          <a:off x="838200" y="1851750"/>
          <a:ext cx="10515600" cy="4562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034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l-GR" sz="3200" dirty="0" smtClean="0"/>
              <a:t>Διαφωτισμός και οικονομικός φιλελευθερισμός</a:t>
            </a:r>
            <a:endParaRPr lang="el-GR" sz="3200" dirty="0"/>
          </a:p>
        </p:txBody>
      </p:sp>
      <p:sp>
        <p:nvSpPr>
          <p:cNvPr id="3" name="Θέση περιεχομένου 2"/>
          <p:cNvSpPr>
            <a:spLocks noGrp="1"/>
          </p:cNvSpPr>
          <p:nvPr>
            <p:ph idx="1"/>
          </p:nvPr>
        </p:nvSpPr>
        <p:spPr>
          <a:solidFill>
            <a:schemeClr val="accent1"/>
          </a:solidFill>
        </p:spPr>
        <p:style>
          <a:lnRef idx="2">
            <a:schemeClr val="accent2">
              <a:shade val="50000"/>
            </a:schemeClr>
          </a:lnRef>
          <a:fillRef idx="1">
            <a:schemeClr val="accent2"/>
          </a:fillRef>
          <a:effectRef idx="0">
            <a:schemeClr val="accent2"/>
          </a:effectRef>
          <a:fontRef idx="minor">
            <a:schemeClr val="lt1"/>
          </a:fontRef>
        </p:style>
        <p:txBody>
          <a:bodyPr/>
          <a:lstStyle/>
          <a:p>
            <a:endParaRPr lang="el-GR" sz="2400" dirty="0" smtClean="0"/>
          </a:p>
          <a:p>
            <a:pPr marL="0" indent="0" algn="just">
              <a:buNone/>
            </a:pPr>
            <a:r>
              <a:rPr lang="el-GR" sz="2400" dirty="0" smtClean="0"/>
              <a:t>• Στην Ευρώπη από το 16ο ως το 17ο αιώνα κυριαρχούσε ο μερκαντιλισμός = το κράτος έπρεπε να επεμβαίνει δραστικά στην οικονομία.</a:t>
            </a:r>
          </a:p>
          <a:p>
            <a:pPr marL="0" indent="0" algn="just">
              <a:buNone/>
            </a:pPr>
            <a:r>
              <a:rPr lang="el-GR" sz="2400" dirty="0" smtClean="0"/>
              <a:t>• Σε αντίδραση Γάλλοι οικονομολόγοι υποστήριξαν ότι το κράτος δε θα έπρεπε να παρεμβαίνει στην οικονομία, η οποία θα έπρεπε να λειτουργεί «φυσικά». Φυσιοκράτες – Κενέ.</a:t>
            </a:r>
          </a:p>
          <a:p>
            <a:pPr marL="0" indent="0" algn="just">
              <a:buNone/>
            </a:pPr>
            <a:r>
              <a:rPr lang="el-GR" sz="2400" dirty="0"/>
              <a:t>• Στην Αγγλία, η κριτική στον μερκαντιλισμό γέννησε τον οικονομικό φιλελευθερισμό, που υποστήριζε ότι το κράτος δεν πρέπει να επεμβαίνει παρά ελάχιστα στην οικονομική ζωή. Εισηγητής του υπήρξε ο </a:t>
            </a:r>
            <a:r>
              <a:rPr lang="el-GR" sz="2400" dirty="0" err="1"/>
              <a:t>Άνταμ</a:t>
            </a:r>
            <a:r>
              <a:rPr lang="el-GR" sz="2400" dirty="0"/>
              <a:t> </a:t>
            </a:r>
            <a:r>
              <a:rPr lang="el-GR" sz="2400" dirty="0" smtClean="0"/>
              <a:t>Σμιθ.</a:t>
            </a:r>
            <a:endParaRPr lang="el-GR" dirty="0"/>
          </a:p>
        </p:txBody>
      </p:sp>
    </p:spTree>
    <p:extLst>
      <p:ext uri="{BB962C8B-B14F-4D97-AF65-F5344CB8AC3E}">
        <p14:creationId xmlns:p14="http://schemas.microsoft.com/office/powerpoint/2010/main" val="1222884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sz="3200" dirty="0" smtClean="0"/>
              <a:t>Η Εγκυκλοπαίδεια</a:t>
            </a:r>
            <a:br>
              <a:rPr lang="el-GR" sz="3200" dirty="0" smtClean="0"/>
            </a:br>
            <a:endParaRPr lang="el-GR" sz="3200" dirty="0"/>
          </a:p>
        </p:txBody>
      </p:sp>
      <p:sp>
        <p:nvSpPr>
          <p:cNvPr id="3" name="Θέση περιεχομένου 2"/>
          <p:cNvSpPr>
            <a:spLocks noGrp="1"/>
          </p:cNvSpPr>
          <p:nvPr>
            <p:ph idx="1"/>
          </p:nvPr>
        </p:nvSpPr>
        <p:spPr>
          <a:solidFill>
            <a:schemeClr val="accent1"/>
          </a:solidFill>
        </p:spPr>
        <p:style>
          <a:lnRef idx="2">
            <a:schemeClr val="accent2">
              <a:shade val="50000"/>
            </a:schemeClr>
          </a:lnRef>
          <a:fillRef idx="1">
            <a:schemeClr val="accent2"/>
          </a:fillRef>
          <a:effectRef idx="0">
            <a:schemeClr val="accent2"/>
          </a:effectRef>
          <a:fontRef idx="minor">
            <a:schemeClr val="lt1"/>
          </a:fontRef>
        </p:style>
        <p:txBody>
          <a:bodyPr>
            <a:normAutofit lnSpcReduction="10000"/>
          </a:bodyPr>
          <a:lstStyle/>
          <a:p>
            <a:pPr marL="0" indent="0" algn="just">
              <a:buNone/>
            </a:pPr>
            <a:endParaRPr lang="el-GR" dirty="0" smtClean="0"/>
          </a:p>
          <a:p>
            <a:pPr algn="just"/>
            <a:r>
              <a:rPr lang="el-GR" sz="2400" dirty="0" smtClean="0"/>
              <a:t>Οι ιδέες του διαφωτισμού συγκεντρώθηκαν στην Εγκυκλοπαίδεια, ένα συλλογικό έργο 33 τόμων.</a:t>
            </a:r>
          </a:p>
          <a:p>
            <a:pPr marL="0" indent="0" algn="just">
              <a:buNone/>
            </a:pPr>
            <a:r>
              <a:rPr lang="el-GR" sz="2400" dirty="0" smtClean="0"/>
              <a:t>• Η εγκυκλοπαίδεια φιλοξενούσε όλες τις νέες </a:t>
            </a:r>
            <a:r>
              <a:rPr lang="el-GR" sz="2400" dirty="0"/>
              <a:t>γνώσεις καθώς και τις νέες ιδέες και αντιλήψεις για διάφορα οικονομικά, κοινωνικά, πολιτικά και άλλα θέματα . </a:t>
            </a:r>
            <a:endParaRPr lang="el-GR" sz="2400" dirty="0" smtClean="0"/>
          </a:p>
          <a:p>
            <a:pPr marL="0" indent="0" algn="just">
              <a:buNone/>
            </a:pPr>
            <a:r>
              <a:rPr lang="el-GR" sz="2400" dirty="0" smtClean="0"/>
              <a:t>• Πρωτεργάτες: </a:t>
            </a:r>
            <a:r>
              <a:rPr lang="el-GR" sz="2400" dirty="0" err="1" smtClean="0"/>
              <a:t>Ντιντερό</a:t>
            </a:r>
            <a:r>
              <a:rPr lang="el-GR" sz="2400" dirty="0" smtClean="0"/>
              <a:t> και Ντ’ </a:t>
            </a:r>
            <a:r>
              <a:rPr lang="el-GR" sz="2400" dirty="0" err="1" smtClean="0"/>
              <a:t>Αλαμπέρ</a:t>
            </a:r>
            <a:r>
              <a:rPr lang="el-GR" sz="2400" dirty="0" smtClean="0"/>
              <a:t>.</a:t>
            </a:r>
          </a:p>
          <a:p>
            <a:pPr marL="0" indent="0">
              <a:buNone/>
            </a:pPr>
            <a:endParaRPr lang="el-GR" dirty="0" smtClean="0"/>
          </a:p>
          <a:p>
            <a:pPr marL="0" indent="0">
              <a:buNone/>
            </a:pPr>
            <a:endParaRPr lang="el-GR" dirty="0"/>
          </a:p>
          <a:p>
            <a:pPr marL="0" indent="0">
              <a:buNone/>
            </a:pPr>
            <a:endParaRPr lang="el-GR" dirty="0" smtClean="0"/>
          </a:p>
          <a:p>
            <a:pPr marL="0" indent="0">
              <a:buNone/>
            </a:pPr>
            <a:r>
              <a:rPr lang="el-GR" sz="1800" dirty="0" smtClean="0"/>
              <a:t>                                                                                                                                    Ντ’ </a:t>
            </a:r>
            <a:r>
              <a:rPr lang="el-GR" sz="1800" dirty="0" err="1" smtClean="0"/>
              <a:t>Αλαμπέρ</a:t>
            </a:r>
            <a:endParaRPr lang="el-GR" sz="1800" dirty="0"/>
          </a:p>
        </p:txBody>
      </p:sp>
      <p:pic>
        <p:nvPicPr>
          <p:cNvPr id="4" name="Εικόνα 3"/>
          <p:cNvPicPr>
            <a:picLocks noChangeAspect="1"/>
          </p:cNvPicPr>
          <p:nvPr/>
        </p:nvPicPr>
        <p:blipFill>
          <a:blip r:embed="rId2"/>
          <a:stretch>
            <a:fillRect/>
          </a:stretch>
        </p:blipFill>
        <p:spPr>
          <a:xfrm>
            <a:off x="9092019" y="3691209"/>
            <a:ext cx="1924050" cy="2381250"/>
          </a:xfrm>
          <a:prstGeom prst="rect">
            <a:avLst/>
          </a:prstGeom>
        </p:spPr>
      </p:pic>
    </p:spTree>
    <p:extLst>
      <p:ext uri="{BB962C8B-B14F-4D97-AF65-F5344CB8AC3E}">
        <p14:creationId xmlns:p14="http://schemas.microsoft.com/office/powerpoint/2010/main" val="2283494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l-GR" sz="3200" dirty="0" smtClean="0"/>
              <a:t/>
            </a:r>
            <a:br>
              <a:rPr lang="el-GR" sz="3200" dirty="0" smtClean="0"/>
            </a:br>
            <a:r>
              <a:rPr lang="el-GR" sz="3200" dirty="0" smtClean="0"/>
              <a:t>Η διάδοση των ιδεών του Διαφωτισμού</a:t>
            </a:r>
            <a:br>
              <a:rPr lang="el-GR" sz="3200" dirty="0" smtClean="0"/>
            </a:br>
            <a:endParaRPr lang="el-GR" sz="3200" dirty="0"/>
          </a:p>
        </p:txBody>
      </p:sp>
      <p:sp>
        <p:nvSpPr>
          <p:cNvPr id="3" name="Θέση περιεχομένου 2"/>
          <p:cNvSpPr>
            <a:spLocks noGrp="1"/>
          </p:cNvSpPr>
          <p:nvPr>
            <p:ph idx="1"/>
          </p:nvPr>
        </p:nvSpPr>
        <p:spPr>
          <a:solidFill>
            <a:schemeClr val="accent1"/>
          </a:solidFill>
        </p:spPr>
        <p:style>
          <a:lnRef idx="2">
            <a:schemeClr val="accent2">
              <a:shade val="50000"/>
            </a:schemeClr>
          </a:lnRef>
          <a:fillRef idx="1">
            <a:schemeClr val="accent2"/>
          </a:fillRef>
          <a:effectRef idx="0">
            <a:schemeClr val="accent2"/>
          </a:effectRef>
          <a:fontRef idx="minor">
            <a:schemeClr val="lt1"/>
          </a:fontRef>
        </p:style>
        <p:txBody>
          <a:bodyPr/>
          <a:lstStyle/>
          <a:p>
            <a:pPr marL="0" indent="0">
              <a:buNone/>
            </a:pPr>
            <a:endParaRPr lang="el-GR" sz="2400" dirty="0" smtClean="0"/>
          </a:p>
          <a:p>
            <a:pPr marL="0" indent="0" algn="just">
              <a:buNone/>
            </a:pPr>
            <a:r>
              <a:rPr lang="el-GR" sz="2400" dirty="0" smtClean="0"/>
              <a:t>• Οι ιδέες του Διαφωτισμού διαδόθηκαν αρχικά στα ανώτερα, μορφωμένα κοινωνικά στρώματα.</a:t>
            </a:r>
          </a:p>
          <a:p>
            <a:pPr marL="0" indent="0" algn="just">
              <a:buNone/>
            </a:pPr>
            <a:r>
              <a:rPr lang="el-GR" sz="2400" dirty="0" smtClean="0"/>
              <a:t>• Αργότερα, πολλές από αυτές έφθασαν και σε ευρύτερα τμήματα της κοινωνίας μέσω εκλαϊκευτικών βιβλίων.</a:t>
            </a:r>
          </a:p>
          <a:p>
            <a:pPr marL="0" indent="0" algn="just">
              <a:buNone/>
            </a:pPr>
            <a:r>
              <a:rPr lang="el-GR" sz="2400" dirty="0" smtClean="0"/>
              <a:t>• Οι ιδέες του Διαφωτισμού σύντομα ξεπέρασαν τα σύνορα της Γαλλίας και διαδόθηκαν σε ολόκληρη την Ευρώπη.</a:t>
            </a:r>
          </a:p>
          <a:p>
            <a:endParaRPr lang="el-GR" dirty="0"/>
          </a:p>
        </p:txBody>
      </p:sp>
    </p:spTree>
    <p:extLst>
      <p:ext uri="{BB962C8B-B14F-4D97-AF65-F5344CB8AC3E}">
        <p14:creationId xmlns:p14="http://schemas.microsoft.com/office/powerpoint/2010/main" val="3368269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8703" y="378188"/>
            <a:ext cx="11678399" cy="1325563"/>
          </a:xfrm>
          <a:solidFill>
            <a:schemeClr val="accent1">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l-GR" dirty="0" smtClean="0"/>
              <a:t>Σπουδαίοι Διαφωτιστές</a:t>
            </a:r>
            <a:endParaRPr lang="el-GR" dirty="0"/>
          </a:p>
        </p:txBody>
      </p:sp>
      <p:pic>
        <p:nvPicPr>
          <p:cNvPr id="4" name="Θέση περιεχομένου 3"/>
          <p:cNvPicPr>
            <a:picLocks noGrp="1" noChangeAspect="1"/>
          </p:cNvPicPr>
          <p:nvPr>
            <p:ph idx="1"/>
          </p:nvPr>
        </p:nvPicPr>
        <p:blipFill>
          <a:blip r:embed="rId2"/>
          <a:stretch>
            <a:fillRect/>
          </a:stretch>
        </p:blipFill>
        <p:spPr>
          <a:xfrm>
            <a:off x="258704" y="1899139"/>
            <a:ext cx="11678399" cy="4628270"/>
          </a:xfrm>
          <a:prstGeom prst="rect">
            <a:avLst/>
          </a:prstGeom>
        </p:spPr>
      </p:pic>
    </p:spTree>
    <p:extLst>
      <p:ext uri="{BB962C8B-B14F-4D97-AF65-F5344CB8AC3E}">
        <p14:creationId xmlns:p14="http://schemas.microsoft.com/office/powerpoint/2010/main" val="2004492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684412" cy="121548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l-GR" sz="3200" dirty="0"/>
              <a:t>Ο</a:t>
            </a:r>
            <a:r>
              <a:rPr lang="el-GR" sz="3200" dirty="0" smtClean="0"/>
              <a:t> </a:t>
            </a:r>
            <a:r>
              <a:rPr lang="el-GR" sz="3200" dirty="0" smtClean="0"/>
              <a:t>Διαφωτισμός και η αστική τάξη </a:t>
            </a:r>
            <a:endParaRPr lang="el-GR" sz="3200" dirty="0"/>
          </a:p>
        </p:txBody>
      </p:sp>
      <p:sp>
        <p:nvSpPr>
          <p:cNvPr id="3" name="Θέση περιεχομένου 2"/>
          <p:cNvSpPr>
            <a:spLocks noGrp="1"/>
          </p:cNvSpPr>
          <p:nvPr>
            <p:ph idx="1"/>
          </p:nvPr>
        </p:nvSpPr>
        <p:spPr>
          <a:xfrm>
            <a:off x="838200" y="1724298"/>
            <a:ext cx="10684412" cy="4650376"/>
          </a:xfrm>
          <a:solidFill>
            <a:schemeClr val="accent1"/>
          </a:solidFill>
        </p:spPr>
        <p:style>
          <a:lnRef idx="2">
            <a:schemeClr val="accent2">
              <a:shade val="50000"/>
            </a:schemeClr>
          </a:lnRef>
          <a:fillRef idx="1">
            <a:schemeClr val="accent2"/>
          </a:fillRef>
          <a:effectRef idx="0">
            <a:schemeClr val="accent2"/>
          </a:effectRef>
          <a:fontRef idx="minor">
            <a:schemeClr val="lt1"/>
          </a:fontRef>
        </p:style>
        <p:txBody>
          <a:bodyPr/>
          <a:lstStyle/>
          <a:p>
            <a:pPr marL="0" indent="0" algn="just">
              <a:buNone/>
            </a:pPr>
            <a:r>
              <a:rPr lang="el-GR" dirty="0" smtClean="0"/>
              <a:t> </a:t>
            </a:r>
            <a:r>
              <a:rPr lang="el-GR" sz="2400" dirty="0" smtClean="0"/>
              <a:t>Μέσα από τον Διαφωτισμό η αστική τάξη διαμόρφωσε τα επιχειρήματα που θα τεκμηρίωναν το δικαίωμά της να ασκήσει εξουσία.</a:t>
            </a:r>
          </a:p>
          <a:p>
            <a:pPr marL="0" indent="0" algn="just">
              <a:buNone/>
            </a:pPr>
            <a:r>
              <a:rPr lang="el-GR" sz="2400" dirty="0" smtClean="0"/>
              <a:t>Ο </a:t>
            </a:r>
            <a:r>
              <a:rPr lang="el-GR" sz="2400" dirty="0" smtClean="0"/>
              <a:t>Διαφωτισμός διακήρυσσε τα «φυσικά δικαιώματα</a:t>
            </a:r>
            <a:r>
              <a:rPr lang="el-GR" sz="2400" dirty="0" smtClean="0"/>
              <a:t>». </a:t>
            </a:r>
            <a:r>
              <a:rPr lang="el-GR" sz="2400" dirty="0"/>
              <a:t>Τα ονόμασε φυσικά, καθώς προκύπτουν από την ιδιότητα του ανθρώπου και μόνο</a:t>
            </a:r>
            <a:r>
              <a:rPr lang="el-GR" sz="2400" dirty="0" smtClean="0"/>
              <a:t>.</a:t>
            </a:r>
            <a:endParaRPr lang="el-GR" sz="2400" dirty="0" smtClean="0"/>
          </a:p>
          <a:p>
            <a:pPr marL="457200" indent="-457200" algn="just">
              <a:buFont typeface="+mj-lt"/>
              <a:buAutoNum type="arabicPeriod"/>
            </a:pPr>
            <a:r>
              <a:rPr lang="el-GR" sz="2400" dirty="0" smtClean="0"/>
              <a:t> ζωής </a:t>
            </a:r>
          </a:p>
          <a:p>
            <a:pPr marL="457200" indent="-457200" algn="just">
              <a:buFont typeface="+mj-lt"/>
              <a:buAutoNum type="arabicPeriod"/>
            </a:pPr>
            <a:r>
              <a:rPr lang="el-GR" sz="2400" dirty="0" smtClean="0"/>
              <a:t>ιδιοκτησίας </a:t>
            </a:r>
            <a:endParaRPr lang="el-GR" sz="2400" dirty="0"/>
          </a:p>
          <a:p>
            <a:pPr marL="457200" indent="-457200" algn="just">
              <a:buFont typeface="+mj-lt"/>
              <a:buAutoNum type="arabicPeriod"/>
            </a:pPr>
            <a:r>
              <a:rPr lang="el-GR" sz="2400" dirty="0" smtClean="0"/>
              <a:t> ισονομίας </a:t>
            </a:r>
          </a:p>
          <a:p>
            <a:pPr marL="457200" indent="-457200" algn="just">
              <a:buFont typeface="+mj-lt"/>
              <a:buAutoNum type="arabicPeriod"/>
            </a:pPr>
            <a:r>
              <a:rPr lang="el-GR" sz="2400" dirty="0" smtClean="0"/>
              <a:t> ελευθερίας σκέψης και έκφρασης, </a:t>
            </a:r>
            <a:endParaRPr lang="el-GR" sz="2400" dirty="0" smtClean="0"/>
          </a:p>
          <a:p>
            <a:pPr marL="0" indent="0" algn="just">
              <a:buNone/>
            </a:pPr>
            <a:r>
              <a:rPr lang="el-GR" sz="2400" dirty="0" smtClean="0"/>
              <a:t>Αυτά δεν </a:t>
            </a:r>
            <a:r>
              <a:rPr lang="el-GR" sz="2400" dirty="0" smtClean="0"/>
              <a:t>μπορεί να </a:t>
            </a:r>
            <a:r>
              <a:rPr lang="el-GR" sz="2400" dirty="0" smtClean="0"/>
              <a:t>τα καταργήσει </a:t>
            </a:r>
            <a:r>
              <a:rPr lang="el-GR" sz="2400" dirty="0" smtClean="0"/>
              <a:t>καμιά εξουσία. Η ιδιαίτερη αναφορά στο δικαίωμα της ιδιοκτησίας απηχούσε, προφανώς, τις επιδιώξεις της ανερχόμενης αστικής τάξης.</a:t>
            </a:r>
          </a:p>
          <a:p>
            <a:pPr marL="0" indent="0">
              <a:buNone/>
            </a:pPr>
            <a:endParaRPr lang="el-GR" dirty="0"/>
          </a:p>
        </p:txBody>
      </p:sp>
    </p:spTree>
    <p:extLst>
      <p:ext uri="{BB962C8B-B14F-4D97-AF65-F5344CB8AC3E}">
        <p14:creationId xmlns:p14="http://schemas.microsoft.com/office/powerpoint/2010/main" val="3614160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48194" y="169183"/>
            <a:ext cx="11547566" cy="928098"/>
          </a:xfrm>
          <a:solidFill>
            <a:schemeClr val="accent2"/>
          </a:solidFill>
        </p:spPr>
        <p:txBody>
          <a:bodyPr/>
          <a:lstStyle/>
          <a:p>
            <a:pPr algn="ctr"/>
            <a:r>
              <a:rPr lang="el-GR" sz="3200" dirty="0">
                <a:solidFill>
                  <a:prstClr val="white"/>
                </a:solidFill>
                <a:latin typeface="Calibri" panose="020F0502020204030204"/>
                <a:ea typeface="+mn-ea"/>
                <a:cs typeface="+mn-cs"/>
              </a:rPr>
              <a:t>Η θεωρία του Κοινωνικού Συμβολαίου</a:t>
            </a:r>
            <a:endParaRPr lang="el-GR" dirty="0"/>
          </a:p>
        </p:txBody>
      </p:sp>
      <p:sp>
        <p:nvSpPr>
          <p:cNvPr id="3" name="Θέση κειμένου 2"/>
          <p:cNvSpPr>
            <a:spLocks noGrp="1"/>
          </p:cNvSpPr>
          <p:nvPr>
            <p:ph type="body" idx="1"/>
          </p:nvPr>
        </p:nvSpPr>
        <p:spPr/>
        <p:txBody>
          <a:bodyPr/>
          <a:lstStyle/>
          <a:p>
            <a:endParaRPr lang="el-GR" dirty="0"/>
          </a:p>
        </p:txBody>
      </p:sp>
      <p:sp>
        <p:nvSpPr>
          <p:cNvPr id="4" name="Θέση περιεχομένου 3"/>
          <p:cNvSpPr>
            <a:spLocks noGrp="1"/>
          </p:cNvSpPr>
          <p:nvPr>
            <p:ph sz="half" idx="2"/>
          </p:nvPr>
        </p:nvSpPr>
        <p:spPr>
          <a:xfrm>
            <a:off x="248194" y="1324996"/>
            <a:ext cx="5157787" cy="5250063"/>
          </a:xfrm>
          <a:solidFill>
            <a:schemeClr val="accent1"/>
          </a:solidFill>
        </p:spPr>
        <p:txBody>
          <a:bodyPr>
            <a:normAutofit/>
          </a:bodyPr>
          <a:lstStyle/>
          <a:p>
            <a:pPr marL="0" lvl="0" indent="0" algn="just">
              <a:buNone/>
            </a:pPr>
            <a:r>
              <a:rPr lang="el-GR" sz="2400" dirty="0">
                <a:solidFill>
                  <a:prstClr val="white"/>
                </a:solidFill>
              </a:rPr>
              <a:t>Η θεωρία του κοινωνικού συμβολαίου του Τζον </a:t>
            </a:r>
            <a:r>
              <a:rPr lang="el-GR" sz="2400" dirty="0" err="1" smtClean="0">
                <a:solidFill>
                  <a:prstClr val="white"/>
                </a:solidFill>
              </a:rPr>
              <a:t>Λοκ</a:t>
            </a:r>
            <a:endParaRPr lang="el-GR" sz="2400" dirty="0" smtClean="0">
              <a:solidFill>
                <a:prstClr val="white"/>
              </a:solidFill>
            </a:endParaRPr>
          </a:p>
          <a:p>
            <a:pPr marL="0" lvl="0" indent="0" algn="just">
              <a:buNone/>
            </a:pPr>
            <a:endParaRPr lang="el-GR" sz="2400" dirty="0">
              <a:solidFill>
                <a:prstClr val="white"/>
              </a:solidFill>
            </a:endParaRPr>
          </a:p>
          <a:p>
            <a:pPr marL="0" lvl="0" indent="0" algn="just">
              <a:buNone/>
            </a:pPr>
            <a:r>
              <a:rPr lang="el-GR" sz="2400" dirty="0">
                <a:solidFill>
                  <a:prstClr val="white"/>
                </a:solidFill>
              </a:rPr>
              <a:t>Τα άτομα δέχτηκαν να παραχωρήσουν ορισμένες από τις ελευθερίες τους, προκειμένου να συμβιώσουν, και το κράτος εγγυήθηκε αυτή τη συμφωνία, το κοινωνικό συμβόλαιο. Αν το κράτος παραβεί τους όρους αυτού του κοινωνικού συμβολαίου και γίνει τυραννικό, τότε οι άνθρωποι έχουν το δικαίωμα της αντίστασης.</a:t>
            </a:r>
          </a:p>
          <a:p>
            <a:endParaRPr lang="el-GR" dirty="0"/>
          </a:p>
        </p:txBody>
      </p:sp>
      <p:sp>
        <p:nvSpPr>
          <p:cNvPr id="5" name="Θέση κειμένου 4"/>
          <p:cNvSpPr>
            <a:spLocks noGrp="1"/>
          </p:cNvSpPr>
          <p:nvPr>
            <p:ph type="body" sz="quarter" idx="3"/>
          </p:nvPr>
        </p:nvSpPr>
        <p:spPr>
          <a:xfrm>
            <a:off x="6211389" y="1324996"/>
            <a:ext cx="5283926" cy="2466295"/>
          </a:xfrm>
          <a:solidFill>
            <a:schemeClr val="accent1"/>
          </a:solidFill>
        </p:spPr>
        <p:txBody>
          <a:bodyPr>
            <a:normAutofit/>
          </a:bodyPr>
          <a:lstStyle/>
          <a:p>
            <a:pPr lvl="0" algn="just"/>
            <a:r>
              <a:rPr lang="el-GR" b="0" dirty="0" smtClean="0">
                <a:solidFill>
                  <a:prstClr val="white"/>
                </a:solidFill>
              </a:rPr>
              <a:t>Αν </a:t>
            </a:r>
            <a:r>
              <a:rPr lang="el-GR" b="0" dirty="0">
                <a:solidFill>
                  <a:prstClr val="white"/>
                </a:solidFill>
              </a:rPr>
              <a:t>ένας ηγεμόνας χρησιμοποιεί την εξουσία του εναντίον του λαού του […], τότε ο λαός έχει το δικαίωμα να τον αντιμετωπίσει με βία. Ο σωστός τρόπος για να αντιμετωπιστεί η παράνομη βία της εξουσίας είναι η βία.</a:t>
            </a:r>
          </a:p>
          <a:p>
            <a:endParaRPr lang="el-GR" dirty="0"/>
          </a:p>
        </p:txBody>
      </p:sp>
      <p:pic>
        <p:nvPicPr>
          <p:cNvPr id="7" name="Θέση περιεχομένου 6"/>
          <p:cNvPicPr>
            <a:picLocks noGrp="1" noChangeAspect="1"/>
          </p:cNvPicPr>
          <p:nvPr>
            <p:ph sz="quarter" idx="4"/>
          </p:nvPr>
        </p:nvPicPr>
        <p:blipFill>
          <a:blip r:embed="rId2"/>
          <a:stretch>
            <a:fillRect/>
          </a:stretch>
        </p:blipFill>
        <p:spPr>
          <a:xfrm>
            <a:off x="8098971" y="3950027"/>
            <a:ext cx="1946366" cy="2738108"/>
          </a:xfrm>
          <a:prstGeom prst="rect">
            <a:avLst/>
          </a:prstGeom>
        </p:spPr>
      </p:pic>
    </p:spTree>
    <p:extLst>
      <p:ext uri="{BB962C8B-B14F-4D97-AF65-F5344CB8AC3E}">
        <p14:creationId xmlns:p14="http://schemas.microsoft.com/office/powerpoint/2010/main" val="3260058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l-GR" sz="3200" dirty="0" smtClean="0"/>
              <a:t/>
            </a:r>
            <a:br>
              <a:rPr lang="el-GR" sz="3200" dirty="0" smtClean="0"/>
            </a:br>
            <a:r>
              <a:rPr lang="el-GR" sz="3200" dirty="0" smtClean="0"/>
              <a:t>Οι απόψεις </a:t>
            </a:r>
            <a:r>
              <a:rPr lang="el-GR" sz="3200" dirty="0"/>
              <a:t>του Ζαν Ζακ </a:t>
            </a:r>
            <a:r>
              <a:rPr lang="el-GR" sz="3200" dirty="0" err="1"/>
              <a:t>Ρουσό</a:t>
            </a:r>
            <a:r>
              <a:rPr lang="el-GR" sz="3200" dirty="0"/>
              <a:t/>
            </a:r>
            <a:br>
              <a:rPr lang="el-GR" sz="3200" dirty="0"/>
            </a:br>
            <a:endParaRPr lang="el-GR" sz="3200" dirty="0"/>
          </a:p>
        </p:txBody>
      </p:sp>
      <p:sp>
        <p:nvSpPr>
          <p:cNvPr id="3" name="Θέση περιεχομένου 2"/>
          <p:cNvSpPr>
            <a:spLocks noGrp="1"/>
          </p:cNvSpPr>
          <p:nvPr>
            <p:ph idx="1"/>
          </p:nvPr>
        </p:nvSpPr>
        <p:spPr>
          <a:solidFill>
            <a:schemeClr val="accent1"/>
          </a:solidFill>
        </p:spPr>
        <p:style>
          <a:lnRef idx="2">
            <a:schemeClr val="accent2">
              <a:shade val="50000"/>
            </a:schemeClr>
          </a:lnRef>
          <a:fillRef idx="1">
            <a:schemeClr val="accent2"/>
          </a:fillRef>
          <a:effectRef idx="0">
            <a:schemeClr val="accent2"/>
          </a:effectRef>
          <a:fontRef idx="minor">
            <a:schemeClr val="lt1"/>
          </a:fontRef>
        </p:style>
        <p:txBody>
          <a:bodyPr/>
          <a:lstStyle/>
          <a:p>
            <a:pPr marL="0" indent="0">
              <a:buNone/>
            </a:pPr>
            <a:endParaRPr lang="el-GR" sz="2400" dirty="0" smtClean="0"/>
          </a:p>
          <a:p>
            <a:pPr marL="0" indent="0">
              <a:buNone/>
            </a:pPr>
            <a:r>
              <a:rPr lang="el-GR" sz="2400" dirty="0" smtClean="0"/>
              <a:t>Την </a:t>
            </a:r>
            <a:r>
              <a:rPr lang="el-GR" sz="2400" dirty="0" smtClean="0"/>
              <a:t>πολιτική εξουσία πρέπει να τη διαχειρίζεται ο λαός και όχι κάποιος ηγεμόνας</a:t>
            </a:r>
            <a:r>
              <a:rPr lang="el-GR" sz="2400" dirty="0" smtClean="0"/>
              <a:t>.</a:t>
            </a:r>
          </a:p>
          <a:p>
            <a:pPr marL="0" indent="0" algn="just">
              <a:buNone/>
            </a:pPr>
            <a:endParaRPr lang="el-GR" sz="2400" dirty="0" smtClean="0"/>
          </a:p>
          <a:p>
            <a:pPr marL="0" indent="0" algn="just">
              <a:buNone/>
            </a:pPr>
            <a:r>
              <a:rPr lang="el-GR" sz="2400" dirty="0" smtClean="0"/>
              <a:t>Οι </a:t>
            </a:r>
            <a:r>
              <a:rPr lang="el-GR" sz="2400" dirty="0"/>
              <a:t>φορείς της εκτελεστικής εξουσίας δεν είναι αφέντες του λαού, μα υπάλληλοί του. Ο λαός πρέπει να μπορεί να τους διορίζει και να τους απολύει όποτε θέλει. Δεν υπάρχει θέμα να συμβληθούν με το λαό˙ πρέπει να τον </a:t>
            </a:r>
            <a:r>
              <a:rPr lang="el-GR" sz="2400" dirty="0" err="1"/>
              <a:t>υπακούουν</a:t>
            </a:r>
            <a:r>
              <a:rPr lang="el-GR" sz="2400" dirty="0"/>
              <a:t>.</a:t>
            </a:r>
            <a:endParaRPr lang="el-GR" sz="2400" dirty="0" smtClean="0"/>
          </a:p>
          <a:p>
            <a:pPr marL="0" indent="0">
              <a:buNone/>
            </a:pPr>
            <a:endParaRPr lang="el-GR" sz="2400" dirty="0" smtClean="0"/>
          </a:p>
          <a:p>
            <a:pPr marL="0" indent="0" algn="just">
              <a:buNone/>
            </a:pPr>
            <a:r>
              <a:rPr lang="el-GR" sz="2400" dirty="0" smtClean="0"/>
              <a:t>Γενική </a:t>
            </a:r>
            <a:r>
              <a:rPr lang="el-GR" sz="2400" dirty="0" smtClean="0"/>
              <a:t>Βούληση = </a:t>
            </a:r>
            <a:r>
              <a:rPr lang="el-GR" sz="2400" dirty="0"/>
              <a:t>είναι η σύνθεση των ατομικών </a:t>
            </a:r>
            <a:r>
              <a:rPr lang="el-GR" sz="2400" dirty="0" smtClean="0"/>
              <a:t>βουλήσεων, δηλώνει το δημόσιο συμφέρον και εκφράζεται μέσα από τη συμμετοχή του λαού στη λήψη των αποφάσεων.</a:t>
            </a:r>
          </a:p>
          <a:p>
            <a:pPr marL="0" indent="0">
              <a:buNone/>
            </a:pPr>
            <a:endParaRPr lang="el-GR" dirty="0"/>
          </a:p>
        </p:txBody>
      </p:sp>
    </p:spTree>
    <p:extLst>
      <p:ext uri="{BB962C8B-B14F-4D97-AF65-F5344CB8AC3E}">
        <p14:creationId xmlns:p14="http://schemas.microsoft.com/office/powerpoint/2010/main" val="627044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l-GR" sz="3200" dirty="0" smtClean="0"/>
              <a:t/>
            </a:r>
            <a:br>
              <a:rPr lang="el-GR" sz="3200" dirty="0" smtClean="0"/>
            </a:br>
            <a:r>
              <a:rPr lang="el-GR" sz="3200" dirty="0" smtClean="0"/>
              <a:t>Η </a:t>
            </a:r>
            <a:r>
              <a:rPr lang="el-GR" sz="3200" dirty="0"/>
              <a:t>αρχή της «διάκρισης των εξουσιών» του </a:t>
            </a:r>
            <a:r>
              <a:rPr lang="el-GR" sz="3200" dirty="0" err="1"/>
              <a:t>Μοντεσκιέ</a:t>
            </a:r>
            <a:r>
              <a:rPr lang="el-GR" sz="3200" dirty="0"/>
              <a:t/>
            </a:r>
            <a:br>
              <a:rPr lang="el-GR" sz="3200" dirty="0"/>
            </a:br>
            <a:endParaRPr lang="el-GR" sz="3200" dirty="0"/>
          </a:p>
        </p:txBody>
      </p:sp>
      <p:sp>
        <p:nvSpPr>
          <p:cNvPr id="3" name="Θέση περιεχομένου 2"/>
          <p:cNvSpPr>
            <a:spLocks noGrp="1"/>
          </p:cNvSpPr>
          <p:nvPr>
            <p:ph idx="1"/>
          </p:nvPr>
        </p:nvSpPr>
        <p:spPr>
          <a:solidFill>
            <a:schemeClr val="accent1"/>
          </a:solidFill>
        </p:spPr>
        <p:style>
          <a:lnRef idx="2">
            <a:schemeClr val="accent2">
              <a:shade val="50000"/>
            </a:schemeClr>
          </a:lnRef>
          <a:fillRef idx="1">
            <a:schemeClr val="accent2"/>
          </a:fillRef>
          <a:effectRef idx="0">
            <a:schemeClr val="accent2"/>
          </a:effectRef>
          <a:fontRef idx="minor">
            <a:schemeClr val="lt1"/>
          </a:fontRef>
        </p:style>
        <p:txBody>
          <a:bodyPr/>
          <a:lstStyle/>
          <a:p>
            <a:pPr marL="0" indent="0">
              <a:buNone/>
            </a:pPr>
            <a:endParaRPr lang="el-GR" sz="2400" dirty="0" smtClean="0"/>
          </a:p>
          <a:p>
            <a:pPr marL="0" indent="0" algn="just">
              <a:buNone/>
            </a:pPr>
            <a:r>
              <a:rPr lang="el-GR" sz="2400" dirty="0" smtClean="0"/>
              <a:t>Η </a:t>
            </a:r>
            <a:r>
              <a:rPr lang="el-GR" sz="2400" dirty="0" smtClean="0"/>
              <a:t>εξουσία να μοιράζεται σε τρεις διαφορετικούς φορείς, ώστε οι φορείς της εκτελεστικής εξουσίας να μη συγκεντρώνουν υπερβολική δύναμη</a:t>
            </a:r>
            <a:r>
              <a:rPr lang="el-GR" sz="2400" dirty="0" smtClean="0"/>
              <a:t>.</a:t>
            </a:r>
          </a:p>
          <a:p>
            <a:pPr marL="0" indent="0">
              <a:buNone/>
            </a:pPr>
            <a:endParaRPr lang="el-GR" sz="2400" dirty="0"/>
          </a:p>
          <a:p>
            <a:pPr marL="0" indent="0">
              <a:buNone/>
            </a:pPr>
            <a:endParaRPr lang="el-GR" sz="2400" dirty="0" smtClean="0"/>
          </a:p>
          <a:p>
            <a:pPr marL="0" indent="0">
              <a:buNone/>
            </a:pPr>
            <a:r>
              <a:rPr lang="el-GR" sz="2400" dirty="0" smtClean="0"/>
              <a:t>• Η εκτελεστική εξουσία πρέπει να ασκείται από το σώμα που εφαρμόζει τους νόμους – κυβέρνηση.</a:t>
            </a:r>
          </a:p>
          <a:p>
            <a:pPr marL="0" indent="0">
              <a:buNone/>
            </a:pPr>
            <a:r>
              <a:rPr lang="el-GR" sz="2400" dirty="0" smtClean="0"/>
              <a:t>• Η νομοθετική από το σώμα που θεσπίζει τους νόμους – βουλή.</a:t>
            </a:r>
          </a:p>
          <a:p>
            <a:pPr marL="0" indent="0">
              <a:buNone/>
            </a:pPr>
            <a:r>
              <a:rPr lang="el-GR" sz="2400" dirty="0" smtClean="0"/>
              <a:t>• Η δικαστική από εκείνους που ελέγχουν την τήρηση των νόμων – δικαστές.</a:t>
            </a:r>
          </a:p>
          <a:p>
            <a:endParaRPr lang="el-GR" dirty="0"/>
          </a:p>
        </p:txBody>
      </p:sp>
    </p:spTree>
    <p:extLst>
      <p:ext uri="{BB962C8B-B14F-4D97-AF65-F5344CB8AC3E}">
        <p14:creationId xmlns:p14="http://schemas.microsoft.com/office/powerpoint/2010/main" val="2138124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199" y="168178"/>
            <a:ext cx="10852052" cy="1083847"/>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l-GR" sz="3200" dirty="0" smtClean="0"/>
              <a:t>Η «φωτισμένη δεσποτεία»</a:t>
            </a:r>
            <a:endParaRPr lang="el-GR" sz="3200" dirty="0"/>
          </a:p>
        </p:txBody>
      </p:sp>
      <p:sp>
        <p:nvSpPr>
          <p:cNvPr id="3" name="Θέση περιεχομένου 2"/>
          <p:cNvSpPr>
            <a:spLocks noGrp="1"/>
          </p:cNvSpPr>
          <p:nvPr>
            <p:ph idx="1"/>
          </p:nvPr>
        </p:nvSpPr>
        <p:spPr>
          <a:xfrm>
            <a:off x="838199" y="1463040"/>
            <a:ext cx="10641037" cy="5233181"/>
          </a:xfrm>
          <a:solidFill>
            <a:schemeClr val="accent1"/>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endParaRPr lang="el-GR" sz="2400" dirty="0" smtClean="0"/>
          </a:p>
          <a:p>
            <a:pPr marL="0" indent="0" algn="just">
              <a:buNone/>
            </a:pPr>
            <a:r>
              <a:rPr lang="el-GR" sz="2400" dirty="0" smtClean="0"/>
              <a:t>Οι θέσεις του Διαφωτισμού επηρέασαν, με διάφορους τρόπους, την πολιτική πραγματικότητα του 18ου αιώνα και πολλές από αυτές (π.χ. διάκριση των εξουσιών) αποτελούν θεμέλια των σύγχρονων δημοκρατιών. Ορισμένοι μονάρχες, για να κάνουν πιο αποτελεσματικό το κράτος τους και να ισχυροποιήσουν την εξουσία τους, εφάρμοσαν ιδέες του Διαφωτισμού όπως:</a:t>
            </a:r>
          </a:p>
          <a:p>
            <a:pPr marL="0" indent="0" algn="just">
              <a:buNone/>
            </a:pPr>
            <a:r>
              <a:rPr lang="el-GR" sz="2400" dirty="0" smtClean="0"/>
              <a:t>• περιορισμό των προνομίων των ανώτερων τάξεων </a:t>
            </a:r>
          </a:p>
          <a:p>
            <a:pPr marL="0" indent="0" algn="just">
              <a:buNone/>
            </a:pPr>
            <a:r>
              <a:rPr lang="el-GR" sz="2400" dirty="0" smtClean="0"/>
              <a:t>• λήψη μέτρων κοινωνικής προστασίας </a:t>
            </a:r>
          </a:p>
          <a:p>
            <a:pPr marL="0" indent="0" algn="just">
              <a:buNone/>
            </a:pPr>
            <a:r>
              <a:rPr lang="el-GR" sz="2400" dirty="0" smtClean="0"/>
              <a:t>• ενίσχυση γραμμάτων και τεχνών</a:t>
            </a:r>
          </a:p>
          <a:p>
            <a:pPr marL="0" indent="0" algn="just">
              <a:buNone/>
            </a:pPr>
            <a:r>
              <a:rPr lang="el-GR" sz="2400" dirty="0"/>
              <a:t>Αυτή η παραλλαγή απόλυτης μοναρχίας ονομάστηκε φωτισμένη δεσποτεία</a:t>
            </a:r>
            <a:r>
              <a:rPr lang="el-GR" sz="2400" dirty="0" smtClean="0"/>
              <a:t>.</a:t>
            </a:r>
            <a:r>
              <a:rPr lang="el-GR" sz="2400" dirty="0"/>
              <a:t> Πάντως, η καταλυτική δύναμη των πολιτικών ιδεών του Διαφωτισμού έμελλε να φανεί στις δύο μεγάλες επαναστάσεις του 18ου αιώνα, την αμερικανική και τη γαλλική.</a:t>
            </a:r>
            <a:endParaRPr lang="el-GR" sz="2400" dirty="0"/>
          </a:p>
        </p:txBody>
      </p:sp>
    </p:spTree>
    <p:extLst>
      <p:ext uri="{BB962C8B-B14F-4D97-AF65-F5344CB8AC3E}">
        <p14:creationId xmlns:p14="http://schemas.microsoft.com/office/powerpoint/2010/main" val="3669498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l-GR" sz="3200" dirty="0" smtClean="0"/>
              <a:t>Διαφωτισμός και θρησκεία</a:t>
            </a:r>
            <a:endParaRPr lang="el-GR" sz="3200" dirty="0"/>
          </a:p>
        </p:txBody>
      </p:sp>
      <p:sp>
        <p:nvSpPr>
          <p:cNvPr id="3" name="Θέση περιεχομένου 2"/>
          <p:cNvSpPr>
            <a:spLocks noGrp="1"/>
          </p:cNvSpPr>
          <p:nvPr>
            <p:ph idx="1"/>
          </p:nvPr>
        </p:nvSpPr>
        <p:spPr>
          <a:solidFill>
            <a:schemeClr val="accent1"/>
          </a:solidFill>
        </p:spPr>
        <p:style>
          <a:lnRef idx="2">
            <a:schemeClr val="accent2">
              <a:shade val="50000"/>
            </a:schemeClr>
          </a:lnRef>
          <a:fillRef idx="1">
            <a:schemeClr val="accent2"/>
          </a:fillRef>
          <a:effectRef idx="0">
            <a:schemeClr val="accent2"/>
          </a:effectRef>
          <a:fontRef idx="minor">
            <a:schemeClr val="lt1"/>
          </a:fontRef>
        </p:style>
        <p:txBody>
          <a:bodyPr/>
          <a:lstStyle/>
          <a:p>
            <a:pPr marL="0" indent="0" algn="just">
              <a:buNone/>
            </a:pPr>
            <a:endParaRPr lang="el-GR" sz="2400" dirty="0" smtClean="0"/>
          </a:p>
          <a:p>
            <a:pPr algn="just"/>
            <a:r>
              <a:rPr lang="el-GR" sz="2400" dirty="0" smtClean="0"/>
              <a:t>Οι περισσότεροι διαφωτιστές ήταν </a:t>
            </a:r>
            <a:r>
              <a:rPr lang="el-GR" sz="2400" dirty="0" err="1" smtClean="0"/>
              <a:t>ντεϊστές</a:t>
            </a:r>
            <a:r>
              <a:rPr lang="el-GR" sz="2400" dirty="0" smtClean="0"/>
              <a:t>, πίστευαν ότι ο Θεός είναι ο δημιουργός του κόσμου, αλλά δε ρυθμίζει την τύχη του και δεν παρεμβαίνει στις ανθρώπινες υποθέσεις. </a:t>
            </a:r>
          </a:p>
          <a:p>
            <a:pPr marL="0" indent="0" algn="just">
              <a:buNone/>
            </a:pPr>
            <a:r>
              <a:rPr lang="el-GR" sz="2400" dirty="0" smtClean="0"/>
              <a:t>• Κάποιοι από τους διαφωτιστές ήταν άθεοι.</a:t>
            </a:r>
          </a:p>
          <a:p>
            <a:pPr marL="0" indent="0" algn="just">
              <a:buNone/>
            </a:pPr>
            <a:r>
              <a:rPr lang="el-GR" sz="2400" dirty="0" smtClean="0"/>
              <a:t>• Όλοι οι διαφωτιστές ασκούσαν κριτική στην Καθολική εκκλησία κατηγορώντας τη για φανατισμό.</a:t>
            </a:r>
          </a:p>
          <a:p>
            <a:pPr marL="0" indent="0" algn="just">
              <a:buNone/>
            </a:pPr>
            <a:r>
              <a:rPr lang="el-GR" sz="2400" dirty="0" smtClean="0"/>
              <a:t>• Υποστήριζαν την ανεξιθρησκία, διότι θα απάλλασσε τους ανθρώπους από τη μισαλλοδοξία.</a:t>
            </a:r>
          </a:p>
          <a:p>
            <a:endParaRPr lang="el-GR" dirty="0"/>
          </a:p>
        </p:txBody>
      </p:sp>
    </p:spTree>
    <p:extLst>
      <p:ext uri="{BB962C8B-B14F-4D97-AF65-F5344CB8AC3E}">
        <p14:creationId xmlns:p14="http://schemas.microsoft.com/office/powerpoint/2010/main" val="3413161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l-GR" sz="3200" dirty="0" smtClean="0"/>
              <a:t>Διαφωτισμός και εκπαίδευση</a:t>
            </a:r>
            <a:endParaRPr lang="el-GR" sz="3200" dirty="0"/>
          </a:p>
        </p:txBody>
      </p:sp>
      <p:sp>
        <p:nvSpPr>
          <p:cNvPr id="3" name="Θέση περιεχομένου 2"/>
          <p:cNvSpPr>
            <a:spLocks noGrp="1"/>
          </p:cNvSpPr>
          <p:nvPr>
            <p:ph idx="1"/>
          </p:nvPr>
        </p:nvSpPr>
        <p:spPr>
          <a:solidFill>
            <a:schemeClr val="accent1"/>
          </a:solidFill>
        </p:spPr>
        <p:style>
          <a:lnRef idx="2">
            <a:schemeClr val="accent2">
              <a:shade val="50000"/>
            </a:schemeClr>
          </a:lnRef>
          <a:fillRef idx="1">
            <a:schemeClr val="accent2"/>
          </a:fillRef>
          <a:effectRef idx="0">
            <a:schemeClr val="accent2"/>
          </a:effectRef>
          <a:fontRef idx="minor">
            <a:schemeClr val="lt1"/>
          </a:fontRef>
        </p:style>
        <p:txBody>
          <a:bodyPr/>
          <a:lstStyle/>
          <a:p>
            <a:pPr marL="0" indent="0">
              <a:buNone/>
            </a:pPr>
            <a:endParaRPr lang="el-GR" sz="2400" dirty="0" smtClean="0"/>
          </a:p>
          <a:p>
            <a:pPr marL="0" indent="0">
              <a:buNone/>
            </a:pPr>
            <a:r>
              <a:rPr lang="el-GR" sz="2400" dirty="0"/>
              <a:t>Για τους </a:t>
            </a:r>
            <a:r>
              <a:rPr lang="el-GR" sz="2400" dirty="0" smtClean="0"/>
              <a:t>διαφωτιστές:</a:t>
            </a:r>
            <a:endParaRPr lang="el-GR" sz="2400" dirty="0"/>
          </a:p>
          <a:p>
            <a:pPr marL="0" indent="0">
              <a:buNone/>
            </a:pPr>
            <a:r>
              <a:rPr lang="el-GR" sz="2400" dirty="0" smtClean="0"/>
              <a:t>• Η εκπαίδευση διασφαλίζει τη συνεχή πρόοδο του ανθρώπου.</a:t>
            </a:r>
          </a:p>
          <a:p>
            <a:pPr marL="0" indent="0">
              <a:buNone/>
            </a:pPr>
            <a:r>
              <a:rPr lang="el-GR" sz="2400" dirty="0" smtClean="0"/>
              <a:t>• Παράλληλα, ο δάσκαλος δεν πρέπει να λειτουργεί ως αυθεντία, αλλά να θέτει τα ερωτήματα και να οδηγεί το μαθητή στην εύρεση των απαντήσεων.</a:t>
            </a:r>
          </a:p>
          <a:p>
            <a:pPr marL="0" indent="0">
              <a:buNone/>
            </a:pPr>
            <a:r>
              <a:rPr lang="el-GR" sz="2400" dirty="0" smtClean="0"/>
              <a:t>• Ο </a:t>
            </a:r>
            <a:r>
              <a:rPr lang="el-GR" sz="2400" dirty="0" err="1" smtClean="0"/>
              <a:t>Ρουσό</a:t>
            </a:r>
            <a:r>
              <a:rPr lang="el-GR" sz="2400" dirty="0" smtClean="0"/>
              <a:t>, στο έργο του «Αιμίλιος»  υποστήριξε ότι η εκπαίδευση πρέπει να βασίζεται στην προσωπική έρευνα του διδασκομένου</a:t>
            </a:r>
            <a:r>
              <a:rPr lang="el-GR" dirty="0" smtClean="0"/>
              <a:t>.</a:t>
            </a:r>
          </a:p>
          <a:p>
            <a:endParaRPr lang="el-GR" dirty="0"/>
          </a:p>
        </p:txBody>
      </p:sp>
    </p:spTree>
    <p:extLst>
      <p:ext uri="{BB962C8B-B14F-4D97-AF65-F5344CB8AC3E}">
        <p14:creationId xmlns:p14="http://schemas.microsoft.com/office/powerpoint/2010/main" val="17448349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875</Words>
  <Application>Microsoft Office PowerPoint</Application>
  <PresentationFormat>Ευρεία οθόνη</PresentationFormat>
  <Paragraphs>73</Paragraphs>
  <Slides>12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12</vt:i4>
      </vt:variant>
    </vt:vector>
  </HeadingPairs>
  <TitlesOfParts>
    <vt:vector size="16" baseType="lpstr">
      <vt:lpstr>Arial</vt:lpstr>
      <vt:lpstr>Calibri</vt:lpstr>
      <vt:lpstr>Calibri Light</vt:lpstr>
      <vt:lpstr>Θέμα του Office</vt:lpstr>
      <vt:lpstr>Ο ΔΙΑΦΩΤΙΣΜΟΣ πρωτοεμφανίστηκε στην Αγγλία του τέλους του 17ου αιώνα, κορυφώθηκε στη Γαλλία του 18ου αιώνα και εξαπλώθηκε στην Ευρώπη και έξω απ’ αυτήν.</vt:lpstr>
      <vt:lpstr>Σπουδαίοι Διαφωτιστές</vt:lpstr>
      <vt:lpstr>Ο Διαφωτισμός και η αστική τάξη </vt:lpstr>
      <vt:lpstr>Η θεωρία του Κοινωνικού Συμβολαίου</vt:lpstr>
      <vt:lpstr> Οι απόψεις του Ζαν Ζακ Ρουσό </vt:lpstr>
      <vt:lpstr> Η αρχή της «διάκρισης των εξουσιών» του Μοντεσκιέ </vt:lpstr>
      <vt:lpstr>Η «φωτισμένη δεσποτεία»</vt:lpstr>
      <vt:lpstr>Διαφωτισμός και θρησκεία</vt:lpstr>
      <vt:lpstr>Διαφωτισμός και εκπαίδευση</vt:lpstr>
      <vt:lpstr>Διαφωτισμός και οικονομικός φιλελευθερισμός</vt:lpstr>
      <vt:lpstr>Η Εγκυκλοπαίδεια </vt:lpstr>
      <vt:lpstr> Η διάδοση των ιδεών του Διαφωτισμού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κίνημα του Διαφωτισμού</dc:title>
  <dc:creator>DeskTop</dc:creator>
  <cp:lastModifiedBy>DeskTop</cp:lastModifiedBy>
  <cp:revision>11</cp:revision>
  <dcterms:created xsi:type="dcterms:W3CDTF">2023-10-02T18:19:09Z</dcterms:created>
  <dcterms:modified xsi:type="dcterms:W3CDTF">2024-09-22T16:56:19Z</dcterms:modified>
</cp:coreProperties>
</file>