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9" r:id="rId3"/>
    <p:sldId id="257" r:id="rId4"/>
    <p:sldId id="259" r:id="rId5"/>
    <p:sldId id="268" r:id="rId6"/>
    <p:sldId id="26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0" r:id="rId17"/>
    <p:sldId id="267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471CE-A83E-4092-A61E-432ACF1CCCE5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88944-3FC1-40F5-A265-0DA2CD56E0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53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88944-3FC1-40F5-A265-0DA2CD56E09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5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59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35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60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9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23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05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4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77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68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39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79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0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2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7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D1-38C1-4323-9063-D5D72FC71361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88F5C7-A8B6-44B0-A2EF-1F3DC80468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4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 ελληνισμός από τα μέσα του 18ου αι. έως τις αρχές του 19ου αι.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745" y="327351"/>
            <a:ext cx="7703128" cy="635284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6125" y="180764"/>
            <a:ext cx="8911687" cy="1280890"/>
          </a:xfrm>
        </p:spPr>
        <p:txBody>
          <a:bodyPr/>
          <a:lstStyle/>
          <a:p>
            <a:r>
              <a:rPr lang="el-GR" dirty="0" smtClean="0"/>
              <a:t>Τεργέστη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363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655" y="234593"/>
            <a:ext cx="9325986" cy="622509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Βιέννη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171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03761" y="208473"/>
            <a:ext cx="8911687" cy="1280890"/>
          </a:xfrm>
        </p:spPr>
        <p:txBody>
          <a:bodyPr/>
          <a:lstStyle/>
          <a:p>
            <a:r>
              <a:rPr lang="el-GR" dirty="0" smtClean="0"/>
              <a:t>Βουδαπέστη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44" y="1116805"/>
            <a:ext cx="9080067" cy="52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273" y="350155"/>
            <a:ext cx="9767455" cy="59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8010" y="207817"/>
            <a:ext cx="6420370" cy="6553201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6348" y="928255"/>
            <a:ext cx="3529907" cy="5153889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Αρκετοί Έλληνες εγκαθίστανται στις Παραδουνάβιες </a:t>
            </a: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>Ηγεμονίες – που τις</a:t>
            </a: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>κυβερνούν </a:t>
            </a:r>
            <a:br>
              <a:rPr lang="el-GR" sz="3200" b="1" dirty="0" smtClean="0"/>
            </a:br>
            <a:r>
              <a:rPr lang="el-GR" sz="3200" b="1" dirty="0" err="1" smtClean="0"/>
              <a:t>Φαναριώτες</a:t>
            </a:r>
            <a:r>
              <a:rPr lang="el-GR" sz="3200" b="1" dirty="0" smtClean="0"/>
              <a:t> ηγεμόνες.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580565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983673"/>
            <a:ext cx="8915400" cy="49275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400" b="1" dirty="0"/>
              <a:t>Οι «Έλληνες της Διασποράς» –όπως ονομάστηκαν οι </a:t>
            </a:r>
            <a:r>
              <a:rPr lang="el-GR" sz="2400" b="1" dirty="0" smtClean="0"/>
              <a:t>μετανάστες με </a:t>
            </a:r>
            <a:r>
              <a:rPr lang="el-GR" sz="2400" b="1" dirty="0"/>
              <a:t>τα πλούτη που αποκτούν εκδίδουν ελληνικά βιβλία, </a:t>
            </a:r>
            <a:r>
              <a:rPr lang="el-GR" sz="2400" b="1" dirty="0" smtClean="0"/>
              <a:t>περιοδικά και </a:t>
            </a:r>
            <a:r>
              <a:rPr lang="el-GR" sz="2400" b="1" dirty="0"/>
              <a:t>εφημερίδες, αλλά και ενισχύουν οικονομικά τα σχολεία </a:t>
            </a:r>
            <a:r>
              <a:rPr lang="el-GR" sz="2400" b="1" dirty="0" smtClean="0"/>
              <a:t>των ιδιαίτερων </a:t>
            </a:r>
            <a:r>
              <a:rPr lang="el-GR" sz="2400" b="1" dirty="0"/>
              <a:t>πατρίδων τους στις τουρκοκρατούμενες </a:t>
            </a:r>
            <a:r>
              <a:rPr lang="el-GR" sz="2400" b="1" dirty="0" smtClean="0"/>
              <a:t>περιοχές. Βοηθούν</a:t>
            </a:r>
            <a:r>
              <a:rPr lang="el-GR" sz="2400" b="1" dirty="0"/>
              <a:t>, έτσι, να μεταδοθούν οι νέες γνώσεις και οι ιδέες </a:t>
            </a:r>
            <a:r>
              <a:rPr lang="el-GR" sz="2400" b="1" dirty="0" smtClean="0"/>
              <a:t>του Διαφωτισμού </a:t>
            </a:r>
            <a:r>
              <a:rPr lang="el-GR" sz="2400" b="1" dirty="0"/>
              <a:t>ανάμεσα στους ραγιάδες της </a:t>
            </a:r>
            <a:r>
              <a:rPr lang="el-GR" sz="2400" b="1" dirty="0" smtClean="0"/>
              <a:t>Οθωμανικής αυτοκρατορίας</a:t>
            </a:r>
            <a:r>
              <a:rPr lang="el-G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17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9527" y="624109"/>
            <a:ext cx="9343302" cy="59152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b="1" dirty="0"/>
              <a:t>Μαζί </a:t>
            </a:r>
            <a:r>
              <a:rPr lang="el-GR" sz="2800" b="1" dirty="0" smtClean="0"/>
              <a:t>με </a:t>
            </a:r>
            <a:r>
              <a:rPr lang="el-GR" sz="2800" b="1" dirty="0"/>
              <a:t>τα </a:t>
            </a:r>
            <a:r>
              <a:rPr lang="el-GR" sz="2800" b="1" dirty="0" smtClean="0"/>
              <a:t>αγαθά στην Οθωμανική </a:t>
            </a:r>
            <a:r>
              <a:rPr lang="el-GR" sz="2800" b="1" dirty="0"/>
              <a:t>αυτοκρατορία </a:t>
            </a:r>
            <a:r>
              <a:rPr lang="el-GR" sz="2800" b="1" dirty="0" smtClean="0"/>
              <a:t>έφταναν και οι </a:t>
            </a:r>
            <a:r>
              <a:rPr lang="el-GR" sz="2800" b="1" dirty="0"/>
              <a:t>επαναστατικές ιδέες </a:t>
            </a:r>
            <a:r>
              <a:rPr lang="el-GR" sz="2800" b="1" dirty="0" smtClean="0"/>
              <a:t>που επικρατούσαν </a:t>
            </a:r>
            <a:r>
              <a:rPr lang="el-GR" sz="2800" b="1" dirty="0"/>
              <a:t>την εποχή εκείνη </a:t>
            </a:r>
            <a:r>
              <a:rPr lang="el-GR" sz="2800" b="1" dirty="0" smtClean="0"/>
              <a:t>στην Ευρώπη</a:t>
            </a:r>
            <a:r>
              <a:rPr lang="el-GR" sz="2800" b="1" dirty="0"/>
              <a:t>. Οι ραγιάδες άρχισαν να διαποτίζονται με τις αρχές του Διαφωτισμού και να ξυπνούν από </a:t>
            </a:r>
            <a:r>
              <a:rPr lang="el-GR" sz="2800" b="1" dirty="0" smtClean="0"/>
              <a:t>τον λήθαργο </a:t>
            </a:r>
            <a:r>
              <a:rPr lang="el-GR" sz="2800" b="1" dirty="0"/>
              <a:t>της σκλαβιάς. Όταν ήρθε η ώρα της Επανάστασης, αρκετοί από τους πλούσιους </a:t>
            </a:r>
            <a:r>
              <a:rPr lang="el-GR" sz="2800" b="1" dirty="0" smtClean="0"/>
              <a:t>Έλληνες εμπόρους </a:t>
            </a:r>
            <a:r>
              <a:rPr lang="el-GR" sz="2800" b="1" dirty="0"/>
              <a:t>βοήθησαν τον Αγώνα, και κάποιοι από αυτούς έπαιξαν πρωταγωνιστικό ρόλο.</a:t>
            </a:r>
          </a:p>
        </p:txBody>
      </p:sp>
    </p:spTree>
    <p:extLst>
      <p:ext uri="{BB962C8B-B14F-4D97-AF65-F5344CB8AC3E}">
        <p14:creationId xmlns:p14="http://schemas.microsoft.com/office/powerpoint/2010/main" val="273147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98962" y="0"/>
            <a:ext cx="8911687" cy="1280890"/>
          </a:xfrm>
        </p:spPr>
        <p:txBody>
          <a:bodyPr>
            <a:norm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/>
              <a:t>Έντυπα </a:t>
            </a:r>
            <a:r>
              <a:rPr lang="el-GR" sz="2400" b="1" dirty="0"/>
              <a:t>της ελληνικής παροικίας της Βιέννης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066" y="1125038"/>
            <a:ext cx="3376702" cy="550935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1025892"/>
            <a:ext cx="3422839" cy="57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847" y="0"/>
            <a:ext cx="4831149" cy="67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5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17070" y="208473"/>
            <a:ext cx="8911687" cy="733636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Μέσα 18ου αιώνα: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04109" y="1052945"/>
            <a:ext cx="9504218" cy="4904510"/>
          </a:xfrm>
        </p:spPr>
        <p:txBody>
          <a:bodyPr>
            <a:normAutofit/>
          </a:bodyPr>
          <a:lstStyle/>
          <a:p>
            <a:pPr algn="just"/>
            <a:r>
              <a:rPr lang="el-GR" sz="3600" b="1" dirty="0" smtClean="0"/>
              <a:t> </a:t>
            </a:r>
            <a:r>
              <a:rPr lang="el-GR" sz="3600" b="1" dirty="0"/>
              <a:t>Δημιουργία πνευματικού κινήματος με στόχο την ιδεολογική προετοιμασία του αγώνα για ελευθερία (Νεοελληνικός Διαφωτισμός)</a:t>
            </a:r>
          </a:p>
          <a:p>
            <a:pPr algn="just"/>
            <a:r>
              <a:rPr lang="el-GR" sz="3600" b="1" dirty="0"/>
              <a:t>    Αναπτύσσεται κυρίως στις παροικίες και σε εμπορικά κέντρα ελληνισμού (Σμύρνη, Ιωάννινα, Χίος κτλ.)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405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2816" y="180764"/>
            <a:ext cx="8911687" cy="705926"/>
          </a:xfrm>
        </p:spPr>
        <p:txBody>
          <a:bodyPr/>
          <a:lstStyle/>
          <a:p>
            <a:pPr algn="ctr"/>
            <a:r>
              <a:rPr lang="el-GR" b="1" dirty="0" smtClean="0"/>
              <a:t>Κοινωνικές ομάδες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30582" y="1330035"/>
            <a:ext cx="9274030" cy="5195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/>
              <a:t>Η ορθόδοξη εκκλησία  </a:t>
            </a: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Οι </a:t>
            </a:r>
            <a:r>
              <a:rPr lang="el-GR" sz="2800" b="1" dirty="0" err="1"/>
              <a:t>Φαναριώτες</a:t>
            </a:r>
            <a:r>
              <a:rPr lang="el-GR" sz="2800" b="1" dirty="0"/>
              <a:t>  </a:t>
            </a: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Οι </a:t>
            </a:r>
            <a:r>
              <a:rPr lang="el-GR" sz="2800" b="1" dirty="0"/>
              <a:t>προεστοί </a:t>
            </a:r>
            <a:endParaRPr lang="el-GR" sz="2800" b="1" dirty="0" smtClean="0"/>
          </a:p>
          <a:p>
            <a:pPr marL="0" indent="0">
              <a:buNone/>
            </a:pPr>
            <a:r>
              <a:rPr lang="el-GR" sz="2800" b="1" dirty="0" smtClean="0"/>
              <a:t>Οι </a:t>
            </a:r>
            <a:r>
              <a:rPr lang="el-GR" sz="2800" b="1" dirty="0"/>
              <a:t>έμποροι και οι καραβοκύρηδες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Οι κλέφτες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Οι αρματολοί</a:t>
            </a:r>
          </a:p>
          <a:p>
            <a:pPr marL="0" indent="0">
              <a:buNone/>
            </a:pPr>
            <a:r>
              <a:rPr lang="el-GR" sz="2800" dirty="0"/>
              <a:t>Οι </a:t>
            </a:r>
            <a:r>
              <a:rPr lang="el-GR" sz="2800" dirty="0" smtClean="0"/>
              <a:t>αγρότες</a:t>
            </a:r>
          </a:p>
          <a:p>
            <a:pPr marL="0" indent="0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απασχολούμενοι στο εμπόριο και οι ναύτες</a:t>
            </a:r>
          </a:p>
        </p:txBody>
      </p:sp>
    </p:spTree>
    <p:extLst>
      <p:ext uri="{BB962C8B-B14F-4D97-AF65-F5344CB8AC3E}">
        <p14:creationId xmlns:p14="http://schemas.microsoft.com/office/powerpoint/2010/main" val="11053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12816" y="166910"/>
            <a:ext cx="8911687" cy="70592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Νεοελληνικός Διαφωτισμός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05891" y="1011382"/>
            <a:ext cx="9218612" cy="5555673"/>
          </a:xfrm>
        </p:spPr>
        <p:txBody>
          <a:bodyPr>
            <a:normAutofit fontScale="70000" lnSpcReduction="20000"/>
          </a:bodyPr>
          <a:lstStyle/>
          <a:p>
            <a:endParaRPr lang="el-GR" dirty="0"/>
          </a:p>
          <a:p>
            <a:pPr algn="just"/>
            <a:r>
              <a:rPr lang="el-GR" sz="3600" dirty="0"/>
              <a:t>   </a:t>
            </a:r>
            <a:r>
              <a:rPr lang="el-GR" sz="3600" b="1" dirty="0"/>
              <a:t> Υποστήριξη των ιδεών του ευρωπαϊκού </a:t>
            </a:r>
            <a:r>
              <a:rPr lang="el-GR" sz="3600" b="1" dirty="0" smtClean="0"/>
              <a:t>Διαφωτισμού</a:t>
            </a:r>
          </a:p>
          <a:p>
            <a:pPr marL="0" indent="0" algn="just">
              <a:buNone/>
            </a:pPr>
            <a:endParaRPr lang="el-GR" sz="3600" b="1" dirty="0"/>
          </a:p>
          <a:p>
            <a:pPr algn="just"/>
            <a:r>
              <a:rPr lang="el-GR" sz="3600" b="1" dirty="0"/>
              <a:t>    Θαυμασμός για τον αρχαίο ελληνικό πολιτισμό (σύνδεση με ελευθερία</a:t>
            </a:r>
            <a:r>
              <a:rPr lang="el-GR" sz="3600" b="1" dirty="0" smtClean="0"/>
              <a:t>)</a:t>
            </a:r>
          </a:p>
          <a:p>
            <a:pPr marL="0" indent="0" algn="just">
              <a:buNone/>
            </a:pPr>
            <a:endParaRPr lang="el-GR" sz="3600" b="1" dirty="0"/>
          </a:p>
          <a:p>
            <a:pPr algn="just"/>
            <a:r>
              <a:rPr lang="el-GR" sz="3600" b="1" dirty="0"/>
              <a:t>    Η εκπαίδευση έπρεπε να επικεντρώνεται στις θετικές </a:t>
            </a:r>
            <a:r>
              <a:rPr lang="el-GR" sz="3600" b="1" dirty="0" smtClean="0"/>
              <a:t>επιστήμες</a:t>
            </a:r>
          </a:p>
          <a:p>
            <a:pPr marL="0" indent="0" algn="just">
              <a:buNone/>
            </a:pPr>
            <a:endParaRPr lang="el-GR" sz="3600" b="1" dirty="0"/>
          </a:p>
          <a:p>
            <a:pPr algn="just"/>
            <a:r>
              <a:rPr lang="el-GR" sz="3600" b="1" dirty="0"/>
              <a:t>    Χρήση της λαϊκής γλώσσας </a:t>
            </a:r>
            <a:r>
              <a:rPr lang="el-GR" sz="3600" b="1" dirty="0" smtClean="0"/>
              <a:t>στην εκπαίδευση</a:t>
            </a:r>
            <a:br>
              <a:rPr lang="el-GR" sz="3600" b="1" dirty="0" smtClean="0"/>
            </a:br>
            <a:endParaRPr lang="el-GR" sz="3600" b="1" dirty="0"/>
          </a:p>
          <a:p>
            <a:pPr algn="just"/>
            <a:r>
              <a:rPr lang="el-GR" sz="3600" b="1" dirty="0"/>
              <a:t>    Η εκπαίδευση έπρεπε να υπηρετεί την προοπτική του αγώνα για ελευθερία.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37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0255" y="624110"/>
            <a:ext cx="9864436" cy="1620326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3100" b="1" dirty="0"/>
              <a:t>Αντίθετες (συντηρητικές) απόψεις από συντηρητικούς λόγιους </a:t>
            </a:r>
            <a:r>
              <a:rPr lang="el-GR" sz="3100" b="1" dirty="0" smtClean="0"/>
              <a:t>- κυρίως κληρικούς - </a:t>
            </a:r>
            <a:r>
              <a:rPr lang="el-GR" sz="3100" b="1" dirty="0"/>
              <a:t>προς τον Νεοελληνικό Διαφωτισμό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64773" y="2244436"/>
            <a:ext cx="8915400" cy="3777622"/>
          </a:xfrm>
        </p:spPr>
        <p:txBody>
          <a:bodyPr/>
          <a:lstStyle/>
          <a:p>
            <a:endParaRPr lang="el-GR" dirty="0"/>
          </a:p>
          <a:p>
            <a:pPr algn="just"/>
            <a:r>
              <a:rPr lang="el-GR" sz="3600" b="1" dirty="0"/>
              <a:t>    Απόρριψη διαφωτιστικών ιδεών</a:t>
            </a:r>
          </a:p>
          <a:p>
            <a:pPr algn="just"/>
            <a:r>
              <a:rPr lang="el-GR" sz="3600" b="1" dirty="0"/>
              <a:t>    Η εκπαίδευση έπρεπε να βασίζεται σε εκκλησιαστικά μόνο κείμενα και στη θρησκευτική παράδοση</a:t>
            </a:r>
          </a:p>
          <a:p>
            <a:pPr algn="just"/>
            <a:r>
              <a:rPr lang="el-GR" sz="3600" b="1" dirty="0"/>
              <a:t>    Χρήση της </a:t>
            </a:r>
            <a:r>
              <a:rPr lang="el-GR" sz="3600" b="1" dirty="0" err="1"/>
              <a:t>αρχαΐζουσας</a:t>
            </a:r>
            <a:r>
              <a:rPr lang="el-GR" sz="3600" b="1" dirty="0"/>
              <a:t> γλώσσας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028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Κυριότεροι εκπρόσωποι τον Νεοελληνικού Διαφωτισμού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70011" y="1717965"/>
            <a:ext cx="6139153" cy="4752108"/>
          </a:xfrm>
        </p:spPr>
        <p:txBody>
          <a:bodyPr>
            <a:normAutofit/>
          </a:bodyPr>
          <a:lstStyle/>
          <a:p>
            <a:endParaRPr lang="el-GR" dirty="0"/>
          </a:p>
          <a:p>
            <a:pPr marL="0" indent="0" algn="ctr">
              <a:buNone/>
            </a:pPr>
            <a:r>
              <a:rPr lang="el-GR" sz="2800" b="1" dirty="0"/>
              <a:t>Ρήγας </a:t>
            </a:r>
            <a:r>
              <a:rPr lang="el-GR" sz="2800" b="1" dirty="0" smtClean="0"/>
              <a:t>Βελεστινλής</a:t>
            </a:r>
            <a:endParaRPr lang="el-GR" sz="2800" b="1" dirty="0"/>
          </a:p>
          <a:p>
            <a:pPr algn="just"/>
            <a:r>
              <a:rPr lang="el-GR" sz="2800" b="1" dirty="0"/>
              <a:t>    Κυριότερο έργο η Νέα Πολιτική Διοίκηση: πρόταση για δημιουργία μιας βαλκανικής «Ελληνικής Δημοκρατίας</a:t>
            </a:r>
            <a:r>
              <a:rPr lang="el-GR" sz="2800" b="1" dirty="0" smtClean="0"/>
              <a:t>»</a:t>
            </a:r>
          </a:p>
          <a:p>
            <a:pPr algn="just"/>
            <a:r>
              <a:rPr lang="el-GR" sz="2800" b="1" dirty="0" smtClean="0"/>
              <a:t>Σπουδαία έργα του η Χάρτα και ο Θούριος</a:t>
            </a:r>
            <a:endParaRPr lang="el-GR" sz="2800" b="1" dirty="0"/>
          </a:p>
          <a:p>
            <a:pPr algn="just"/>
            <a:r>
              <a:rPr lang="el-GR" sz="2800" b="1" dirty="0"/>
              <a:t>    Προδόθηκαν τα σχέδιά του και θανατώθηκε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65" y="1396489"/>
            <a:ext cx="3995448" cy="54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Αδαμάντιος Κοραής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73926" y="1704108"/>
            <a:ext cx="4656715" cy="4502727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l-GR" dirty="0"/>
          </a:p>
          <a:p>
            <a:pPr algn="just"/>
            <a:r>
              <a:rPr lang="el-GR" sz="3200" dirty="0"/>
              <a:t>    </a:t>
            </a:r>
            <a:r>
              <a:rPr lang="el-GR" sz="3200" b="1" dirty="0"/>
              <a:t>Υποστηρικτής των ιδεών της Γαλλικής Επανάστασης</a:t>
            </a:r>
          </a:p>
          <a:p>
            <a:pPr algn="just"/>
            <a:r>
              <a:rPr lang="el-GR" sz="3200" b="1" dirty="0"/>
              <a:t>    Θεωρεί απαραίτητη τη μόρφωση για την ύπαρξη ελευθερίας</a:t>
            </a:r>
          </a:p>
          <a:p>
            <a:pPr algn="just"/>
            <a:r>
              <a:rPr lang="el-GR" sz="3200" b="1" dirty="0"/>
              <a:t>    Προσπαθεί να βρει μια μέση λύση ανάμεσα στη λαϊκή και την </a:t>
            </a:r>
            <a:r>
              <a:rPr lang="el-GR" sz="3200" b="1" dirty="0" err="1"/>
              <a:t>αρχαΐζουσα</a:t>
            </a:r>
            <a:r>
              <a:rPr lang="el-GR" sz="3200" b="1" dirty="0"/>
              <a:t> ελληνική γλώσσα (καθαρεύουσα) </a:t>
            </a:r>
          </a:p>
          <a:p>
            <a:pPr algn="just"/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7" y="1557337"/>
            <a:ext cx="3648199" cy="48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61653" y="333165"/>
            <a:ext cx="3530784" cy="633087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Ο </a:t>
            </a:r>
            <a:r>
              <a:rPr lang="el-GR" sz="2800" b="1" dirty="0"/>
              <a:t>Ρήγας και ο Κοραής</a:t>
            </a:r>
            <a:br>
              <a:rPr lang="el-GR" sz="2800" b="1" dirty="0"/>
            </a:br>
            <a:r>
              <a:rPr lang="el-GR" sz="2800" b="1" dirty="0"/>
              <a:t>ανασηκώνουν την Ελλάδα. Αλληγορική</a:t>
            </a:r>
            <a:br>
              <a:rPr lang="el-GR" sz="2800" b="1" dirty="0"/>
            </a:br>
            <a:r>
              <a:rPr lang="el-GR" sz="2800" b="1" dirty="0"/>
              <a:t>εικόνα που σκοπό είχε να υπογραμμίσει</a:t>
            </a:r>
            <a:br>
              <a:rPr lang="el-GR" sz="2800" b="1" dirty="0"/>
            </a:br>
            <a:r>
              <a:rPr lang="el-GR" sz="2800" b="1" dirty="0"/>
              <a:t>τη συμβολή των δύο διαφωτιστών</a:t>
            </a:r>
            <a:br>
              <a:rPr lang="el-GR" sz="2800" b="1" dirty="0"/>
            </a:br>
            <a:r>
              <a:rPr lang="el-GR" sz="2800" b="1" dirty="0"/>
              <a:t>στην αναγέννηση του ελληνισμού.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7209" y="220077"/>
            <a:ext cx="5045949" cy="64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7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Άλλοι εκπρόσωποι τον Νεοελληνικού Διαφωτισμού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54727" y="2119745"/>
            <a:ext cx="10049885" cy="3791477"/>
          </a:xfrm>
        </p:spPr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pPr algn="just"/>
            <a:r>
              <a:rPr lang="el-GR" sz="2800" b="1" dirty="0" err="1" smtClean="0"/>
              <a:t>Ιώσηπος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Μοισιόδακας</a:t>
            </a:r>
            <a:r>
              <a:rPr lang="el-GR" sz="2800" b="1" dirty="0" smtClean="0"/>
              <a:t> – Δημήτριος Καταρτζής: υπερασπιστές της λαϊκής γλώσσας</a:t>
            </a:r>
          </a:p>
          <a:p>
            <a:pPr algn="just"/>
            <a:endParaRPr lang="el-GR" sz="2800" b="1" dirty="0"/>
          </a:p>
          <a:p>
            <a:pPr algn="just"/>
            <a:r>
              <a:rPr lang="el-GR" sz="2800" b="1" dirty="0"/>
              <a:t>Κωνσταντίνος </a:t>
            </a:r>
            <a:r>
              <a:rPr lang="el-GR" sz="2800" b="1" dirty="0" err="1"/>
              <a:t>Κούμας</a:t>
            </a:r>
            <a:r>
              <a:rPr lang="el-GR" sz="2800" b="1" dirty="0"/>
              <a:t>: προτείνει νέες μεθόδους διδασκαλίας</a:t>
            </a:r>
          </a:p>
          <a:p>
            <a:pPr algn="just"/>
            <a:endParaRPr lang="el-GR" sz="2800" b="1" dirty="0"/>
          </a:p>
          <a:p>
            <a:pPr algn="just"/>
            <a:r>
              <a:rPr lang="el-GR" sz="2800" b="1" dirty="0"/>
              <a:t>Θεόφιλος </a:t>
            </a:r>
            <a:r>
              <a:rPr lang="el-GR" sz="2800" b="1" dirty="0" err="1"/>
              <a:t>Καϊρης</a:t>
            </a:r>
            <a:r>
              <a:rPr lang="el-GR" sz="2800" b="1" dirty="0"/>
              <a:t>: οπαδός των φιλελεύθερων ιδεών της Γαλλικής Επανάστασης</a:t>
            </a:r>
          </a:p>
        </p:txBody>
      </p:sp>
    </p:spTree>
    <p:extLst>
      <p:ext uri="{BB962C8B-B14F-4D97-AF65-F5344CB8AC3E}">
        <p14:creationId xmlns:p14="http://schemas.microsoft.com/office/powerpoint/2010/main" val="185496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8159" y="0"/>
            <a:ext cx="8911687" cy="73429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Οικονομία και Κοινωνία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0600" y="734292"/>
            <a:ext cx="10515600" cy="5940828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l-GR" sz="2100" dirty="0" smtClean="0"/>
              <a:t>Η επέκταση του ευρωπαϊκού εμπορίου στην </a:t>
            </a:r>
            <a:r>
              <a:rPr lang="el-GR" sz="2100" dirty="0" smtClean="0"/>
              <a:t>Ανατολή ενίσχυσε </a:t>
            </a:r>
            <a:r>
              <a:rPr lang="el-GR" sz="2100" dirty="0" smtClean="0"/>
              <a:t>τις εμπορικές συναλλαγές της δυτικής Ευρώπης με την Οθωμανική αυτοκρατορία.</a:t>
            </a:r>
          </a:p>
          <a:p>
            <a:r>
              <a:rPr lang="el-GR" sz="2100" b="1" dirty="0" smtClean="0"/>
              <a:t>Τούρκοι: διακρίνονται στον κρατικό τομέα</a:t>
            </a:r>
            <a:endParaRPr lang="el-GR" sz="2100" dirty="0" smtClean="0"/>
          </a:p>
          <a:p>
            <a:r>
              <a:rPr lang="el-GR" sz="2100" b="1" dirty="0" smtClean="0"/>
              <a:t>Έλληνες, Εβραίοι και Αρμένιοι: διακρίθηκαν στο εμπόριο και στη ναυτιλία</a:t>
            </a:r>
          </a:p>
          <a:p>
            <a:pPr algn="just">
              <a:lnSpc>
                <a:spcPct val="150000"/>
              </a:lnSpc>
            </a:pPr>
            <a:r>
              <a:rPr lang="el-GR" sz="2100" b="1" dirty="0" smtClean="0"/>
              <a:t>Οι Έλληνες καραβοκύρηδες (</a:t>
            </a:r>
            <a:r>
              <a:rPr lang="el-GR" sz="2100" b="1" dirty="0" err="1" smtClean="0"/>
              <a:t>πλοιοκτήκτες</a:t>
            </a:r>
            <a:r>
              <a:rPr lang="el-GR" sz="2100" b="1" dirty="0" smtClean="0"/>
              <a:t>) </a:t>
            </a:r>
            <a:r>
              <a:rPr lang="el-GR" sz="2100" dirty="0" smtClean="0"/>
              <a:t>ευνοήθηκαν λόγω της </a:t>
            </a:r>
            <a:r>
              <a:rPr lang="el-GR" sz="2100" dirty="0" err="1" smtClean="0"/>
              <a:t>ρωσοτουρκικής</a:t>
            </a:r>
            <a:r>
              <a:rPr lang="el-GR" sz="2100" dirty="0" smtClean="0"/>
              <a:t> συνθήκης </a:t>
            </a:r>
            <a:r>
              <a:rPr lang="el-GR" sz="2100" dirty="0" err="1" smtClean="0"/>
              <a:t>Κιουτσούκ</a:t>
            </a:r>
            <a:r>
              <a:rPr lang="el-GR" sz="2100" dirty="0" smtClean="0"/>
              <a:t> </a:t>
            </a:r>
            <a:r>
              <a:rPr lang="el-GR" sz="2100" dirty="0" err="1" smtClean="0"/>
              <a:t>Καϊναρτζή</a:t>
            </a:r>
            <a:r>
              <a:rPr lang="el-GR" sz="2100" dirty="0" smtClean="0"/>
              <a:t> (1774): ελεύθερη κίνηση στον Βόσπορο των πλοίων με ρωσική σημαία και την περιορισμένη παρουσία αγγλικών και γαλλικών πλοίων στη Μεσόγειο, εξαιτίας των ναπολεόντειων πολέμων</a:t>
            </a:r>
            <a:r>
              <a:rPr lang="el-GR" sz="2100" dirty="0"/>
              <a:t>. Οι </a:t>
            </a:r>
            <a:r>
              <a:rPr lang="el-GR" sz="2100" dirty="0" smtClean="0"/>
              <a:t>Έλληνες ύψωσαν ρωσικές </a:t>
            </a:r>
            <a:r>
              <a:rPr lang="el-GR" sz="2100" dirty="0"/>
              <a:t>σημαίες στα καράβια </a:t>
            </a:r>
            <a:r>
              <a:rPr lang="el-GR" sz="2100" dirty="0" smtClean="0"/>
              <a:t>τους και </a:t>
            </a:r>
            <a:r>
              <a:rPr lang="el-GR" sz="2100" dirty="0"/>
              <a:t>ταξίδευαν ανενόχλητοι παντού.</a:t>
            </a:r>
            <a:endParaRPr lang="el-GR" sz="2100" dirty="0" smtClean="0"/>
          </a:p>
          <a:p>
            <a:pPr marL="0" indent="0">
              <a:buNone/>
            </a:pPr>
            <a:endParaRPr lang="el-GR" sz="2100" dirty="0" smtClean="0"/>
          </a:p>
        </p:txBody>
      </p:sp>
    </p:spTree>
    <p:extLst>
      <p:ext uri="{BB962C8B-B14F-4D97-AF65-F5344CB8AC3E}">
        <p14:creationId xmlns:p14="http://schemas.microsoft.com/office/powerpoint/2010/main" val="4109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4742" y="374073"/>
            <a:ext cx="3982783" cy="63176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94" y="374072"/>
            <a:ext cx="4171950" cy="631767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74962" y="14509"/>
            <a:ext cx="8911687" cy="359563"/>
          </a:xfrm>
        </p:spPr>
        <p:txBody>
          <a:bodyPr>
            <a:normAutofit fontScale="90000"/>
          </a:bodyPr>
          <a:lstStyle/>
          <a:p>
            <a:r>
              <a:rPr lang="el-GR" sz="2000" b="1" dirty="0"/>
              <a:t>Έμποροι στην Τουρκοκρατία (Έλληνας αριστερά, Αρμένης δεξιά)</a:t>
            </a:r>
          </a:p>
        </p:txBody>
      </p:sp>
    </p:spTree>
    <p:extLst>
      <p:ext uri="{BB962C8B-B14F-4D97-AF65-F5344CB8AC3E}">
        <p14:creationId xmlns:p14="http://schemas.microsoft.com/office/powerpoint/2010/main" val="7322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34836" y="955964"/>
            <a:ext cx="9869776" cy="54032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2800" b="1" dirty="0"/>
              <a:t>Στον ελλαδικό χώρο, μεγάλες πόλεις όπως η Κοζάνη, τα Ιωάννινα </a:t>
            </a:r>
            <a:r>
              <a:rPr lang="el-GR" sz="2800" b="1" dirty="0" smtClean="0"/>
              <a:t>και η </a:t>
            </a:r>
            <a:r>
              <a:rPr lang="el-GR" sz="2800" b="1" dirty="0"/>
              <a:t>Θεσσαλονίκη, αλλά και νησιά όπως η Χίος, η Ύδρα και τα Ψαρά </a:t>
            </a:r>
            <a:r>
              <a:rPr lang="el-GR" sz="2800" b="1" dirty="0" smtClean="0"/>
              <a:t>έγιναν σημαντικά </a:t>
            </a:r>
            <a:r>
              <a:rPr lang="el-GR" sz="2800" b="1" dirty="0"/>
              <a:t>εμπορικά κέντρα. Η Καστοριά έγινε σπουδαίο </a:t>
            </a:r>
            <a:r>
              <a:rPr lang="el-GR" sz="2800" b="1" dirty="0" smtClean="0"/>
              <a:t>κέντρο παραγωγής </a:t>
            </a:r>
            <a:r>
              <a:rPr lang="el-GR" sz="2800" b="1" dirty="0"/>
              <a:t>γουναρικών. Τα Αμπελάκια της Λάρισας έγιναν ονομαστά </a:t>
            </a:r>
            <a:r>
              <a:rPr lang="el-GR" sz="2800" b="1" dirty="0" smtClean="0"/>
              <a:t>για τις </a:t>
            </a:r>
            <a:r>
              <a:rPr lang="el-GR" sz="2800" b="1" dirty="0"/>
              <a:t>βαφές που έκαναν στα νήματα. Εκεί ιδρύθηκε και ο </a:t>
            </a:r>
            <a:r>
              <a:rPr lang="el-GR" sz="2800" b="1" dirty="0" smtClean="0"/>
              <a:t>πρώτος οικονομικός </a:t>
            </a:r>
            <a:r>
              <a:rPr lang="el-GR" sz="2800" b="1" dirty="0"/>
              <a:t>συνεταιρισμός σε όλον τον κόσμο.</a:t>
            </a:r>
          </a:p>
        </p:txBody>
      </p:sp>
    </p:spTree>
    <p:extLst>
      <p:ext uri="{BB962C8B-B14F-4D97-AF65-F5344CB8AC3E}">
        <p14:creationId xmlns:p14="http://schemas.microsoft.com/office/powerpoint/2010/main" val="40400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22218" y="526473"/>
            <a:ext cx="10382394" cy="538474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l-GR" sz="4000" b="1" dirty="0"/>
              <a:t>Με τα χρόνια, οι Έλληνες ανέλαβαν μεγάλο μέρος του </a:t>
            </a:r>
            <a:r>
              <a:rPr lang="el-GR" sz="4000" b="1"/>
              <a:t>εμπορίου </a:t>
            </a:r>
            <a:r>
              <a:rPr lang="el-GR" sz="4000" b="1" smtClean="0"/>
              <a:t>τ</a:t>
            </a:r>
            <a:r>
              <a:rPr lang="el-GR" sz="4000" b="1"/>
              <a:t>η</a:t>
            </a:r>
            <a:r>
              <a:rPr lang="el-GR" sz="4000" b="1" smtClean="0"/>
              <a:t>ς </a:t>
            </a:r>
            <a:r>
              <a:rPr lang="el-GR" sz="4000" b="1" dirty="0" smtClean="0"/>
              <a:t>Δύσης </a:t>
            </a:r>
            <a:r>
              <a:rPr lang="el-GR" sz="4000" b="1" dirty="0"/>
              <a:t>με την Ανατολή και ίδρυσαν σημαντικές παροικίες στην </a:t>
            </a:r>
            <a:r>
              <a:rPr lang="el-GR" sz="4000" b="1" dirty="0" smtClean="0"/>
              <a:t>κεντρική Ευρώπη </a:t>
            </a:r>
            <a:r>
              <a:rPr lang="el-GR" sz="4000" b="1" dirty="0"/>
              <a:t>και την Ρωσία, μεταφέροντας προϊόντα από και προς </a:t>
            </a:r>
            <a:r>
              <a:rPr lang="el-GR" sz="4000" b="1" dirty="0" smtClean="0"/>
              <a:t>την Οθωμανική </a:t>
            </a:r>
            <a:r>
              <a:rPr lang="el-GR" sz="4000" b="1" dirty="0"/>
              <a:t>αυτοκρατορία.</a:t>
            </a:r>
          </a:p>
        </p:txBody>
      </p:sp>
    </p:spTree>
    <p:extLst>
      <p:ext uri="{BB962C8B-B14F-4D97-AF65-F5344CB8AC3E}">
        <p14:creationId xmlns:p14="http://schemas.microsoft.com/office/powerpoint/2010/main" val="4253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55" y="624110"/>
            <a:ext cx="9814357" cy="612305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251348"/>
            <a:ext cx="8911687" cy="345708"/>
          </a:xfrm>
        </p:spPr>
        <p:txBody>
          <a:bodyPr>
            <a:normAutofit fontScale="90000"/>
          </a:bodyPr>
          <a:lstStyle/>
          <a:p>
            <a:r>
              <a:rPr lang="el-GR" sz="1800" b="1" dirty="0"/>
              <a:t>Οι εμπορικοί δρόμοι της Ευρώπης και οι σημαντικότερες ελληνικές παροικίες</a:t>
            </a:r>
          </a:p>
        </p:txBody>
      </p:sp>
    </p:spTree>
    <p:extLst>
      <p:ext uri="{BB962C8B-B14F-4D97-AF65-F5344CB8AC3E}">
        <p14:creationId xmlns:p14="http://schemas.microsoft.com/office/powerpoint/2010/main" val="4278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873" y="371475"/>
            <a:ext cx="8853303" cy="61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164" y="156920"/>
            <a:ext cx="8520545" cy="6944244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Βουκουρέστι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2466395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685</Words>
  <Application>Microsoft Office PowerPoint</Application>
  <PresentationFormat>Ευρεία οθόνη</PresentationFormat>
  <Paragraphs>68</Paragraphs>
  <Slides>25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Θρόισμα</vt:lpstr>
      <vt:lpstr>Ο ελληνισμός από τα μέσα του 18ου αι. έως τις αρχές του 19ου αι.</vt:lpstr>
      <vt:lpstr>Κοινωνικές ομάδες</vt:lpstr>
      <vt:lpstr>Οικονομία και Κοινωνία </vt:lpstr>
      <vt:lpstr>Έμποροι στην Τουρκοκρατία (Έλληνας αριστερά, Αρμένης δεξιά)</vt:lpstr>
      <vt:lpstr>Παρουσίαση του PowerPoint</vt:lpstr>
      <vt:lpstr>Παρουσίαση του PowerPoint</vt:lpstr>
      <vt:lpstr>Οι εμπορικοί δρόμοι της Ευρώπης και οι σημαντικότερες ελληνικές παροικίες</vt:lpstr>
      <vt:lpstr>Παρουσίαση του PowerPoint</vt:lpstr>
      <vt:lpstr>Βουκουρέστι</vt:lpstr>
      <vt:lpstr>Τεργέστη</vt:lpstr>
      <vt:lpstr>Βιέννη</vt:lpstr>
      <vt:lpstr>Βουδαπέστη</vt:lpstr>
      <vt:lpstr>Παρουσίαση του PowerPoint</vt:lpstr>
      <vt:lpstr>Αρκετοί Έλληνες εγκαθίστανται στις Παραδουνάβιες  Ηγεμονίες – που τις κυβερνούν  Φαναριώτες ηγεμόνες.</vt:lpstr>
      <vt:lpstr>Παρουσίαση του PowerPoint</vt:lpstr>
      <vt:lpstr>Παρουσίαση του PowerPoint</vt:lpstr>
      <vt:lpstr> Έντυπα της ελληνικής παροικίας της Βιέννης</vt:lpstr>
      <vt:lpstr>Παρουσίαση του PowerPoint</vt:lpstr>
      <vt:lpstr>Μέσα 18ου αιώνα: </vt:lpstr>
      <vt:lpstr>Νεοελληνικός Διαφωτισμός </vt:lpstr>
      <vt:lpstr>Αντίθετες (συντηρητικές) απόψεις από συντηρητικούς λόγιους - κυρίως κληρικούς - προς τον Νεοελληνικό Διαφωτισμό </vt:lpstr>
      <vt:lpstr>Κυριότεροι εκπρόσωποι τον Νεοελληνικού Διαφωτισμού </vt:lpstr>
      <vt:lpstr>Αδαμάντιος Κοραής </vt:lpstr>
      <vt:lpstr>Ο Ρήγας και ο Κοραής ανασηκώνουν την Ελλάδα. Αλληγορική εικόνα που σκοπό είχε να υπογραμμίσει τη συμβολή των δύο διαφωτιστών στην αναγέννηση του ελληνισμού. </vt:lpstr>
      <vt:lpstr>Άλλοι εκπρόσωποι τον Νεοελληνικού Διαφωτισμού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DeskTop</dc:creator>
  <cp:lastModifiedBy>DeskTop</cp:lastModifiedBy>
  <cp:revision>14</cp:revision>
  <dcterms:created xsi:type="dcterms:W3CDTF">2023-11-23T17:14:52Z</dcterms:created>
  <dcterms:modified xsi:type="dcterms:W3CDTF">2025-02-15T16:44:45Z</dcterms:modified>
</cp:coreProperties>
</file>