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72" r:id="rId5"/>
    <p:sldId id="264" r:id="rId6"/>
    <p:sldId id="265" r:id="rId7"/>
    <p:sldId id="266" r:id="rId8"/>
    <p:sldId id="261" r:id="rId9"/>
    <p:sldId id="262" r:id="rId10"/>
    <p:sldId id="267" r:id="rId11"/>
    <p:sldId id="269" r:id="rId12"/>
    <p:sldId id="268" r:id="rId13"/>
    <p:sldId id="260" r:id="rId14"/>
    <p:sldId id="270" r:id="rId15"/>
    <p:sldId id="27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l-GR" smtClean="0"/>
              <a:t>Στυλ κύριου τίτλου</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2758755D-44A0-41F0-AEA6-3527F862B597}" type="datetimeFigureOut">
              <a:rPr lang="el-GR" smtClean="0"/>
              <a:t>10/12/2023</a:t>
            </a:fld>
            <a:endParaRPr lang="el-GR"/>
          </a:p>
        </p:txBody>
      </p:sp>
      <p:sp>
        <p:nvSpPr>
          <p:cNvPr id="5" name="Footer Placeholder 4"/>
          <p:cNvSpPr>
            <a:spLocks noGrp="1"/>
          </p:cNvSpPr>
          <p:nvPr>
            <p:ph type="ftr" sz="quarter" idx="11"/>
          </p:nvPr>
        </p:nvSpPr>
        <p:spPr/>
        <p:txBody>
          <a:bodyPr/>
          <a:lstStyle/>
          <a:p>
            <a:endParaRPr lang="el-G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94BF806-414A-4547-969F-482234F7EEA1}" type="slidenum">
              <a:rPr lang="el-GR" smtClean="0"/>
              <a:t>‹#›</a:t>
            </a:fld>
            <a:endParaRPr lang="el-GR"/>
          </a:p>
        </p:txBody>
      </p:sp>
    </p:spTree>
    <p:extLst>
      <p:ext uri="{BB962C8B-B14F-4D97-AF65-F5344CB8AC3E}">
        <p14:creationId xmlns:p14="http://schemas.microsoft.com/office/powerpoint/2010/main" val="61635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2758755D-44A0-41F0-AEA6-3527F862B597}" type="datetimeFigureOut">
              <a:rPr lang="el-GR" smtClean="0"/>
              <a:t>10/12/2023</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94BF806-414A-4547-969F-482234F7EEA1}" type="slidenum">
              <a:rPr lang="el-GR" smtClean="0"/>
              <a:t>‹#›</a:t>
            </a:fld>
            <a:endParaRPr lang="el-GR"/>
          </a:p>
        </p:txBody>
      </p:sp>
    </p:spTree>
    <p:extLst>
      <p:ext uri="{BB962C8B-B14F-4D97-AF65-F5344CB8AC3E}">
        <p14:creationId xmlns:p14="http://schemas.microsoft.com/office/powerpoint/2010/main" val="622267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smtClean="0"/>
              <a:t>Στυλ κύριου τίτλου</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Επεξεργασία στυλ υποδείγματος κειμένου</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2758755D-44A0-41F0-AEA6-3527F862B597}" type="datetimeFigureOut">
              <a:rPr lang="el-GR" smtClean="0"/>
              <a:t>10/12/2023</a:t>
            </a:fld>
            <a:endParaRPr lang="el-GR"/>
          </a:p>
        </p:txBody>
      </p:sp>
      <p:sp>
        <p:nvSpPr>
          <p:cNvPr id="5" name="Footer Placeholder 4"/>
          <p:cNvSpPr>
            <a:spLocks noGrp="1"/>
          </p:cNvSpPr>
          <p:nvPr>
            <p:ph type="ftr" sz="quarter" idx="11"/>
          </p:nvPr>
        </p:nvSpPr>
        <p:spPr/>
        <p:txBody>
          <a:bodyPr/>
          <a:lstStyle/>
          <a:p>
            <a:endParaRPr lang="el-G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94BF806-414A-4547-969F-482234F7EEA1}" type="slidenum">
              <a:rPr lang="el-GR" smtClean="0"/>
              <a:t>‹#›</a:t>
            </a:fld>
            <a:endParaRPr lang="el-G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91162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l-GR" smtClean="0"/>
              <a:t>Στυλ κύριου τίτλου</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2758755D-44A0-41F0-AEA6-3527F862B597}" type="datetimeFigureOut">
              <a:rPr lang="el-GR" smtClean="0"/>
              <a:t>10/12/2023</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94BF806-414A-4547-969F-482234F7EEA1}" type="slidenum">
              <a:rPr lang="el-GR" smtClean="0"/>
              <a:t>‹#›</a:t>
            </a:fld>
            <a:endParaRPr lang="el-GR"/>
          </a:p>
        </p:txBody>
      </p:sp>
    </p:spTree>
    <p:extLst>
      <p:ext uri="{BB962C8B-B14F-4D97-AF65-F5344CB8AC3E}">
        <p14:creationId xmlns:p14="http://schemas.microsoft.com/office/powerpoint/2010/main" val="1192880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smtClean="0"/>
              <a:t>Στυλ κύριου τίτλου</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Επεξεργασία στυλ υποδείγματος κειμένου</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2758755D-44A0-41F0-AEA6-3527F862B597}" type="datetimeFigureOut">
              <a:rPr lang="el-GR" smtClean="0"/>
              <a:t>10/12/2023</a:t>
            </a:fld>
            <a:endParaRPr lang="el-GR"/>
          </a:p>
        </p:txBody>
      </p:sp>
      <p:sp>
        <p:nvSpPr>
          <p:cNvPr id="6" name="Footer Placeholder 5"/>
          <p:cNvSpPr>
            <a:spLocks noGrp="1"/>
          </p:cNvSpPr>
          <p:nvPr>
            <p:ph type="ftr" sz="quarter" idx="11"/>
          </p:nvPr>
        </p:nvSpPr>
        <p:spPr/>
        <p:txBody>
          <a:bodyPr/>
          <a:lstStyle/>
          <a:p>
            <a:endParaRPr lang="el-G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94BF806-414A-4547-969F-482234F7EEA1}" type="slidenum">
              <a:rPr lang="el-GR" smtClean="0"/>
              <a:t>‹#›</a:t>
            </a:fld>
            <a:endParaRPr lang="el-G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18432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l-GR" smtClean="0"/>
              <a:t>Στυλ κύριου τίτλου</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Επεξεργασία στυλ υποδείγματος κειμένου</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2758755D-44A0-41F0-AEA6-3527F862B597}" type="datetimeFigureOut">
              <a:rPr lang="el-GR" smtClean="0"/>
              <a:t>10/12/2023</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94BF806-414A-4547-969F-482234F7EEA1}" type="slidenum">
              <a:rPr lang="el-GR" smtClean="0"/>
              <a:t>‹#›</a:t>
            </a:fld>
            <a:endParaRPr lang="el-GR"/>
          </a:p>
        </p:txBody>
      </p:sp>
    </p:spTree>
    <p:extLst>
      <p:ext uri="{BB962C8B-B14F-4D97-AF65-F5344CB8AC3E}">
        <p14:creationId xmlns:p14="http://schemas.microsoft.com/office/powerpoint/2010/main" val="200749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2758755D-44A0-41F0-AEA6-3527F862B597}" type="datetimeFigureOut">
              <a:rPr lang="el-GR" smtClean="0"/>
              <a:t>10/12/2023</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94BF806-414A-4547-969F-482234F7EEA1}" type="slidenum">
              <a:rPr lang="el-GR" smtClean="0"/>
              <a:t>‹#›</a:t>
            </a:fld>
            <a:endParaRPr lang="el-GR"/>
          </a:p>
        </p:txBody>
      </p:sp>
    </p:spTree>
    <p:extLst>
      <p:ext uri="{BB962C8B-B14F-4D97-AF65-F5344CB8AC3E}">
        <p14:creationId xmlns:p14="http://schemas.microsoft.com/office/powerpoint/2010/main" val="513326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2758755D-44A0-41F0-AEA6-3527F862B597}" type="datetimeFigureOut">
              <a:rPr lang="el-GR" smtClean="0"/>
              <a:t>10/12/2023</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94BF806-414A-4547-969F-482234F7EEA1}" type="slidenum">
              <a:rPr lang="el-GR" smtClean="0"/>
              <a:t>‹#›</a:t>
            </a:fld>
            <a:endParaRPr lang="el-GR"/>
          </a:p>
        </p:txBody>
      </p:sp>
    </p:spTree>
    <p:extLst>
      <p:ext uri="{BB962C8B-B14F-4D97-AF65-F5344CB8AC3E}">
        <p14:creationId xmlns:p14="http://schemas.microsoft.com/office/powerpoint/2010/main" val="1434385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smtClean="0"/>
              <a:t>Στυλ κύριου τίτλου</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2758755D-44A0-41F0-AEA6-3527F862B597}" type="datetimeFigureOut">
              <a:rPr lang="el-GR" smtClean="0"/>
              <a:t>10/12/2023</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94BF806-414A-4547-969F-482234F7EEA1}" type="slidenum">
              <a:rPr lang="el-GR" smtClean="0"/>
              <a:t>‹#›</a:t>
            </a:fld>
            <a:endParaRPr lang="el-GR"/>
          </a:p>
        </p:txBody>
      </p:sp>
    </p:spTree>
    <p:extLst>
      <p:ext uri="{BB962C8B-B14F-4D97-AF65-F5344CB8AC3E}">
        <p14:creationId xmlns:p14="http://schemas.microsoft.com/office/powerpoint/2010/main" val="1699513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2758755D-44A0-41F0-AEA6-3527F862B597}" type="datetimeFigureOut">
              <a:rPr lang="el-GR" smtClean="0"/>
              <a:t>10/12/2023</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94BF806-414A-4547-969F-482234F7EEA1}" type="slidenum">
              <a:rPr lang="el-GR" smtClean="0"/>
              <a:t>‹#›</a:t>
            </a:fld>
            <a:endParaRPr lang="el-GR"/>
          </a:p>
        </p:txBody>
      </p:sp>
    </p:spTree>
    <p:extLst>
      <p:ext uri="{BB962C8B-B14F-4D97-AF65-F5344CB8AC3E}">
        <p14:creationId xmlns:p14="http://schemas.microsoft.com/office/powerpoint/2010/main" val="3881131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2758755D-44A0-41F0-AEA6-3527F862B597}" type="datetimeFigureOut">
              <a:rPr lang="el-GR" smtClean="0"/>
              <a:t>10/12/2023</a:t>
            </a:fld>
            <a:endParaRPr lang="el-GR"/>
          </a:p>
        </p:txBody>
      </p:sp>
      <p:sp>
        <p:nvSpPr>
          <p:cNvPr id="6" name="Footer Placeholder 5"/>
          <p:cNvSpPr>
            <a:spLocks noGrp="1"/>
          </p:cNvSpPr>
          <p:nvPr>
            <p:ph type="ftr" sz="quarter" idx="11"/>
          </p:nvPr>
        </p:nvSpPr>
        <p:spPr/>
        <p:txBody>
          <a:bodyPr/>
          <a:lstStyle/>
          <a:p>
            <a:endParaRPr lang="el-G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94BF806-414A-4547-969F-482234F7EEA1}" type="slidenum">
              <a:rPr lang="el-GR" smtClean="0"/>
              <a:t>‹#›</a:t>
            </a:fld>
            <a:endParaRPr lang="el-GR"/>
          </a:p>
        </p:txBody>
      </p:sp>
    </p:spTree>
    <p:extLst>
      <p:ext uri="{BB962C8B-B14F-4D97-AF65-F5344CB8AC3E}">
        <p14:creationId xmlns:p14="http://schemas.microsoft.com/office/powerpoint/2010/main" val="1523280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2758755D-44A0-41F0-AEA6-3527F862B597}" type="datetimeFigureOut">
              <a:rPr lang="el-GR" smtClean="0"/>
              <a:t>10/12/2023</a:t>
            </a:fld>
            <a:endParaRPr lang="el-GR"/>
          </a:p>
        </p:txBody>
      </p:sp>
      <p:sp>
        <p:nvSpPr>
          <p:cNvPr id="8" name="Footer Placeholder 7"/>
          <p:cNvSpPr>
            <a:spLocks noGrp="1"/>
          </p:cNvSpPr>
          <p:nvPr>
            <p:ph type="ftr" sz="quarter" idx="11"/>
          </p:nvPr>
        </p:nvSpPr>
        <p:spPr/>
        <p:txBody>
          <a:bodyPr/>
          <a:lstStyle/>
          <a:p>
            <a:endParaRPr lang="el-G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94BF806-414A-4547-969F-482234F7EEA1}" type="slidenum">
              <a:rPr lang="el-GR" smtClean="0"/>
              <a:t>‹#›</a:t>
            </a:fld>
            <a:endParaRPr lang="el-GR"/>
          </a:p>
        </p:txBody>
      </p:sp>
    </p:spTree>
    <p:extLst>
      <p:ext uri="{BB962C8B-B14F-4D97-AF65-F5344CB8AC3E}">
        <p14:creationId xmlns:p14="http://schemas.microsoft.com/office/powerpoint/2010/main" val="1727306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2758755D-44A0-41F0-AEA6-3527F862B597}" type="datetimeFigureOut">
              <a:rPr lang="el-GR" smtClean="0"/>
              <a:t>10/12/2023</a:t>
            </a:fld>
            <a:endParaRPr lang="el-GR"/>
          </a:p>
        </p:txBody>
      </p:sp>
      <p:sp>
        <p:nvSpPr>
          <p:cNvPr id="4" name="Footer Placeholder 3"/>
          <p:cNvSpPr>
            <a:spLocks noGrp="1"/>
          </p:cNvSpPr>
          <p:nvPr>
            <p:ph type="ftr" sz="quarter" idx="11"/>
          </p:nvPr>
        </p:nvSpPr>
        <p:spPr/>
        <p:txBody>
          <a:bodyPr/>
          <a:lstStyle/>
          <a:p>
            <a:endParaRPr lang="el-G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94BF806-414A-4547-969F-482234F7EEA1}" type="slidenum">
              <a:rPr lang="el-GR" smtClean="0"/>
              <a:t>‹#›</a:t>
            </a:fld>
            <a:endParaRPr lang="el-GR"/>
          </a:p>
        </p:txBody>
      </p:sp>
    </p:spTree>
    <p:extLst>
      <p:ext uri="{BB962C8B-B14F-4D97-AF65-F5344CB8AC3E}">
        <p14:creationId xmlns:p14="http://schemas.microsoft.com/office/powerpoint/2010/main" val="2162248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8755D-44A0-41F0-AEA6-3527F862B597}" type="datetimeFigureOut">
              <a:rPr lang="el-GR" smtClean="0"/>
              <a:t>10/12/2023</a:t>
            </a:fld>
            <a:endParaRPr lang="el-GR"/>
          </a:p>
        </p:txBody>
      </p:sp>
      <p:sp>
        <p:nvSpPr>
          <p:cNvPr id="3" name="Footer Placeholder 2"/>
          <p:cNvSpPr>
            <a:spLocks noGrp="1"/>
          </p:cNvSpPr>
          <p:nvPr>
            <p:ph type="ftr" sz="quarter" idx="11"/>
          </p:nvPr>
        </p:nvSpPr>
        <p:spPr/>
        <p:txBody>
          <a:bodyPr/>
          <a:lstStyle/>
          <a:p>
            <a:endParaRPr lang="el-G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94BF806-414A-4547-969F-482234F7EEA1}" type="slidenum">
              <a:rPr lang="el-GR" smtClean="0"/>
              <a:t>‹#›</a:t>
            </a:fld>
            <a:endParaRPr lang="el-GR"/>
          </a:p>
        </p:txBody>
      </p:sp>
    </p:spTree>
    <p:extLst>
      <p:ext uri="{BB962C8B-B14F-4D97-AF65-F5344CB8AC3E}">
        <p14:creationId xmlns:p14="http://schemas.microsoft.com/office/powerpoint/2010/main" val="3582690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l-GR" smtClean="0"/>
              <a:t>Στυλ κύριου τίτλου</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2758755D-44A0-41F0-AEA6-3527F862B597}" type="datetimeFigureOut">
              <a:rPr lang="el-GR" smtClean="0"/>
              <a:t>10/12/2023</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94BF806-414A-4547-969F-482234F7EEA1}" type="slidenum">
              <a:rPr lang="el-GR" smtClean="0"/>
              <a:t>‹#›</a:t>
            </a:fld>
            <a:endParaRPr lang="el-GR"/>
          </a:p>
        </p:txBody>
      </p:sp>
    </p:spTree>
    <p:extLst>
      <p:ext uri="{BB962C8B-B14F-4D97-AF65-F5344CB8AC3E}">
        <p14:creationId xmlns:p14="http://schemas.microsoft.com/office/powerpoint/2010/main" val="2119349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2758755D-44A0-41F0-AEA6-3527F862B597}" type="datetimeFigureOut">
              <a:rPr lang="el-GR" smtClean="0"/>
              <a:t>10/12/2023</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94BF806-414A-4547-969F-482234F7EEA1}" type="slidenum">
              <a:rPr lang="el-GR" smtClean="0"/>
              <a:t>‹#›</a:t>
            </a:fld>
            <a:endParaRPr lang="el-GR"/>
          </a:p>
        </p:txBody>
      </p:sp>
    </p:spTree>
    <p:extLst>
      <p:ext uri="{BB962C8B-B14F-4D97-AF65-F5344CB8AC3E}">
        <p14:creationId xmlns:p14="http://schemas.microsoft.com/office/powerpoint/2010/main" val="1537861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758755D-44A0-41F0-AEA6-3527F862B597}" type="datetimeFigureOut">
              <a:rPr lang="el-GR" smtClean="0"/>
              <a:t>10/12/2023</a:t>
            </a:fld>
            <a:endParaRPr lang="el-G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94BF806-414A-4547-969F-482234F7EEA1}" type="slidenum">
              <a:rPr lang="el-GR" smtClean="0"/>
              <a:t>‹#›</a:t>
            </a:fld>
            <a:endParaRPr lang="el-GR"/>
          </a:p>
        </p:txBody>
      </p:sp>
    </p:spTree>
    <p:extLst>
      <p:ext uri="{BB962C8B-B14F-4D97-AF65-F5344CB8AC3E}">
        <p14:creationId xmlns:p14="http://schemas.microsoft.com/office/powerpoint/2010/main" val="980950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greek-language.gr/digitalResources/files/video/literature/greek-history/Video01_x264_5.mp4?width=640&amp;height=36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2174466" y="1378131"/>
            <a:ext cx="9744891" cy="2262781"/>
          </a:xfrm>
        </p:spPr>
        <p:txBody>
          <a:bodyPr>
            <a:normAutofit/>
          </a:bodyPr>
          <a:lstStyle/>
          <a:p>
            <a:pPr algn="just"/>
            <a:r>
              <a:rPr lang="el-GR" sz="3200" b="1" dirty="0"/>
              <a:t>Η </a:t>
            </a:r>
            <a:r>
              <a:rPr lang="el-GR" sz="3200" b="1"/>
              <a:t>Φιλική </a:t>
            </a:r>
            <a:r>
              <a:rPr lang="el-GR" sz="3200" b="1" smtClean="0"/>
              <a:t>Εταιρεία</a:t>
            </a:r>
            <a:endParaRPr lang="el-GR" sz="3200" b="1" dirty="0"/>
          </a:p>
        </p:txBody>
      </p:sp>
      <p:sp>
        <p:nvSpPr>
          <p:cNvPr id="3" name="Υπότιτλος 2"/>
          <p:cNvSpPr>
            <a:spLocks noGrp="1"/>
          </p:cNvSpPr>
          <p:nvPr>
            <p:ph type="subTitle" idx="1"/>
          </p:nvPr>
        </p:nvSpPr>
        <p:spPr/>
        <p:txBody>
          <a:bodyPr/>
          <a:lstStyle/>
          <a:p>
            <a:endParaRPr lang="el-GR"/>
          </a:p>
        </p:txBody>
      </p:sp>
    </p:spTree>
    <p:extLst>
      <p:ext uri="{BB962C8B-B14F-4D97-AF65-F5344CB8AC3E}">
        <p14:creationId xmlns:p14="http://schemas.microsoft.com/office/powerpoint/2010/main" val="196477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Τα μέλη</a:t>
            </a:r>
            <a:endParaRPr lang="el-GR" b="1" dirty="0"/>
          </a:p>
        </p:txBody>
      </p:sp>
      <p:sp>
        <p:nvSpPr>
          <p:cNvPr id="3" name="Θέση περιεχομένου 2"/>
          <p:cNvSpPr>
            <a:spLocks noGrp="1"/>
          </p:cNvSpPr>
          <p:nvPr>
            <p:ph idx="1"/>
          </p:nvPr>
        </p:nvSpPr>
        <p:spPr>
          <a:xfrm>
            <a:off x="2589212" y="1410789"/>
            <a:ext cx="8915400" cy="4990011"/>
          </a:xfrm>
        </p:spPr>
        <p:txBody>
          <a:bodyPr>
            <a:noAutofit/>
          </a:bodyPr>
          <a:lstStyle/>
          <a:p>
            <a:pPr algn="just"/>
            <a:r>
              <a:rPr lang="el-GR" sz="2400" dirty="0"/>
              <a:t>Μέχρι τα 1817-1818, η Φιλική Εταιρεία απευθυνόταν, κυρίως, σε </a:t>
            </a:r>
            <a:r>
              <a:rPr lang="el-GR" sz="2400" b="1" dirty="0"/>
              <a:t>πλούσιους Έλληνες εμπόρους</a:t>
            </a:r>
            <a:r>
              <a:rPr lang="el-GR" sz="2400" dirty="0"/>
              <a:t>, προκειμένου να εξασφαλιστούν τα οικονομικά μέσα για την ανάπτυξή της. Ωστόσο, οι περισσότεροι από αυτούς ήταν αρνητικοί. </a:t>
            </a:r>
            <a:endParaRPr lang="el-GR" sz="2400" dirty="0" smtClean="0"/>
          </a:p>
          <a:p>
            <a:pPr algn="just"/>
            <a:r>
              <a:rPr lang="el-GR" sz="2400" dirty="0" smtClean="0"/>
              <a:t>Κατόπιν</a:t>
            </a:r>
            <a:r>
              <a:rPr lang="el-GR" sz="2400" dirty="0"/>
              <a:t>, όταν η Φιλική Εταιρεία άρχισε να απευθύνεται</a:t>
            </a:r>
            <a:r>
              <a:rPr lang="el-GR" sz="2400" b="1" dirty="0"/>
              <a:t> σε όλες τις κοινωνικές ομάδες του ελληνισμού</a:t>
            </a:r>
            <a:r>
              <a:rPr lang="el-GR" sz="2400" dirty="0"/>
              <a:t>, ιδίως σε μικρεμπόρους και διανοούμενους, αναπτύχθηκε γρήγορα. </a:t>
            </a:r>
            <a:endParaRPr lang="el-GR" sz="2400" dirty="0" smtClean="0"/>
          </a:p>
          <a:p>
            <a:pPr algn="just"/>
            <a:r>
              <a:rPr lang="el-GR" sz="2400" b="1" dirty="0" smtClean="0"/>
              <a:t>Γυναίκες</a:t>
            </a:r>
            <a:r>
              <a:rPr lang="el-GR" sz="2400" dirty="0" smtClean="0"/>
              <a:t> </a:t>
            </a:r>
            <a:r>
              <a:rPr lang="el-GR" sz="2400" dirty="0"/>
              <a:t>γίνονταν δεκτές μόνο κατ’ </a:t>
            </a:r>
            <a:r>
              <a:rPr lang="el-GR" sz="2400" dirty="0" smtClean="0"/>
              <a:t>εξαίρεση (γίνεται λόγος π.χ. για την </a:t>
            </a:r>
            <a:r>
              <a:rPr lang="el-GR" sz="2400" dirty="0" err="1" smtClean="0"/>
              <a:t>Μπουμπουλίνα</a:t>
            </a:r>
            <a:r>
              <a:rPr lang="el-GR" sz="2400" dirty="0" smtClean="0"/>
              <a:t>, τη Μαντώ </a:t>
            </a:r>
            <a:r>
              <a:rPr lang="el-GR" sz="2400" dirty="0" err="1" smtClean="0"/>
              <a:t>Μαυρογένους</a:t>
            </a:r>
            <a:r>
              <a:rPr lang="el-GR" sz="2400" dirty="0" smtClean="0"/>
              <a:t> κ.α.).</a:t>
            </a:r>
            <a:endParaRPr lang="el-GR" sz="2400" dirty="0"/>
          </a:p>
        </p:txBody>
      </p:sp>
    </p:spTree>
    <p:extLst>
      <p:ext uri="{BB962C8B-B14F-4D97-AF65-F5344CB8AC3E}">
        <p14:creationId xmlns:p14="http://schemas.microsoft.com/office/powerpoint/2010/main" val="41468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624890" y="166910"/>
            <a:ext cx="8911687" cy="120473"/>
          </a:xfrm>
        </p:spPr>
        <p:txBody>
          <a:bodyPr>
            <a:normAutofit fontScale="90000"/>
          </a:bodyPr>
          <a:lstStyle/>
          <a:p>
            <a:endParaRPr lang="el-GR" dirty="0"/>
          </a:p>
        </p:txBody>
      </p:sp>
      <p:sp>
        <p:nvSpPr>
          <p:cNvPr id="3" name="Θέση περιεχομένου 2"/>
          <p:cNvSpPr>
            <a:spLocks noGrp="1"/>
          </p:cNvSpPr>
          <p:nvPr>
            <p:ph idx="1"/>
          </p:nvPr>
        </p:nvSpPr>
        <p:spPr>
          <a:xfrm>
            <a:off x="1903885" y="637903"/>
            <a:ext cx="9976258" cy="6061165"/>
          </a:xfrm>
        </p:spPr>
        <p:txBody>
          <a:bodyPr>
            <a:normAutofit fontScale="77500" lnSpcReduction="20000"/>
          </a:bodyPr>
          <a:lstStyle/>
          <a:p>
            <a:pPr marL="0" indent="0" algn="just">
              <a:lnSpc>
                <a:spcPct val="150000"/>
              </a:lnSpc>
              <a:buNone/>
            </a:pPr>
            <a:r>
              <a:rPr lang="el-GR" sz="2100" b="1" dirty="0"/>
              <a:t>Έμποροι, επαγγελματίες, τραπεζίτες, κληρικοί, μέλη ένοπλων ομάδων και στελέχη της κοινοτικής διοίκησης συνεργάστηκαν για λογαριασμό της </a:t>
            </a:r>
            <a:r>
              <a:rPr lang="el-GR" sz="2100" b="1" dirty="0" err="1"/>
              <a:t>Eταιρείας</a:t>
            </a:r>
            <a:r>
              <a:rPr lang="el-GR" sz="2100" b="1" dirty="0"/>
              <a:t> σε μια τεράστια ζώνη, η οποία ξεκινούσε από την </a:t>
            </a:r>
            <a:r>
              <a:rPr lang="el-GR" sz="2100" b="1" dirty="0" err="1"/>
              <a:t>Kωνσταντινούπολη</a:t>
            </a:r>
            <a:r>
              <a:rPr lang="el-GR" sz="2100" b="1" dirty="0"/>
              <a:t> και τις μεγαλουπόλεις της </a:t>
            </a:r>
            <a:r>
              <a:rPr lang="el-GR" sz="2100" b="1" dirty="0" err="1"/>
              <a:t>Eυρώπης</a:t>
            </a:r>
            <a:r>
              <a:rPr lang="el-GR" sz="2100" b="1" dirty="0"/>
              <a:t> και έφτανε ως την Πελοπόννησο, το </a:t>
            </a:r>
            <a:r>
              <a:rPr lang="el-GR" sz="2100" b="1" dirty="0" err="1"/>
              <a:t>Iόνιο</a:t>
            </a:r>
            <a:r>
              <a:rPr lang="el-GR" sz="2100" b="1" dirty="0"/>
              <a:t>, τη </a:t>
            </a:r>
            <a:r>
              <a:rPr lang="el-GR" sz="2100" b="1" dirty="0" err="1"/>
              <a:t>Mακεδονία</a:t>
            </a:r>
            <a:r>
              <a:rPr lang="el-GR" sz="2100" b="1" dirty="0"/>
              <a:t> και τις νότιες ακτές της </a:t>
            </a:r>
            <a:r>
              <a:rPr lang="el-GR" sz="2100" b="1" dirty="0" err="1"/>
              <a:t>Mικράς</a:t>
            </a:r>
            <a:r>
              <a:rPr lang="el-GR" sz="2100" b="1" dirty="0"/>
              <a:t> </a:t>
            </a:r>
            <a:r>
              <a:rPr lang="el-GR" sz="2100" b="1" dirty="0" err="1"/>
              <a:t>Aσίας</a:t>
            </a:r>
            <a:r>
              <a:rPr lang="el-GR" sz="2100" b="1" dirty="0"/>
              <a:t>. </a:t>
            </a:r>
            <a:endParaRPr lang="el-GR" sz="2100" b="1" dirty="0" smtClean="0"/>
          </a:p>
          <a:p>
            <a:pPr marL="0" indent="0" algn="just">
              <a:lnSpc>
                <a:spcPct val="120000"/>
              </a:lnSpc>
              <a:buNone/>
            </a:pPr>
            <a:r>
              <a:rPr lang="el-GR" sz="2100" b="1" dirty="0"/>
              <a:t>Περιοχή καταγωγής μελών της Φιλικής </a:t>
            </a:r>
            <a:r>
              <a:rPr lang="el-GR" sz="2100" b="1" dirty="0" smtClean="0"/>
              <a:t>Εταιρείας. Ποσοστό </a:t>
            </a:r>
            <a:r>
              <a:rPr lang="el-GR" sz="2100" b="1" dirty="0"/>
              <a:t>από το σύνολο των μελών</a:t>
            </a:r>
            <a:r>
              <a:rPr lang="el-GR" sz="2100" b="1" dirty="0" smtClean="0"/>
              <a:t>:</a:t>
            </a:r>
            <a:endParaRPr lang="el-GR" sz="2100" b="1" dirty="0"/>
          </a:p>
          <a:p>
            <a:pPr marL="0" indent="0" algn="just">
              <a:lnSpc>
                <a:spcPct val="120000"/>
              </a:lnSpc>
              <a:buNone/>
            </a:pPr>
            <a:r>
              <a:rPr lang="el-GR" sz="2100" dirty="0"/>
              <a:t>Πελοπόννησος	37.2 %</a:t>
            </a:r>
          </a:p>
          <a:p>
            <a:pPr marL="0" indent="0" algn="just">
              <a:lnSpc>
                <a:spcPct val="120000"/>
              </a:lnSpc>
              <a:buNone/>
            </a:pPr>
            <a:r>
              <a:rPr lang="el-GR" sz="2100" dirty="0"/>
              <a:t>Στερεά Ελλάς	3.9 %</a:t>
            </a:r>
          </a:p>
          <a:p>
            <a:pPr marL="0" indent="0" algn="just">
              <a:lnSpc>
                <a:spcPct val="120000"/>
              </a:lnSpc>
              <a:buNone/>
            </a:pPr>
            <a:r>
              <a:rPr lang="el-GR" sz="2100" dirty="0"/>
              <a:t>Ήπειρος	10.5 %</a:t>
            </a:r>
          </a:p>
          <a:p>
            <a:pPr marL="0" indent="0" algn="just">
              <a:lnSpc>
                <a:spcPct val="120000"/>
              </a:lnSpc>
              <a:buNone/>
            </a:pPr>
            <a:r>
              <a:rPr lang="el-GR" sz="2100" dirty="0"/>
              <a:t>Θεσσαλία 	6.2 %</a:t>
            </a:r>
          </a:p>
          <a:p>
            <a:pPr marL="0" indent="0" algn="just">
              <a:lnSpc>
                <a:spcPct val="120000"/>
              </a:lnSpc>
              <a:buNone/>
            </a:pPr>
            <a:r>
              <a:rPr lang="el-GR" sz="2100" dirty="0"/>
              <a:t>Ιόνια νησιά	12.3 %</a:t>
            </a:r>
          </a:p>
          <a:p>
            <a:pPr marL="0" indent="0" algn="just">
              <a:lnSpc>
                <a:spcPct val="120000"/>
              </a:lnSpc>
              <a:buNone/>
            </a:pPr>
            <a:r>
              <a:rPr lang="el-GR" sz="2100" dirty="0"/>
              <a:t>Μακεδονία	2.3 %</a:t>
            </a:r>
          </a:p>
          <a:p>
            <a:pPr marL="0" indent="0" algn="just">
              <a:lnSpc>
                <a:spcPct val="120000"/>
              </a:lnSpc>
              <a:buNone/>
            </a:pPr>
            <a:r>
              <a:rPr lang="el-GR" sz="2100" dirty="0"/>
              <a:t>Νησιά του Αιγαίου	14.6 %</a:t>
            </a:r>
          </a:p>
          <a:p>
            <a:pPr marL="0" indent="0" algn="just">
              <a:lnSpc>
                <a:spcPct val="120000"/>
              </a:lnSpc>
              <a:buNone/>
            </a:pPr>
            <a:r>
              <a:rPr lang="el-GR" sz="2100" dirty="0"/>
              <a:t>Μικρά Ασία	2.9 %</a:t>
            </a:r>
          </a:p>
          <a:p>
            <a:pPr marL="0" indent="0" algn="just">
              <a:lnSpc>
                <a:spcPct val="120000"/>
              </a:lnSpc>
              <a:buNone/>
            </a:pPr>
            <a:r>
              <a:rPr lang="el-GR" sz="2100" dirty="0"/>
              <a:t>Κωνσταντινούπολις 	5.4 %</a:t>
            </a:r>
          </a:p>
          <a:p>
            <a:pPr marL="0" indent="0" algn="just">
              <a:lnSpc>
                <a:spcPct val="120000"/>
              </a:lnSpc>
              <a:buNone/>
            </a:pPr>
            <a:endParaRPr lang="el-GR" sz="2100" dirty="0"/>
          </a:p>
          <a:p>
            <a:pPr marL="0" indent="0" algn="just">
              <a:lnSpc>
                <a:spcPct val="120000"/>
              </a:lnSpc>
              <a:buNone/>
            </a:pPr>
            <a:r>
              <a:rPr lang="el-GR" sz="1500" dirty="0"/>
              <a:t>Φράγκος Γ., «Φιλική Εταιρεία» στο Ιστορία του Ελληνικού Έθνους, </a:t>
            </a:r>
            <a:r>
              <a:rPr lang="el-GR" sz="1500" dirty="0" err="1"/>
              <a:t>τ.ΙΑ</a:t>
            </a:r>
            <a:r>
              <a:rPr lang="el-GR" sz="1500" dirty="0"/>
              <a:t>', Αθήνα 1975, σ.429.</a:t>
            </a:r>
            <a:endParaRPr lang="el-GR" sz="1500" dirty="0" smtClean="0"/>
          </a:p>
          <a:p>
            <a:pPr algn="just">
              <a:lnSpc>
                <a:spcPct val="120000"/>
              </a:lnSpc>
            </a:pPr>
            <a:endParaRPr lang="el-GR" dirty="0"/>
          </a:p>
        </p:txBody>
      </p:sp>
    </p:spTree>
    <p:extLst>
      <p:ext uri="{BB962C8B-B14F-4D97-AF65-F5344CB8AC3E}">
        <p14:creationId xmlns:p14="http://schemas.microsoft.com/office/powerpoint/2010/main" val="2288464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t>Η ηγεσία της Φιλικής Εταιρείας, η Αόρατη </a:t>
            </a:r>
            <a:r>
              <a:rPr lang="el-GR" b="1" dirty="0" smtClean="0"/>
              <a:t>Αρχή</a:t>
            </a:r>
            <a:endParaRPr lang="el-GR" b="1" dirty="0"/>
          </a:p>
        </p:txBody>
      </p:sp>
      <p:sp>
        <p:nvSpPr>
          <p:cNvPr id="3" name="Θέση περιεχομένου 2"/>
          <p:cNvSpPr>
            <a:spLocks noGrp="1"/>
          </p:cNvSpPr>
          <p:nvPr>
            <p:ph idx="1"/>
          </p:nvPr>
        </p:nvSpPr>
        <p:spPr/>
        <p:txBody>
          <a:bodyPr>
            <a:normAutofit/>
          </a:bodyPr>
          <a:lstStyle/>
          <a:p>
            <a:pPr algn="just"/>
            <a:r>
              <a:rPr lang="el-GR" sz="2400" dirty="0"/>
              <a:t>Αρχικά, απευθύνθηκαν στον </a:t>
            </a:r>
            <a:r>
              <a:rPr lang="el-GR" sz="2400" b="1" dirty="0"/>
              <a:t>Ιωάννη Καποδίστρια</a:t>
            </a:r>
            <a:r>
              <a:rPr lang="el-GR" sz="2400" dirty="0"/>
              <a:t>, τότε υπουργό Εξωτερικών της Ρωσίας, αλλά εκείνος αρνήθηκε θεωρώντας ότι οι συνθήκες δεν ήταν ακόμη ώριμες για επανάσταση. </a:t>
            </a:r>
            <a:endParaRPr lang="el-GR" sz="2400" dirty="0" smtClean="0"/>
          </a:p>
          <a:p>
            <a:pPr marL="0" indent="0" algn="just">
              <a:buNone/>
            </a:pPr>
            <a:endParaRPr lang="el-GR" sz="2400" dirty="0" smtClean="0"/>
          </a:p>
          <a:p>
            <a:pPr algn="just"/>
            <a:r>
              <a:rPr lang="el-GR" sz="2400" dirty="0"/>
              <a:t>Τελικά, η ηγεσία ανατέθηκε στον </a:t>
            </a:r>
            <a:r>
              <a:rPr lang="el-GR" sz="2400" b="1" dirty="0"/>
              <a:t>Αλέξανδρο </a:t>
            </a:r>
            <a:r>
              <a:rPr lang="el-GR" sz="2400" b="1" dirty="0" err="1"/>
              <a:t>Yψηλάντη</a:t>
            </a:r>
            <a:r>
              <a:rPr lang="el-GR" sz="2400" dirty="0"/>
              <a:t>, ανώτερο αξιωματικό του ρωσικού </a:t>
            </a:r>
            <a:r>
              <a:rPr lang="el-GR" sz="2400" dirty="0" smtClean="0"/>
              <a:t>στρατού</a:t>
            </a:r>
            <a:r>
              <a:rPr lang="el-GR" sz="2400" dirty="0"/>
              <a:t>.</a:t>
            </a:r>
          </a:p>
        </p:txBody>
      </p:sp>
    </p:spTree>
    <p:extLst>
      <p:ext uri="{BB962C8B-B14F-4D97-AF65-F5344CB8AC3E}">
        <p14:creationId xmlns:p14="http://schemas.microsoft.com/office/powerpoint/2010/main" val="2204747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93669" y="4585062"/>
            <a:ext cx="10267405" cy="2116183"/>
          </a:xfrm>
        </p:spPr>
        <p:txBody>
          <a:bodyPr>
            <a:noAutofit/>
          </a:bodyPr>
          <a:lstStyle/>
          <a:p>
            <a:pPr algn="just">
              <a:lnSpc>
                <a:spcPct val="150000"/>
              </a:lnSpc>
            </a:pPr>
            <a:r>
              <a:rPr lang="el-GR" sz="1400" b="1" dirty="0"/>
              <a:t>Η σφραγίδα της Υπέρτατης Αρχής της Φιλικής Εταιρείας με τα αρχικά γράμματα των βαπτιστικών ονομάτων των ηγετικών της στελεχών (Αθανάσιος Τσακάλωφ, Αντώνιος </a:t>
            </a:r>
            <a:r>
              <a:rPr lang="el-GR" sz="1400" b="1" dirty="0" err="1"/>
              <a:t>Κομιζόπουλος</a:t>
            </a:r>
            <a:r>
              <a:rPr lang="el-GR" sz="1400" b="1" dirty="0"/>
              <a:t>, Παναγιώτης Αναγνωστόπουλος, Νικόλαος Γαλάτης, Εμμανουήλ </a:t>
            </a:r>
            <a:r>
              <a:rPr lang="el-GR" sz="1400" b="1" dirty="0" smtClean="0"/>
              <a:t>Ξάνθος</a:t>
            </a:r>
            <a:r>
              <a:rPr lang="el-GR" sz="1400" b="1" dirty="0"/>
              <a:t>, Παναγιώτης Σέκερης, Άνθιμος Γαζής, Αθανάσιος Σέκερης). Στην κορυφή το γράμμα Ι είναι το αρχικό του Ιωάννη Καποδίστρια, που οι Φιλικοί πίστευαν ότι θα αποδεχθεί την ηγεσία της Εταιρείας. Τα τρία γράμματα στο κέντρο δεν έχουν </a:t>
            </a:r>
            <a:r>
              <a:rPr lang="el-GR" sz="1400" b="1" dirty="0" smtClean="0"/>
              <a:t>ερμηνευθεί. (</a:t>
            </a:r>
            <a:r>
              <a:rPr lang="el-GR" sz="1400" b="1" dirty="0"/>
              <a:t>Αθήνα, Εθνικό Ιστορικό Μουσείο</a:t>
            </a:r>
            <a:r>
              <a:rPr lang="el-GR" sz="1400" b="1" dirty="0" smtClean="0"/>
              <a:t>).Ιστορία </a:t>
            </a:r>
            <a:r>
              <a:rPr lang="el-GR" sz="1400" b="1" dirty="0"/>
              <a:t>του Ελληνικού Έθνους, Εκδοτική Αθηνών, Αθήνα 1975, </a:t>
            </a:r>
            <a:r>
              <a:rPr lang="el-GR" sz="1400" b="1" dirty="0" err="1"/>
              <a:t>τ.ΙΒ</a:t>
            </a:r>
            <a:r>
              <a:rPr lang="el-GR" sz="1400" b="1" dirty="0"/>
              <a:t>΄, σ.10. </a:t>
            </a:r>
          </a:p>
        </p:txBody>
      </p:sp>
      <p:pic>
        <p:nvPicPr>
          <p:cNvPr id="4" name="Θέση περιεχομένου 3"/>
          <p:cNvPicPr>
            <a:picLocks noGrp="1" noChangeAspect="1"/>
          </p:cNvPicPr>
          <p:nvPr>
            <p:ph idx="1"/>
          </p:nvPr>
        </p:nvPicPr>
        <p:blipFill>
          <a:blip r:embed="rId2"/>
          <a:stretch>
            <a:fillRect/>
          </a:stretch>
        </p:blipFill>
        <p:spPr>
          <a:xfrm>
            <a:off x="4559360" y="624110"/>
            <a:ext cx="3642693" cy="3778250"/>
          </a:xfrm>
          <a:prstGeom prst="rect">
            <a:avLst/>
          </a:prstGeom>
        </p:spPr>
      </p:pic>
    </p:spTree>
    <p:extLst>
      <p:ext uri="{BB962C8B-B14F-4D97-AF65-F5344CB8AC3E}">
        <p14:creationId xmlns:p14="http://schemas.microsoft.com/office/powerpoint/2010/main" val="3232405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Η σημασία της Φιλικής Εταιρείας</a:t>
            </a:r>
            <a:endParaRPr lang="el-GR" b="1" dirty="0"/>
          </a:p>
        </p:txBody>
      </p:sp>
      <p:sp>
        <p:nvSpPr>
          <p:cNvPr id="3" name="Θέση περιεχομένου 2"/>
          <p:cNvSpPr>
            <a:spLocks noGrp="1"/>
          </p:cNvSpPr>
          <p:nvPr>
            <p:ph idx="1"/>
          </p:nvPr>
        </p:nvSpPr>
        <p:spPr/>
        <p:txBody>
          <a:bodyPr/>
          <a:lstStyle/>
          <a:p>
            <a:pPr marL="0" indent="0" algn="just">
              <a:lnSpc>
                <a:spcPct val="150000"/>
              </a:lnSpc>
              <a:buNone/>
            </a:pPr>
            <a:r>
              <a:rPr lang="el-GR" dirty="0"/>
              <a:t> Για πρώτη </a:t>
            </a:r>
            <a:r>
              <a:rPr lang="el-GR" dirty="0" smtClean="0"/>
              <a:t>- και </a:t>
            </a:r>
            <a:r>
              <a:rPr lang="el-GR" dirty="0"/>
              <a:t>τελευταία ίσως </a:t>
            </a:r>
            <a:r>
              <a:rPr lang="el-GR" dirty="0" smtClean="0"/>
              <a:t>φορά - </a:t>
            </a:r>
            <a:r>
              <a:rPr lang="el-GR" b="1" dirty="0"/>
              <a:t>συντονίστηκαν</a:t>
            </a:r>
            <a:r>
              <a:rPr lang="el-GR" dirty="0"/>
              <a:t> τόσες διαφορετικές ομάδες ανθρώπων που προωθούσαν την απόσχιση των </a:t>
            </a:r>
            <a:r>
              <a:rPr lang="el-GR" dirty="0" smtClean="0"/>
              <a:t>εθνών από </a:t>
            </a:r>
            <a:r>
              <a:rPr lang="el-GR" dirty="0"/>
              <a:t>τον κορμό της οθωμανικής αυτοκρατορίας. Σε μια εποχή που τα περιθώρια συνεννοήσεων στις ταραγμένες επαρχίες του κράτους των σουλτάνων ήταν ελάχιστα, η δράση της Φιλικής </a:t>
            </a:r>
            <a:r>
              <a:rPr lang="el-GR" dirty="0" err="1"/>
              <a:t>Eταιρείας</a:t>
            </a:r>
            <a:r>
              <a:rPr lang="el-GR" dirty="0"/>
              <a:t> </a:t>
            </a:r>
            <a:r>
              <a:rPr lang="el-GR" b="1" dirty="0"/>
              <a:t>έφερε κοντά </a:t>
            </a:r>
            <a:r>
              <a:rPr lang="el-GR" dirty="0"/>
              <a:t>πρόσωπα και καταστάσεις, η συνύπαρξη των οποίων θα αποδεικνυόταν αναγκαία τα αμέσως επόμενα χρόνια, την ώρα της έκρηξης των επαναστατικών συγκρούσεων. </a:t>
            </a:r>
          </a:p>
        </p:txBody>
      </p:sp>
    </p:spTree>
    <p:extLst>
      <p:ext uri="{BB962C8B-B14F-4D97-AF65-F5344CB8AC3E}">
        <p14:creationId xmlns:p14="http://schemas.microsoft.com/office/powerpoint/2010/main" val="3406200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Δείτε και το βίντεο:</a:t>
            </a:r>
            <a:endParaRPr lang="el-GR" b="1" dirty="0"/>
          </a:p>
        </p:txBody>
      </p:sp>
      <p:sp>
        <p:nvSpPr>
          <p:cNvPr id="3" name="Θέση περιεχομένου 2"/>
          <p:cNvSpPr>
            <a:spLocks noGrp="1"/>
          </p:cNvSpPr>
          <p:nvPr>
            <p:ph idx="1"/>
          </p:nvPr>
        </p:nvSpPr>
        <p:spPr/>
        <p:txBody>
          <a:bodyPr/>
          <a:lstStyle/>
          <a:p>
            <a:pPr marL="0" indent="0" algn="just">
              <a:buNone/>
            </a:pPr>
            <a:r>
              <a:rPr lang="en-US" dirty="0">
                <a:hlinkClick r:id="rId2"/>
              </a:rPr>
              <a:t>https://www.greek-language.gr/digitalResources/files/video/literature/greek-history/Video01_x264_5.mp4?width=640&amp;height=360</a:t>
            </a:r>
            <a:endParaRPr lang="en-US" dirty="0"/>
          </a:p>
          <a:p>
            <a:pPr marL="0" indent="0">
              <a:buNone/>
            </a:pPr>
            <a:endParaRPr lang="el-GR" dirty="0"/>
          </a:p>
        </p:txBody>
      </p:sp>
    </p:spTree>
    <p:extLst>
      <p:ext uri="{BB962C8B-B14F-4D97-AF65-F5344CB8AC3E}">
        <p14:creationId xmlns:p14="http://schemas.microsoft.com/office/powerpoint/2010/main" val="4232185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2589212" y="1449977"/>
            <a:ext cx="8915400" cy="4689565"/>
          </a:xfrm>
        </p:spPr>
        <p:txBody>
          <a:bodyPr>
            <a:normAutofit/>
          </a:bodyPr>
          <a:lstStyle/>
          <a:p>
            <a:pPr marL="0" indent="0" algn="just">
              <a:buNone/>
            </a:pPr>
            <a:r>
              <a:rPr lang="el-GR" sz="2400" dirty="0" err="1" smtClean="0"/>
              <a:t>Mετά</a:t>
            </a:r>
            <a:r>
              <a:rPr lang="el-GR" sz="2400" dirty="0" smtClean="0"/>
              <a:t> το 1815 οι </a:t>
            </a:r>
            <a:r>
              <a:rPr lang="el-GR" sz="2400" dirty="0"/>
              <a:t>επαναστατικοί σχεδιασμοί και οι συνεννοήσεις </a:t>
            </a:r>
            <a:r>
              <a:rPr lang="el-GR" sz="2400" dirty="0" smtClean="0"/>
              <a:t>γίνονταν στις </a:t>
            </a:r>
            <a:r>
              <a:rPr lang="el-GR" sz="2400" dirty="0"/>
              <a:t>μυστικές συναντήσεις των μελών ορισμένων οργανώσεων, όπως το </a:t>
            </a:r>
            <a:r>
              <a:rPr lang="el-GR" sz="2400" b="1" dirty="0" err="1"/>
              <a:t>Eλληνόγλωσσον</a:t>
            </a:r>
            <a:r>
              <a:rPr lang="el-GR" sz="2400" b="1" dirty="0"/>
              <a:t> </a:t>
            </a:r>
            <a:r>
              <a:rPr lang="el-GR" sz="2400" b="1" dirty="0" err="1"/>
              <a:t>Ξενοδοχείον</a:t>
            </a:r>
            <a:r>
              <a:rPr lang="el-GR" sz="2400" dirty="0"/>
              <a:t>, η </a:t>
            </a:r>
            <a:r>
              <a:rPr lang="el-GR" sz="2400" b="1" dirty="0"/>
              <a:t>Φιλόμουσος </a:t>
            </a:r>
            <a:r>
              <a:rPr lang="el-GR" sz="2400" b="1" dirty="0" err="1"/>
              <a:t>Eταιρεία</a:t>
            </a:r>
            <a:r>
              <a:rPr lang="el-GR" sz="2400" b="1" dirty="0"/>
              <a:t> των </a:t>
            </a:r>
            <a:r>
              <a:rPr lang="el-GR" sz="2400" b="1" dirty="0" err="1"/>
              <a:t>Aθηνών</a:t>
            </a:r>
            <a:r>
              <a:rPr lang="el-GR" sz="2400" b="1" dirty="0"/>
              <a:t> </a:t>
            </a:r>
            <a:r>
              <a:rPr lang="el-GR" sz="2400" dirty="0"/>
              <a:t>και κυρίως η </a:t>
            </a:r>
            <a:r>
              <a:rPr lang="el-GR" sz="2400" b="1" dirty="0"/>
              <a:t>Φιλική </a:t>
            </a:r>
            <a:r>
              <a:rPr lang="el-GR" sz="2400" b="1" dirty="0" err="1"/>
              <a:t>Eταιρεία</a:t>
            </a:r>
            <a:r>
              <a:rPr lang="el-GR" sz="2400" dirty="0"/>
              <a:t>. </a:t>
            </a:r>
            <a:r>
              <a:rPr lang="el-GR" sz="2400" dirty="0" err="1"/>
              <a:t>Oι</a:t>
            </a:r>
            <a:r>
              <a:rPr lang="el-GR" sz="2400" dirty="0"/>
              <a:t> οργανώσεις αυτές κινούνταν στην ατμόσφαιρα ενός πανευρωπαϊκού φαινομένου που ευνοούσε την ίδρυση μυστικών εταιρειών για τη διάδοση ποικίλων επαναστατικών ιδεών στο ξεκίνημα του 19ου αιώνα. </a:t>
            </a:r>
          </a:p>
        </p:txBody>
      </p:sp>
    </p:spTree>
    <p:extLst>
      <p:ext uri="{BB962C8B-B14F-4D97-AF65-F5344CB8AC3E}">
        <p14:creationId xmlns:p14="http://schemas.microsoft.com/office/powerpoint/2010/main" val="630921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2471646" y="1264555"/>
            <a:ext cx="8915400" cy="3777622"/>
          </a:xfrm>
        </p:spPr>
        <p:txBody>
          <a:bodyPr/>
          <a:lstStyle/>
          <a:p>
            <a:pPr marL="0" indent="0">
              <a:buNone/>
            </a:pPr>
            <a:endParaRPr lang="el-GR" dirty="0"/>
          </a:p>
          <a:p>
            <a:endParaRPr lang="el-GR" dirty="0"/>
          </a:p>
          <a:p>
            <a:pPr marL="0" indent="0" algn="just">
              <a:buNone/>
            </a:pPr>
            <a:r>
              <a:rPr lang="el-GR" sz="2400" dirty="0"/>
              <a:t>H Φιλική </a:t>
            </a:r>
            <a:r>
              <a:rPr lang="el-GR" sz="2400" dirty="0" err="1"/>
              <a:t>Eταιρεία</a:t>
            </a:r>
            <a:r>
              <a:rPr lang="el-GR" sz="2400" dirty="0"/>
              <a:t> υπήρξε η σημαντικότερη οργάνωση, η οποία προώθησε τα </a:t>
            </a:r>
            <a:r>
              <a:rPr lang="el-GR" sz="2400" dirty="0" err="1"/>
              <a:t>αντιοθωμανικά</a:t>
            </a:r>
            <a:r>
              <a:rPr lang="el-GR" sz="2400" dirty="0"/>
              <a:t> κηρύγματα στη νότια </a:t>
            </a:r>
            <a:r>
              <a:rPr lang="el-GR" sz="2400" dirty="0" err="1"/>
              <a:t>Bαλκανική</a:t>
            </a:r>
            <a:r>
              <a:rPr lang="el-GR" sz="2400" dirty="0"/>
              <a:t>, στο </a:t>
            </a:r>
            <a:r>
              <a:rPr lang="el-GR" sz="2400" dirty="0" err="1"/>
              <a:t>Aιγαίο</a:t>
            </a:r>
            <a:r>
              <a:rPr lang="el-GR" sz="2400" dirty="0"/>
              <a:t> και τη </a:t>
            </a:r>
            <a:r>
              <a:rPr lang="el-GR" sz="2400" dirty="0" err="1"/>
              <a:t>Mικρά</a:t>
            </a:r>
            <a:r>
              <a:rPr lang="el-GR" sz="2400" dirty="0"/>
              <a:t> </a:t>
            </a:r>
            <a:r>
              <a:rPr lang="el-GR" sz="2400" dirty="0" err="1"/>
              <a:t>Aσία</a:t>
            </a:r>
            <a:r>
              <a:rPr lang="el-GR" sz="2400" dirty="0"/>
              <a:t>. Ιδρύθηκε το </a:t>
            </a:r>
            <a:r>
              <a:rPr lang="el-GR" sz="2400" b="1" dirty="0"/>
              <a:t>1814</a:t>
            </a:r>
            <a:r>
              <a:rPr lang="el-GR" sz="2400" dirty="0"/>
              <a:t> στην </a:t>
            </a:r>
            <a:r>
              <a:rPr lang="el-GR" sz="2400" b="1" dirty="0" err="1"/>
              <a:t>Oδησσό</a:t>
            </a:r>
            <a:r>
              <a:rPr lang="el-GR" sz="2400" dirty="0"/>
              <a:t> από τρία ελάχιστα τότε γνωστά στελέχη της ελληνικής Δ</a:t>
            </a:r>
            <a:r>
              <a:rPr lang="el-GR" sz="2400" dirty="0" smtClean="0"/>
              <a:t>ιασποράς</a:t>
            </a:r>
            <a:r>
              <a:rPr lang="el-GR" sz="2400" dirty="0"/>
              <a:t>, το </a:t>
            </a:r>
            <a:r>
              <a:rPr lang="el-GR" sz="2400" b="1" dirty="0" err="1"/>
              <a:t>Σκουφά</a:t>
            </a:r>
            <a:r>
              <a:rPr lang="el-GR" sz="2400" dirty="0"/>
              <a:t>, τον </a:t>
            </a:r>
            <a:r>
              <a:rPr lang="el-GR" sz="2400" b="1" dirty="0" err="1"/>
              <a:t>Tσακάλωφ</a:t>
            </a:r>
            <a:r>
              <a:rPr lang="el-GR" sz="2400" dirty="0"/>
              <a:t> και τον </a:t>
            </a:r>
            <a:r>
              <a:rPr lang="el-GR" sz="2400" b="1" dirty="0"/>
              <a:t>Ξάνθο</a:t>
            </a:r>
            <a:r>
              <a:rPr lang="el-GR" sz="2400" dirty="0"/>
              <a:t>.</a:t>
            </a:r>
          </a:p>
        </p:txBody>
      </p:sp>
    </p:spTree>
    <p:extLst>
      <p:ext uri="{BB962C8B-B14F-4D97-AF65-F5344CB8AC3E}">
        <p14:creationId xmlns:p14="http://schemas.microsoft.com/office/powerpoint/2010/main" val="4159333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0" y="179973"/>
            <a:ext cx="11364686" cy="6386954"/>
          </a:xfrm>
          <a:prstGeom prst="rect">
            <a:avLst/>
          </a:prstGeom>
        </p:spPr>
      </p:pic>
    </p:spTree>
    <p:extLst>
      <p:ext uri="{BB962C8B-B14F-4D97-AF65-F5344CB8AC3E}">
        <p14:creationId xmlns:p14="http://schemas.microsoft.com/office/powerpoint/2010/main" val="1098104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Οι δυσκολίες</a:t>
            </a:r>
            <a:endParaRPr lang="el-GR" b="1" dirty="0"/>
          </a:p>
        </p:txBody>
      </p:sp>
      <p:sp>
        <p:nvSpPr>
          <p:cNvPr id="3" name="Θέση περιεχομένου 2"/>
          <p:cNvSpPr>
            <a:spLocks noGrp="1"/>
          </p:cNvSpPr>
          <p:nvPr>
            <p:ph idx="1"/>
          </p:nvPr>
        </p:nvSpPr>
        <p:spPr>
          <a:xfrm>
            <a:off x="2354081" y="1415143"/>
            <a:ext cx="9245736" cy="5064034"/>
          </a:xfrm>
        </p:spPr>
        <p:txBody>
          <a:bodyPr>
            <a:noAutofit/>
          </a:bodyPr>
          <a:lstStyle/>
          <a:p>
            <a:pPr algn="just"/>
            <a:r>
              <a:rPr lang="el-GR" sz="2400" dirty="0"/>
              <a:t> </a:t>
            </a:r>
            <a:r>
              <a:rPr lang="el-GR" sz="2400" dirty="0" smtClean="0"/>
              <a:t>Ο ελληνισμός </a:t>
            </a:r>
            <a:r>
              <a:rPr lang="el-GR" sz="2400" dirty="0"/>
              <a:t>ήταν διάσπαρτος σ’ έναν </a:t>
            </a:r>
            <a:r>
              <a:rPr lang="el-GR" sz="2400" dirty="0" smtClean="0"/>
              <a:t>μεγάλο γεωγραφικό χώρο.</a:t>
            </a:r>
          </a:p>
          <a:p>
            <a:pPr algn="just"/>
            <a:r>
              <a:rPr lang="el-GR" sz="2400" dirty="0" smtClean="0"/>
              <a:t>Έπρεπε:</a:t>
            </a:r>
          </a:p>
          <a:p>
            <a:pPr algn="just">
              <a:buFont typeface="Wingdings" panose="05000000000000000000" pitchFamily="2" charset="2"/>
              <a:buChar char="v"/>
            </a:pPr>
            <a:r>
              <a:rPr lang="el-GR" sz="2400" dirty="0" smtClean="0"/>
              <a:t>να </a:t>
            </a:r>
            <a:r>
              <a:rPr lang="el-GR" sz="2400" dirty="0"/>
              <a:t>μη γίνουν αντιληπτοί από την οθωμανική </a:t>
            </a:r>
            <a:r>
              <a:rPr lang="el-GR" sz="2400" dirty="0" smtClean="0"/>
              <a:t>διοίκηση και</a:t>
            </a:r>
          </a:p>
          <a:p>
            <a:pPr marL="0" indent="0" algn="just">
              <a:buNone/>
            </a:pPr>
            <a:r>
              <a:rPr lang="el-GR" sz="2400" dirty="0" smtClean="0"/>
              <a:t>από </a:t>
            </a:r>
            <a:r>
              <a:rPr lang="el-GR" sz="2400" dirty="0"/>
              <a:t>τις ευρωπαϊκές </a:t>
            </a:r>
            <a:r>
              <a:rPr lang="el-GR" sz="2400" dirty="0" smtClean="0"/>
              <a:t>απολυταρχίες,</a:t>
            </a:r>
          </a:p>
          <a:p>
            <a:pPr algn="just">
              <a:buFont typeface="Wingdings" panose="05000000000000000000" pitchFamily="2" charset="2"/>
              <a:buChar char="v"/>
            </a:pPr>
            <a:r>
              <a:rPr lang="el-GR" sz="2400" dirty="0"/>
              <a:t>να υπερνικήσουν τους δισταγμούς εκείνων των Ελλήνων που είχαν δει προγενέστερα επαναστατικά κινήματα να </a:t>
            </a:r>
            <a:r>
              <a:rPr lang="el-GR" sz="2400" dirty="0" smtClean="0"/>
              <a:t>αποτυγχάνουν,</a:t>
            </a:r>
          </a:p>
          <a:p>
            <a:pPr algn="just">
              <a:buFont typeface="Wingdings" panose="05000000000000000000" pitchFamily="2" charset="2"/>
              <a:buChar char="v"/>
            </a:pPr>
            <a:r>
              <a:rPr lang="el-GR" sz="2400" dirty="0"/>
              <a:t>να κινητοποιήσουν ανθρώπους προερχόμενους από διαφορετικές κοινωνικές </a:t>
            </a:r>
            <a:r>
              <a:rPr lang="el-GR" sz="2400" dirty="0" smtClean="0"/>
              <a:t>ομάδες με </a:t>
            </a:r>
            <a:r>
              <a:rPr lang="el-GR" sz="2400" dirty="0"/>
              <a:t>διαφορετικά οικονομικά-κοινωνικά συμφέροντα και </a:t>
            </a:r>
            <a:r>
              <a:rPr lang="el-GR" sz="2400" dirty="0" smtClean="0"/>
              <a:t>επιδιώξεις.</a:t>
            </a:r>
            <a:endParaRPr lang="el-GR" sz="2400" dirty="0"/>
          </a:p>
        </p:txBody>
      </p:sp>
    </p:spTree>
    <p:extLst>
      <p:ext uri="{BB962C8B-B14F-4D97-AF65-F5344CB8AC3E}">
        <p14:creationId xmlns:p14="http://schemas.microsoft.com/office/powerpoint/2010/main" val="191532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89212" y="402042"/>
            <a:ext cx="8911687" cy="747489"/>
          </a:xfrm>
        </p:spPr>
        <p:txBody>
          <a:bodyPr/>
          <a:lstStyle/>
          <a:p>
            <a:r>
              <a:rPr lang="el-GR" b="1" dirty="0" smtClean="0"/>
              <a:t>Οι ευνοϊκές προϋποθέσεις</a:t>
            </a:r>
            <a:endParaRPr lang="el-GR" b="1" dirty="0"/>
          </a:p>
        </p:txBody>
      </p:sp>
      <p:sp>
        <p:nvSpPr>
          <p:cNvPr id="3" name="Θέση περιεχομένου 2"/>
          <p:cNvSpPr>
            <a:spLocks noGrp="1"/>
          </p:cNvSpPr>
          <p:nvPr>
            <p:ph idx="1"/>
          </p:nvPr>
        </p:nvSpPr>
        <p:spPr>
          <a:xfrm>
            <a:off x="2354080" y="1428206"/>
            <a:ext cx="8915400" cy="3777622"/>
          </a:xfrm>
        </p:spPr>
        <p:txBody>
          <a:bodyPr>
            <a:normAutofit/>
          </a:bodyPr>
          <a:lstStyle/>
          <a:p>
            <a:pPr algn="just"/>
            <a:r>
              <a:rPr lang="el-GR" sz="2400" dirty="0"/>
              <a:t> </a:t>
            </a:r>
            <a:r>
              <a:rPr lang="el-GR" sz="2400" dirty="0" smtClean="0"/>
              <a:t>Η </a:t>
            </a:r>
            <a:r>
              <a:rPr lang="el-GR" sz="2400" dirty="0"/>
              <a:t>Οθωμανική αυτοκρατορία αντιμετώπιζε σοβαρά εσωτερικά </a:t>
            </a:r>
            <a:r>
              <a:rPr lang="el-GR" sz="2400" dirty="0" smtClean="0"/>
              <a:t>προβλήματα.</a:t>
            </a:r>
          </a:p>
          <a:p>
            <a:pPr marL="0" indent="0" algn="just">
              <a:buNone/>
            </a:pPr>
            <a:endParaRPr lang="el-GR" sz="2400" dirty="0" smtClean="0"/>
          </a:p>
          <a:p>
            <a:pPr algn="just"/>
            <a:r>
              <a:rPr lang="el-GR" sz="2400" dirty="0"/>
              <a:t> </a:t>
            </a:r>
            <a:r>
              <a:rPr lang="el-GR" sz="2400" dirty="0" smtClean="0"/>
              <a:t>Οι ιδέες </a:t>
            </a:r>
            <a:r>
              <a:rPr lang="el-GR" sz="2400" dirty="0"/>
              <a:t>της γαλλικής επανάστασης </a:t>
            </a:r>
            <a:r>
              <a:rPr lang="el-GR" sz="2400" dirty="0" smtClean="0"/>
              <a:t>είχαν διαδοθεί μεταξύ </a:t>
            </a:r>
            <a:r>
              <a:rPr lang="el-GR" sz="2400" dirty="0"/>
              <a:t>των </a:t>
            </a:r>
            <a:r>
              <a:rPr lang="el-GR" sz="2400" dirty="0" smtClean="0"/>
              <a:t>Ελλήνων.</a:t>
            </a:r>
          </a:p>
          <a:p>
            <a:pPr marL="0" indent="0" algn="just">
              <a:buNone/>
            </a:pPr>
            <a:endParaRPr lang="el-GR" sz="2400" dirty="0" smtClean="0"/>
          </a:p>
          <a:p>
            <a:pPr algn="just"/>
            <a:r>
              <a:rPr lang="el-GR" sz="2400" dirty="0"/>
              <a:t>Γ</a:t>
            </a:r>
            <a:r>
              <a:rPr lang="el-GR" sz="2400" dirty="0" smtClean="0"/>
              <a:t>ια </a:t>
            </a:r>
            <a:r>
              <a:rPr lang="el-GR" sz="2400" dirty="0"/>
              <a:t>σημαντικό τμήμα του ελληνισμού ήταν, πλέον, ώριμο αίτημα η δημιουργία ανεξάρτητου ελληνικού κράτους</a:t>
            </a:r>
          </a:p>
        </p:txBody>
      </p:sp>
    </p:spTree>
    <p:extLst>
      <p:ext uri="{BB962C8B-B14F-4D97-AF65-F5344CB8AC3E}">
        <p14:creationId xmlns:p14="http://schemas.microsoft.com/office/powerpoint/2010/main" val="2336447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89212" y="323665"/>
            <a:ext cx="8911687" cy="747489"/>
          </a:xfrm>
        </p:spPr>
        <p:txBody>
          <a:bodyPr/>
          <a:lstStyle/>
          <a:p>
            <a:r>
              <a:rPr lang="el-GR" b="1" dirty="0" smtClean="0"/>
              <a:t>Η οργάνωση</a:t>
            </a:r>
            <a:endParaRPr lang="el-GR" b="1" dirty="0"/>
          </a:p>
        </p:txBody>
      </p:sp>
      <p:sp>
        <p:nvSpPr>
          <p:cNvPr id="3" name="Θέση περιεχομένου 2"/>
          <p:cNvSpPr>
            <a:spLocks noGrp="1"/>
          </p:cNvSpPr>
          <p:nvPr>
            <p:ph idx="1"/>
          </p:nvPr>
        </p:nvSpPr>
        <p:spPr>
          <a:xfrm>
            <a:off x="1619794" y="1310640"/>
            <a:ext cx="9623561" cy="4750526"/>
          </a:xfrm>
        </p:spPr>
        <p:txBody>
          <a:bodyPr>
            <a:noAutofit/>
          </a:bodyPr>
          <a:lstStyle/>
          <a:p>
            <a:pPr marL="0" indent="0" algn="just">
              <a:buNone/>
            </a:pPr>
            <a:r>
              <a:rPr lang="el-GR" sz="2400" dirty="0"/>
              <a:t>Η Φιλική Εταιρεία υιοθέτησε το οργανωτικό πρότυπο μυστικών εταιρειών, όπως οι </a:t>
            </a:r>
            <a:r>
              <a:rPr lang="el-GR" sz="2400" b="1" dirty="0"/>
              <a:t>καρμπονάροι</a:t>
            </a:r>
            <a:r>
              <a:rPr lang="el-GR" sz="2400" dirty="0"/>
              <a:t> </a:t>
            </a:r>
            <a:r>
              <a:rPr lang="el-GR" sz="2400" dirty="0" smtClean="0"/>
              <a:t>που </a:t>
            </a:r>
            <a:r>
              <a:rPr lang="el-GR" sz="2400" dirty="0"/>
              <a:t>δρούσαν τότε στην Ευρώπη</a:t>
            </a:r>
            <a:r>
              <a:rPr lang="el-GR" sz="2400" dirty="0" smtClean="0"/>
              <a:t>.</a:t>
            </a:r>
          </a:p>
          <a:p>
            <a:pPr marL="0" indent="0" algn="just">
              <a:buNone/>
            </a:pPr>
            <a:r>
              <a:rPr lang="el-GR" sz="2400" dirty="0" smtClean="0"/>
              <a:t>Τα </a:t>
            </a:r>
            <a:r>
              <a:rPr lang="el-GR" sz="2400" dirty="0"/>
              <a:t>υποψήφια </a:t>
            </a:r>
            <a:r>
              <a:rPr lang="el-GR" sz="2400" dirty="0" smtClean="0"/>
              <a:t>μέλη: </a:t>
            </a:r>
          </a:p>
          <a:p>
            <a:pPr algn="just"/>
            <a:r>
              <a:rPr lang="el-GR" sz="2400" dirty="0" smtClean="0"/>
              <a:t>δοκιμάζονταν </a:t>
            </a:r>
            <a:r>
              <a:rPr lang="el-GR" sz="2400" dirty="0"/>
              <a:t>για ένα </a:t>
            </a:r>
            <a:r>
              <a:rPr lang="el-GR" sz="2400" dirty="0" smtClean="0"/>
              <a:t>διάστημα, </a:t>
            </a:r>
          </a:p>
          <a:p>
            <a:pPr algn="just"/>
            <a:r>
              <a:rPr lang="el-GR" sz="2400" dirty="0" smtClean="0"/>
              <a:t>ορκίζονταν </a:t>
            </a:r>
            <a:r>
              <a:rPr lang="el-GR" sz="2400" dirty="0"/>
              <a:t>πίστη και αφοσίωση σε </a:t>
            </a:r>
            <a:r>
              <a:rPr lang="el-GR" sz="2400" dirty="0" smtClean="0"/>
              <a:t>αυτή και, τέλος,</a:t>
            </a:r>
          </a:p>
          <a:p>
            <a:pPr algn="just"/>
            <a:r>
              <a:rPr lang="el-GR" sz="2400" dirty="0" smtClean="0"/>
              <a:t>εντάσσονταν </a:t>
            </a:r>
            <a:r>
              <a:rPr lang="el-GR" sz="2400" dirty="0"/>
              <a:t>στην </a:t>
            </a:r>
            <a:r>
              <a:rPr lang="el-GR" sz="2400" dirty="0" smtClean="0"/>
              <a:t>οργάνωση. </a:t>
            </a:r>
          </a:p>
          <a:p>
            <a:pPr marL="0" indent="0" algn="just">
              <a:buNone/>
            </a:pPr>
            <a:r>
              <a:rPr lang="el-GR" sz="2400" dirty="0" smtClean="0"/>
              <a:t>Για </a:t>
            </a:r>
            <a:r>
              <a:rPr lang="el-GR" sz="2400" dirty="0"/>
              <a:t>τους παραβάτες η προβλεπόμενη τιμωρία ήταν ο </a:t>
            </a:r>
            <a:r>
              <a:rPr lang="el-GR" sz="2400" dirty="0" smtClean="0"/>
              <a:t>θάνατος.</a:t>
            </a:r>
          </a:p>
          <a:p>
            <a:pPr marL="0" indent="0" algn="just">
              <a:buNone/>
            </a:pPr>
            <a:r>
              <a:rPr lang="el-GR" sz="2400" dirty="0" smtClean="0"/>
              <a:t>Οι </a:t>
            </a:r>
            <a:r>
              <a:rPr lang="el-GR" sz="2400" dirty="0"/>
              <a:t>Φιλικοί χρησιμοποιούσαν ψευδώνυμα και επικοινωνούσαν με κρυπτογραφικό </a:t>
            </a:r>
            <a:r>
              <a:rPr lang="el-GR" sz="2400" dirty="0" smtClean="0"/>
              <a:t>αλφάβητο.</a:t>
            </a:r>
            <a:endParaRPr lang="el-GR" sz="2400" dirty="0"/>
          </a:p>
        </p:txBody>
      </p:sp>
    </p:spTree>
    <p:extLst>
      <p:ext uri="{BB962C8B-B14F-4D97-AF65-F5344CB8AC3E}">
        <p14:creationId xmlns:p14="http://schemas.microsoft.com/office/powerpoint/2010/main" val="4191930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109599" y="5165952"/>
            <a:ext cx="8911687" cy="1280890"/>
          </a:xfrm>
        </p:spPr>
        <p:txBody>
          <a:bodyPr>
            <a:noAutofit/>
          </a:bodyPr>
          <a:lstStyle/>
          <a:p>
            <a:r>
              <a:rPr lang="el-GR" sz="2000" b="1" dirty="0"/>
              <a:t>«Ο όρκος του Φιλικού», έργο του Διονυσίου </a:t>
            </a:r>
            <a:r>
              <a:rPr lang="el-GR" sz="2000" b="1" dirty="0" err="1"/>
              <a:t>Τσόκου</a:t>
            </a:r>
            <a:r>
              <a:rPr lang="el-GR" sz="2000" b="1" dirty="0"/>
              <a:t> (1849) (Αθήνα, Εθνικό Ιστορικό Μουσείο).</a:t>
            </a:r>
            <a:br>
              <a:rPr lang="el-GR" sz="2000" b="1" dirty="0"/>
            </a:br>
            <a:r>
              <a:rPr lang="el-GR" sz="2000" b="1" dirty="0"/>
              <a:t>Ιστορία του Νέου Ελληνισμού 1770-2000, Ελληνικά Γράμματα, Αθήνα 2003, τ.3, σ.13. </a:t>
            </a:r>
          </a:p>
        </p:txBody>
      </p:sp>
      <p:pic>
        <p:nvPicPr>
          <p:cNvPr id="4" name="Θέση περιεχομένου 3"/>
          <p:cNvPicPr>
            <a:picLocks noGrp="1" noChangeAspect="1"/>
          </p:cNvPicPr>
          <p:nvPr>
            <p:ph idx="1"/>
          </p:nvPr>
        </p:nvPicPr>
        <p:blipFill>
          <a:blip r:embed="rId2"/>
          <a:stretch>
            <a:fillRect/>
          </a:stretch>
        </p:blipFill>
        <p:spPr>
          <a:xfrm>
            <a:off x="2321535" y="193036"/>
            <a:ext cx="8069801" cy="4776973"/>
          </a:xfrm>
          <a:prstGeom prst="rect">
            <a:avLst/>
          </a:prstGeom>
        </p:spPr>
      </p:pic>
    </p:spTree>
    <p:extLst>
      <p:ext uri="{BB962C8B-B14F-4D97-AF65-F5344CB8AC3E}">
        <p14:creationId xmlns:p14="http://schemas.microsoft.com/office/powerpoint/2010/main" val="3927432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732059" y="893050"/>
            <a:ext cx="3784463" cy="3339315"/>
          </a:xfrm>
        </p:spPr>
        <p:txBody>
          <a:bodyPr>
            <a:noAutofit/>
          </a:bodyPr>
          <a:lstStyle/>
          <a:p>
            <a:r>
              <a:rPr lang="el-GR" sz="2400" b="1" dirty="0"/>
              <a:t>Ο όρκος της Φιλικής Εταιρείας (απόσπασμα) σε μαρμάρινη πλάκα στην ομώνυμη πλατεία στο Κολωνάκι.</a:t>
            </a:r>
            <a:br>
              <a:rPr lang="el-GR" sz="2400" b="1" dirty="0"/>
            </a:br>
            <a:r>
              <a:rPr lang="el-GR" sz="2400" b="1" dirty="0"/>
              <a:t>http://el.wikipedia.org/wiki/ Αρχείο: Filiki_Eteria_oath.jpg </a:t>
            </a:r>
          </a:p>
        </p:txBody>
      </p:sp>
      <p:pic>
        <p:nvPicPr>
          <p:cNvPr id="4" name="Θέση περιεχομένου 3"/>
          <p:cNvPicPr>
            <a:picLocks noGrp="1" noChangeAspect="1"/>
          </p:cNvPicPr>
          <p:nvPr>
            <p:ph idx="1"/>
          </p:nvPr>
        </p:nvPicPr>
        <p:blipFill>
          <a:blip r:embed="rId2"/>
          <a:stretch>
            <a:fillRect/>
          </a:stretch>
        </p:blipFill>
        <p:spPr>
          <a:xfrm>
            <a:off x="2063930" y="218823"/>
            <a:ext cx="4611189" cy="6504998"/>
          </a:xfrm>
          <a:prstGeom prst="rect">
            <a:avLst/>
          </a:prstGeom>
        </p:spPr>
      </p:pic>
    </p:spTree>
    <p:extLst>
      <p:ext uri="{BB962C8B-B14F-4D97-AF65-F5344CB8AC3E}">
        <p14:creationId xmlns:p14="http://schemas.microsoft.com/office/powerpoint/2010/main" val="79143476"/>
      </p:ext>
    </p:extLst>
  </p:cSld>
  <p:clrMapOvr>
    <a:masterClrMapping/>
  </p:clrMapOvr>
</p:sld>
</file>

<file path=ppt/theme/theme1.xml><?xml version="1.0" encoding="utf-8"?>
<a:theme xmlns:a="http://schemas.openxmlformats.org/drawingml/2006/main" name="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98</TotalTime>
  <Words>795</Words>
  <Application>Microsoft Office PowerPoint</Application>
  <PresentationFormat>Ευρεία οθόνη</PresentationFormat>
  <Paragraphs>54</Paragraphs>
  <Slides>15</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15</vt:i4>
      </vt:variant>
    </vt:vector>
  </HeadingPairs>
  <TitlesOfParts>
    <vt:vector size="20" baseType="lpstr">
      <vt:lpstr>Arial</vt:lpstr>
      <vt:lpstr>Century Gothic</vt:lpstr>
      <vt:lpstr>Wingdings</vt:lpstr>
      <vt:lpstr>Wingdings 3</vt:lpstr>
      <vt:lpstr>Θρόισμα</vt:lpstr>
      <vt:lpstr>Η Φιλική Εταιρεία</vt:lpstr>
      <vt:lpstr>Παρουσίαση του PowerPoint</vt:lpstr>
      <vt:lpstr>Παρουσίαση του PowerPoint</vt:lpstr>
      <vt:lpstr>Παρουσίαση του PowerPoint</vt:lpstr>
      <vt:lpstr>Οι δυσκολίες</vt:lpstr>
      <vt:lpstr>Οι ευνοϊκές προϋποθέσεις</vt:lpstr>
      <vt:lpstr>Η οργάνωση</vt:lpstr>
      <vt:lpstr>«Ο όρκος του Φιλικού», έργο του Διονυσίου Τσόκου (1849) (Αθήνα, Εθνικό Ιστορικό Μουσείο). Ιστορία του Νέου Ελληνισμού 1770-2000, Ελληνικά Γράμματα, Αθήνα 2003, τ.3, σ.13. </vt:lpstr>
      <vt:lpstr>Ο όρκος της Φιλικής Εταιρείας (απόσπασμα) σε μαρμάρινη πλάκα στην ομώνυμη πλατεία στο Κολωνάκι. http://el.wikipedia.org/wiki/ Αρχείο: Filiki_Eteria_oath.jpg </vt:lpstr>
      <vt:lpstr>Τα μέλη</vt:lpstr>
      <vt:lpstr>Παρουσίαση του PowerPoint</vt:lpstr>
      <vt:lpstr>Η ηγεσία της Φιλικής Εταιρείας, η Αόρατη Αρχή</vt:lpstr>
      <vt:lpstr>Η σφραγίδα της Υπέρτατης Αρχής της Φιλικής Εταιρείας με τα αρχικά γράμματα των βαπτιστικών ονομάτων των ηγετικών της στελεχών (Αθανάσιος Τσακάλωφ, Αντώνιος Κομιζόπουλος, Παναγιώτης Αναγνωστόπουλος, Νικόλαος Γαλάτης, Εμμανουήλ Ξάνθος, Παναγιώτης Σέκερης, Άνθιμος Γαζής, Αθανάσιος Σέκερης). Στην κορυφή το γράμμα Ι είναι το αρχικό του Ιωάννη Καποδίστρια, που οι Φιλικοί πίστευαν ότι θα αποδεχθεί την ηγεσία της Εταιρείας. Τα τρία γράμματα στο κέντρο δεν έχουν ερμηνευθεί. (Αθήνα, Εθνικό Ιστορικό Μουσείο).Ιστορία του Ελληνικού Έθνους, Εκδοτική Αθηνών, Αθήνα 1975, τ.ΙΒ΄, σ.10. </vt:lpstr>
      <vt:lpstr>Η σημασία της Φιλικής Εταιρείας</vt:lpstr>
      <vt:lpstr>Δείτε και το βίντεο: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Φιλική Εταιρεία και η κήρυξη της ελληνικής επανάστασης στις παραδουνάβιες ηγεμονίες</dc:title>
  <dc:creator>DeskTop</dc:creator>
  <cp:lastModifiedBy>DeskTop</cp:lastModifiedBy>
  <cp:revision>16</cp:revision>
  <dcterms:created xsi:type="dcterms:W3CDTF">2023-12-05T18:01:16Z</dcterms:created>
  <dcterms:modified xsi:type="dcterms:W3CDTF">2023-12-10T14:43:36Z</dcterms:modified>
</cp:coreProperties>
</file>