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dLbls>
            <c:dLbl>
              <c:idx val="0"/>
              <c:layout/>
              <c:numFmt formatCode="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ctr"/>
              <c:showVal val="1"/>
            </c:dLbl>
            <c:dLbl>
              <c:idx val="1"/>
              <c:layout/>
              <c:dLblPos val="ctr"/>
              <c:showPercent val="1"/>
            </c:dLbl>
            <c:delete val="1"/>
            <c:dLblPos val="ctr"/>
          </c:dLbls>
          <c:cat>
            <c:strRef>
              <c:f>Sheet1!$A$2:$A$3</c:f>
              <c:strCache>
                <c:ptCount val="2"/>
                <c:pt idx="0">
                  <c:v>Αγόρια</c:v>
                </c:pt>
                <c:pt idx="1">
                  <c:v>Κορίτσια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0.28571428571428581</c:v>
                </c:pt>
                <c:pt idx="1">
                  <c:v>0.71428571428571441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3442899424805965"/>
          <c:y val="8.4242940774664765E-2"/>
          <c:w val="0.32614424526721414"/>
          <c:h val="0.32067746528708757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plotArea>
      <c:layout/>
      <c:pieChart>
        <c:varyColors val="1"/>
        <c:ser>
          <c:idx val="0"/>
          <c:order val="0"/>
          <c:dLbls>
            <c:dLbl>
              <c:idx val="0"/>
              <c:layout/>
              <c:numFmt formatCode="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ctr"/>
              <c:showVal val="1"/>
            </c:dLbl>
            <c:dLbl>
              <c:idx val="1"/>
              <c:layout/>
              <c:dLblPos val="ctr"/>
              <c:showPercent val="1"/>
            </c:dLbl>
            <c:delete val="1"/>
            <c:dLblPos val="ctr"/>
          </c:dLbls>
          <c:cat>
            <c:strRef>
              <c:f>Sheet1!$A$2:$A$3</c:f>
              <c:strCache>
                <c:ptCount val="2"/>
                <c:pt idx="0">
                  <c:v>13 ετών</c:v>
                </c:pt>
                <c:pt idx="1">
                  <c:v>14 ετών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7698218573742075"/>
          <c:y val="8.4242940774664765E-2"/>
          <c:w val="0.32301781426257903"/>
          <c:h val="0.32067746528708779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dLbls>
            <c:dLblPos val="outEnd"/>
            <c:showVal val="1"/>
          </c:dLbls>
          <c:cat>
            <c:strRef>
              <c:f>Sheet1!$A$2:$A$8</c:f>
              <c:strCache>
                <c:ptCount val="7"/>
                <c:pt idx="0">
                  <c:v>Αθήνα</c:v>
                </c:pt>
                <c:pt idx="1">
                  <c:v>Άργος</c:v>
                </c:pt>
                <c:pt idx="2">
                  <c:v>Πόρτο Χέλι</c:v>
                </c:pt>
                <c:pt idx="3">
                  <c:v>Πειραιάς</c:v>
                </c:pt>
                <c:pt idx="4">
                  <c:v>Παλαιό Φάληρο</c:v>
                </c:pt>
                <c:pt idx="5">
                  <c:v>Μαρούσι</c:v>
                </c:pt>
                <c:pt idx="6">
                  <c:v>'Αλλο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0.42857142857142849</c:v>
                </c:pt>
                <c:pt idx="1">
                  <c:v>0.2142857142857143</c:v>
                </c:pt>
                <c:pt idx="2">
                  <c:v>7.1428571428571425E-2</c:v>
                </c:pt>
                <c:pt idx="3">
                  <c:v>7.1428571428571425E-2</c:v>
                </c:pt>
                <c:pt idx="4">
                  <c:v>7.1428571428571425E-2</c:v>
                </c:pt>
                <c:pt idx="5">
                  <c:v>7.1428571428571425E-2</c:v>
                </c:pt>
                <c:pt idx="6">
                  <c:v>7.1428571428571425E-2</c:v>
                </c:pt>
              </c:numCache>
            </c:numRef>
          </c:val>
        </c:ser>
        <c:axId val="130870656"/>
        <c:axId val="130913408"/>
      </c:barChart>
      <c:catAx>
        <c:axId val="130870656"/>
        <c:scaling>
          <c:orientation val="minMax"/>
        </c:scaling>
        <c:axPos val="b"/>
        <c:tickLblPos val="nextTo"/>
        <c:crossAx val="130913408"/>
        <c:crosses val="autoZero"/>
        <c:auto val="1"/>
        <c:lblAlgn val="ctr"/>
        <c:lblOffset val="100"/>
      </c:catAx>
      <c:valAx>
        <c:axId val="130913408"/>
        <c:scaling>
          <c:orientation val="minMax"/>
        </c:scaling>
        <c:delete val="1"/>
        <c:axPos val="l"/>
        <c:numFmt formatCode="0%" sourceLinked="1"/>
        <c:tickLblPos val="none"/>
        <c:crossAx val="1308706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65D1C-D2D3-48E8-BD47-EB6E61FDF6ED}" type="datetimeFigureOut">
              <a:rPr lang="en-US" smtClean="0"/>
              <a:pPr/>
              <a:t>5/17/2025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34062-F708-4304-AB88-EC492373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ΑΠΟΓΡΑΦΗ ΣΤΟ ΣΧΟΛΕΙΟ</a:t>
            </a:r>
            <a:br>
              <a:rPr lang="el-GR" dirty="0" smtClean="0">
                <a:solidFill>
                  <a:srgbClr val="0070C0"/>
                </a:solidFill>
              </a:rPr>
            </a:br>
            <a:r>
              <a:rPr lang="el-GR" dirty="0" smtClean="0"/>
              <a:t>Παρουσίαση </a:t>
            </a:r>
            <a:r>
              <a:rPr lang="el-GR" dirty="0" smtClean="0"/>
              <a:t>της τάξης Β4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Σχολικό έτος 2024-2025</a:t>
            </a:r>
          </a:p>
          <a:p>
            <a:r>
              <a:rPr lang="el-GR" dirty="0" smtClean="0"/>
              <a:t>Μάιος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της έρευνας - Ιστορικό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600200"/>
            <a:ext cx="4876800" cy="52578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Η έρευνα διεξήχθη στα πλαίσια του μαθήματος της Περιγραφικής Στατιστικής που περιλαμβάνεται στην ύλη των Μαθηματικών Β γυμνασίου.</a:t>
            </a:r>
          </a:p>
          <a:p>
            <a:r>
              <a:rPr lang="el-GR" dirty="0" smtClean="0"/>
              <a:t>Οι μαθητές κλήθηκαν να απαντήσουν σε ένα  ηλεκτρονικό ερωτηματολόγιο που δημιουργήθηκε από την ΕΛΣΤΑΤ.  </a:t>
            </a:r>
          </a:p>
          <a:p>
            <a:r>
              <a:rPr lang="el-GR" dirty="0" smtClean="0"/>
              <a:t>Από το σύνολο των </a:t>
            </a:r>
            <a:r>
              <a:rPr lang="el-GR" dirty="0" smtClean="0"/>
              <a:t>24 </a:t>
            </a:r>
            <a:r>
              <a:rPr lang="el-GR" dirty="0" smtClean="0"/>
              <a:t>μαθητών, οι 14 συμπλήρωσαν το ερωτηματολόγιο</a:t>
            </a:r>
            <a:endParaRPr lang="en-US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228600" y="1816742"/>
            <a:ext cx="4114800" cy="4355458"/>
            <a:chOff x="2582991" y="3600667"/>
            <a:chExt cx="8331465" cy="8894929"/>
          </a:xfrm>
        </p:grpSpPr>
        <p:grpSp>
          <p:nvGrpSpPr>
            <p:cNvPr id="106" name="Group 161"/>
            <p:cNvGrpSpPr/>
            <p:nvPr/>
          </p:nvGrpSpPr>
          <p:grpSpPr>
            <a:xfrm>
              <a:off x="7154463" y="8991503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203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204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07" name="Group 165"/>
            <p:cNvGrpSpPr/>
            <p:nvPr/>
          </p:nvGrpSpPr>
          <p:grpSpPr>
            <a:xfrm>
              <a:off x="8467908" y="10186929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201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202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08" name="Group 200"/>
            <p:cNvGrpSpPr/>
            <p:nvPr/>
          </p:nvGrpSpPr>
          <p:grpSpPr>
            <a:xfrm>
              <a:off x="4180326" y="4112447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99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200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09" name="Group 203"/>
            <p:cNvGrpSpPr/>
            <p:nvPr/>
          </p:nvGrpSpPr>
          <p:grpSpPr>
            <a:xfrm>
              <a:off x="6250408" y="7026523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97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98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0" name="Group 206"/>
            <p:cNvGrpSpPr/>
            <p:nvPr/>
          </p:nvGrpSpPr>
          <p:grpSpPr>
            <a:xfrm>
              <a:off x="2582991" y="6808036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95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96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1" name="Group 209"/>
            <p:cNvGrpSpPr/>
            <p:nvPr/>
          </p:nvGrpSpPr>
          <p:grpSpPr>
            <a:xfrm>
              <a:off x="3256642" y="9371916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93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94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2" name="Group 212"/>
            <p:cNvGrpSpPr/>
            <p:nvPr/>
          </p:nvGrpSpPr>
          <p:grpSpPr>
            <a:xfrm>
              <a:off x="5200647" y="10770260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91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92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3" name="Group 215"/>
            <p:cNvGrpSpPr/>
            <p:nvPr/>
          </p:nvGrpSpPr>
          <p:grpSpPr>
            <a:xfrm>
              <a:off x="4589432" y="8205366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89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90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4" name="Group 218"/>
            <p:cNvGrpSpPr/>
            <p:nvPr/>
          </p:nvGrpSpPr>
          <p:grpSpPr>
            <a:xfrm>
              <a:off x="4674346" y="6047180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87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88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5" name="Group 221"/>
            <p:cNvGrpSpPr/>
            <p:nvPr/>
          </p:nvGrpSpPr>
          <p:grpSpPr>
            <a:xfrm>
              <a:off x="7195237" y="5407262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85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86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6" name="Group 224"/>
            <p:cNvGrpSpPr/>
            <p:nvPr/>
          </p:nvGrpSpPr>
          <p:grpSpPr>
            <a:xfrm>
              <a:off x="6231323" y="3620098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83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84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7" name="Group 258"/>
            <p:cNvGrpSpPr/>
            <p:nvPr/>
          </p:nvGrpSpPr>
          <p:grpSpPr>
            <a:xfrm>
              <a:off x="9653246" y="8186602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81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82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8" name="Group 261"/>
            <p:cNvGrpSpPr/>
            <p:nvPr/>
          </p:nvGrpSpPr>
          <p:grpSpPr>
            <a:xfrm>
              <a:off x="2835706" y="8205366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79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80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19" name="Group 264"/>
            <p:cNvGrpSpPr/>
            <p:nvPr/>
          </p:nvGrpSpPr>
          <p:grpSpPr>
            <a:xfrm>
              <a:off x="4148584" y="7065993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77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78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0" name="Group 267"/>
            <p:cNvGrpSpPr/>
            <p:nvPr/>
          </p:nvGrpSpPr>
          <p:grpSpPr>
            <a:xfrm>
              <a:off x="3486903" y="4807343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75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76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1" name="Group 270"/>
            <p:cNvGrpSpPr/>
            <p:nvPr/>
          </p:nvGrpSpPr>
          <p:grpSpPr>
            <a:xfrm>
              <a:off x="5021382" y="3742965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73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74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2" name="Group 273"/>
            <p:cNvGrpSpPr/>
            <p:nvPr/>
          </p:nvGrpSpPr>
          <p:grpSpPr>
            <a:xfrm>
              <a:off x="6252586" y="5329952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71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72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3" name="Group 276"/>
            <p:cNvGrpSpPr/>
            <p:nvPr/>
          </p:nvGrpSpPr>
          <p:grpSpPr>
            <a:xfrm>
              <a:off x="5316227" y="5285938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69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70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4" name="Group 279"/>
            <p:cNvGrpSpPr/>
            <p:nvPr/>
          </p:nvGrpSpPr>
          <p:grpSpPr>
            <a:xfrm>
              <a:off x="7934028" y="8140642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67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68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5" name="Group 282"/>
            <p:cNvGrpSpPr/>
            <p:nvPr/>
          </p:nvGrpSpPr>
          <p:grpSpPr>
            <a:xfrm>
              <a:off x="8993986" y="4734151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65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66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6" name="Group 285"/>
            <p:cNvGrpSpPr/>
            <p:nvPr/>
          </p:nvGrpSpPr>
          <p:grpSpPr>
            <a:xfrm>
              <a:off x="6185611" y="9127765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63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64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7" name="Group 288"/>
            <p:cNvGrpSpPr/>
            <p:nvPr/>
          </p:nvGrpSpPr>
          <p:grpSpPr>
            <a:xfrm>
              <a:off x="4214185" y="10191352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61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62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8" name="Group 322"/>
            <p:cNvGrpSpPr/>
            <p:nvPr/>
          </p:nvGrpSpPr>
          <p:grpSpPr>
            <a:xfrm>
              <a:off x="6368603" y="10907249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59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60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29" name="Group 325"/>
            <p:cNvGrpSpPr/>
            <p:nvPr/>
          </p:nvGrpSpPr>
          <p:grpSpPr>
            <a:xfrm>
              <a:off x="5357945" y="8946944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57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58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30" name="Group 328"/>
            <p:cNvGrpSpPr/>
            <p:nvPr/>
          </p:nvGrpSpPr>
          <p:grpSpPr>
            <a:xfrm>
              <a:off x="7332214" y="10795283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55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56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31" name="Group 331"/>
            <p:cNvGrpSpPr/>
            <p:nvPr/>
          </p:nvGrpSpPr>
          <p:grpSpPr>
            <a:xfrm>
              <a:off x="9256193" y="9343665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53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54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32" name="Group 334"/>
            <p:cNvGrpSpPr/>
            <p:nvPr/>
          </p:nvGrpSpPr>
          <p:grpSpPr>
            <a:xfrm>
              <a:off x="7934028" y="5871930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51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52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33" name="Group 337"/>
            <p:cNvGrpSpPr/>
            <p:nvPr/>
          </p:nvGrpSpPr>
          <p:grpSpPr>
            <a:xfrm>
              <a:off x="9676237" y="5702878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49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50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34" name="Group 340"/>
            <p:cNvGrpSpPr/>
            <p:nvPr/>
          </p:nvGrpSpPr>
          <p:grpSpPr>
            <a:xfrm>
              <a:off x="8541856" y="6986120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47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48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35" name="Group 343"/>
            <p:cNvGrpSpPr/>
            <p:nvPr/>
          </p:nvGrpSpPr>
          <p:grpSpPr>
            <a:xfrm>
              <a:off x="10240805" y="6986120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45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46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36" name="Group 346"/>
            <p:cNvGrpSpPr/>
            <p:nvPr/>
          </p:nvGrpSpPr>
          <p:grpSpPr>
            <a:xfrm>
              <a:off x="2765941" y="5253006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43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44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37" name="Group 349"/>
            <p:cNvGrpSpPr/>
            <p:nvPr/>
          </p:nvGrpSpPr>
          <p:grpSpPr>
            <a:xfrm>
              <a:off x="8388533" y="4133555"/>
              <a:ext cx="673651" cy="1535333"/>
              <a:chOff x="5481404" y="1426062"/>
              <a:chExt cx="341669" cy="778503"/>
            </a:xfrm>
            <a:solidFill>
              <a:srgbClr val="D10A11"/>
            </a:solidFill>
          </p:grpSpPr>
          <p:sp>
            <p:nvSpPr>
              <p:cNvPr id="141" name="Freeform 1"/>
              <p:cNvSpPr>
                <a:spLocks noChangeArrowheads="1"/>
              </p:cNvSpPr>
              <p:nvPr/>
            </p:nvSpPr>
            <p:spPr bwMode="auto">
              <a:xfrm>
                <a:off x="5481404" y="1565664"/>
                <a:ext cx="341669" cy="638901"/>
              </a:xfrm>
              <a:custGeom>
                <a:avLst/>
                <a:gdLst>
                  <a:gd name="T0" fmla="*/ 3593 w 3594"/>
                  <a:gd name="T1" fmla="*/ 2874 h 6719"/>
                  <a:gd name="T2" fmla="*/ 3593 w 3594"/>
                  <a:gd name="T3" fmla="*/ 2874 h 6719"/>
                  <a:gd name="T4" fmla="*/ 3000 w 3594"/>
                  <a:gd name="T5" fmla="*/ 625 h 6719"/>
                  <a:gd name="T6" fmla="*/ 2250 w 3594"/>
                  <a:gd name="T7" fmla="*/ 0 h 6719"/>
                  <a:gd name="T8" fmla="*/ 1375 w 3594"/>
                  <a:gd name="T9" fmla="*/ 0 h 6719"/>
                  <a:gd name="T10" fmla="*/ 625 w 3594"/>
                  <a:gd name="T11" fmla="*/ 625 h 6719"/>
                  <a:gd name="T12" fmla="*/ 0 w 3594"/>
                  <a:gd name="T13" fmla="*/ 2874 h 6719"/>
                  <a:gd name="T14" fmla="*/ 125 w 3594"/>
                  <a:gd name="T15" fmla="*/ 3249 h 6719"/>
                  <a:gd name="T16" fmla="*/ 500 w 3594"/>
                  <a:gd name="T17" fmla="*/ 2999 h 6719"/>
                  <a:gd name="T18" fmla="*/ 1000 w 3594"/>
                  <a:gd name="T19" fmla="*/ 1000 h 6719"/>
                  <a:gd name="T20" fmla="*/ 1250 w 3594"/>
                  <a:gd name="T21" fmla="*/ 1000 h 6719"/>
                  <a:gd name="T22" fmla="*/ 375 w 3594"/>
                  <a:gd name="T23" fmla="*/ 4093 h 6719"/>
                  <a:gd name="T24" fmla="*/ 1125 w 3594"/>
                  <a:gd name="T25" fmla="*/ 4093 h 6719"/>
                  <a:gd name="T26" fmla="*/ 1125 w 3594"/>
                  <a:gd name="T27" fmla="*/ 6343 h 6719"/>
                  <a:gd name="T28" fmla="*/ 1375 w 3594"/>
                  <a:gd name="T29" fmla="*/ 6718 h 6719"/>
                  <a:gd name="T30" fmla="*/ 1750 w 3594"/>
                  <a:gd name="T31" fmla="*/ 6343 h 6719"/>
                  <a:gd name="T32" fmla="*/ 1750 w 3594"/>
                  <a:gd name="T33" fmla="*/ 4093 h 6719"/>
                  <a:gd name="T34" fmla="*/ 2000 w 3594"/>
                  <a:gd name="T35" fmla="*/ 4093 h 6719"/>
                  <a:gd name="T36" fmla="*/ 2000 w 3594"/>
                  <a:gd name="T37" fmla="*/ 6343 h 6719"/>
                  <a:gd name="T38" fmla="*/ 2250 w 3594"/>
                  <a:gd name="T39" fmla="*/ 6718 h 6719"/>
                  <a:gd name="T40" fmla="*/ 2500 w 3594"/>
                  <a:gd name="T41" fmla="*/ 6343 h 6719"/>
                  <a:gd name="T42" fmla="*/ 2500 w 3594"/>
                  <a:gd name="T43" fmla="*/ 4093 h 6719"/>
                  <a:gd name="T44" fmla="*/ 3218 w 3594"/>
                  <a:gd name="T45" fmla="*/ 4093 h 6719"/>
                  <a:gd name="T46" fmla="*/ 2375 w 3594"/>
                  <a:gd name="T47" fmla="*/ 1000 h 6719"/>
                  <a:gd name="T48" fmla="*/ 2625 w 3594"/>
                  <a:gd name="T49" fmla="*/ 1000 h 6719"/>
                  <a:gd name="T50" fmla="*/ 3093 w 3594"/>
                  <a:gd name="T51" fmla="*/ 2999 h 6719"/>
                  <a:gd name="T52" fmla="*/ 3468 w 3594"/>
                  <a:gd name="T53" fmla="*/ 3249 h 6719"/>
                  <a:gd name="T54" fmla="*/ 3593 w 3594"/>
                  <a:gd name="T55" fmla="*/ 2874 h 6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594" h="6719">
                    <a:moveTo>
                      <a:pt x="3593" y="2874"/>
                    </a:moveTo>
                    <a:lnTo>
                      <a:pt x="3593" y="2874"/>
                    </a:lnTo>
                    <a:cubicBezTo>
                      <a:pt x="3000" y="625"/>
                      <a:pt x="3000" y="625"/>
                      <a:pt x="3000" y="625"/>
                    </a:cubicBezTo>
                    <a:cubicBezTo>
                      <a:pt x="2875" y="250"/>
                      <a:pt x="2625" y="0"/>
                      <a:pt x="2250" y="0"/>
                    </a:cubicBezTo>
                    <a:cubicBezTo>
                      <a:pt x="1375" y="0"/>
                      <a:pt x="1375" y="0"/>
                      <a:pt x="1375" y="0"/>
                    </a:cubicBezTo>
                    <a:cubicBezTo>
                      <a:pt x="1000" y="0"/>
                      <a:pt x="750" y="250"/>
                      <a:pt x="625" y="625"/>
                    </a:cubicBezTo>
                    <a:cubicBezTo>
                      <a:pt x="0" y="2874"/>
                      <a:pt x="0" y="2874"/>
                      <a:pt x="0" y="2874"/>
                    </a:cubicBezTo>
                    <a:cubicBezTo>
                      <a:pt x="0" y="2999"/>
                      <a:pt x="0" y="3124"/>
                      <a:pt x="125" y="3249"/>
                    </a:cubicBezTo>
                    <a:cubicBezTo>
                      <a:pt x="250" y="3249"/>
                      <a:pt x="500" y="3124"/>
                      <a:pt x="500" y="2999"/>
                    </a:cubicBezTo>
                    <a:cubicBezTo>
                      <a:pt x="1000" y="1000"/>
                      <a:pt x="1000" y="1000"/>
                      <a:pt x="1000" y="1000"/>
                    </a:cubicBezTo>
                    <a:cubicBezTo>
                      <a:pt x="1250" y="1000"/>
                      <a:pt x="1250" y="1000"/>
                      <a:pt x="1250" y="1000"/>
                    </a:cubicBezTo>
                    <a:cubicBezTo>
                      <a:pt x="375" y="4093"/>
                      <a:pt x="375" y="4093"/>
                      <a:pt x="375" y="4093"/>
                    </a:cubicBezTo>
                    <a:cubicBezTo>
                      <a:pt x="1125" y="4093"/>
                      <a:pt x="1125" y="4093"/>
                      <a:pt x="1125" y="4093"/>
                    </a:cubicBezTo>
                    <a:cubicBezTo>
                      <a:pt x="1125" y="6343"/>
                      <a:pt x="1125" y="6343"/>
                      <a:pt x="1125" y="6343"/>
                    </a:cubicBezTo>
                    <a:cubicBezTo>
                      <a:pt x="1125" y="6468"/>
                      <a:pt x="1250" y="6718"/>
                      <a:pt x="1375" y="6718"/>
                    </a:cubicBezTo>
                    <a:cubicBezTo>
                      <a:pt x="1625" y="6718"/>
                      <a:pt x="1750" y="6468"/>
                      <a:pt x="1750" y="6343"/>
                    </a:cubicBezTo>
                    <a:cubicBezTo>
                      <a:pt x="1750" y="4093"/>
                      <a:pt x="1750" y="4093"/>
                      <a:pt x="1750" y="4093"/>
                    </a:cubicBezTo>
                    <a:cubicBezTo>
                      <a:pt x="2000" y="4093"/>
                      <a:pt x="2000" y="4093"/>
                      <a:pt x="2000" y="4093"/>
                    </a:cubicBezTo>
                    <a:cubicBezTo>
                      <a:pt x="2000" y="6343"/>
                      <a:pt x="2000" y="6343"/>
                      <a:pt x="2000" y="6343"/>
                    </a:cubicBezTo>
                    <a:cubicBezTo>
                      <a:pt x="2000" y="6468"/>
                      <a:pt x="2125" y="6718"/>
                      <a:pt x="2250" y="6718"/>
                    </a:cubicBezTo>
                    <a:cubicBezTo>
                      <a:pt x="2375" y="6718"/>
                      <a:pt x="2500" y="6468"/>
                      <a:pt x="2500" y="6343"/>
                    </a:cubicBezTo>
                    <a:cubicBezTo>
                      <a:pt x="2500" y="4093"/>
                      <a:pt x="2500" y="4093"/>
                      <a:pt x="2500" y="4093"/>
                    </a:cubicBezTo>
                    <a:cubicBezTo>
                      <a:pt x="3218" y="4093"/>
                      <a:pt x="3218" y="4093"/>
                      <a:pt x="3218" y="4093"/>
                    </a:cubicBezTo>
                    <a:cubicBezTo>
                      <a:pt x="2375" y="1000"/>
                      <a:pt x="2375" y="1000"/>
                      <a:pt x="2375" y="1000"/>
                    </a:cubicBezTo>
                    <a:cubicBezTo>
                      <a:pt x="2625" y="1000"/>
                      <a:pt x="2625" y="1000"/>
                      <a:pt x="2625" y="1000"/>
                    </a:cubicBezTo>
                    <a:cubicBezTo>
                      <a:pt x="3093" y="2999"/>
                      <a:pt x="3093" y="2999"/>
                      <a:pt x="3093" y="2999"/>
                    </a:cubicBezTo>
                    <a:cubicBezTo>
                      <a:pt x="3218" y="3124"/>
                      <a:pt x="3343" y="3249"/>
                      <a:pt x="3468" y="3249"/>
                    </a:cubicBezTo>
                    <a:cubicBezTo>
                      <a:pt x="3593" y="3124"/>
                      <a:pt x="3593" y="2999"/>
                      <a:pt x="3593" y="28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42" name="Freeform 2"/>
              <p:cNvSpPr>
                <a:spLocks noChangeArrowheads="1"/>
              </p:cNvSpPr>
              <p:nvPr/>
            </p:nvSpPr>
            <p:spPr bwMode="auto">
              <a:xfrm>
                <a:off x="5588307" y="1426062"/>
                <a:ext cx="130798" cy="130799"/>
              </a:xfrm>
              <a:custGeom>
                <a:avLst/>
                <a:gdLst>
                  <a:gd name="T0" fmla="*/ 750 w 1376"/>
                  <a:gd name="T1" fmla="*/ 1375 h 1376"/>
                  <a:gd name="T2" fmla="*/ 750 w 1376"/>
                  <a:gd name="T3" fmla="*/ 1375 h 1376"/>
                  <a:gd name="T4" fmla="*/ 1375 w 1376"/>
                  <a:gd name="T5" fmla="*/ 625 h 1376"/>
                  <a:gd name="T6" fmla="*/ 750 w 1376"/>
                  <a:gd name="T7" fmla="*/ 0 h 1376"/>
                  <a:gd name="T8" fmla="*/ 0 w 1376"/>
                  <a:gd name="T9" fmla="*/ 625 h 1376"/>
                  <a:gd name="T10" fmla="*/ 750 w 1376"/>
                  <a:gd name="T11" fmla="*/ 1375 h 1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6" h="1376">
                    <a:moveTo>
                      <a:pt x="750" y="1375"/>
                    </a:moveTo>
                    <a:lnTo>
                      <a:pt x="750" y="1375"/>
                    </a:lnTo>
                    <a:cubicBezTo>
                      <a:pt x="1125" y="1375"/>
                      <a:pt x="1375" y="1125"/>
                      <a:pt x="1375" y="625"/>
                    </a:cubicBezTo>
                    <a:cubicBezTo>
                      <a:pt x="1375" y="250"/>
                      <a:pt x="1125" y="0"/>
                      <a:pt x="750" y="0"/>
                    </a:cubicBezTo>
                    <a:cubicBezTo>
                      <a:pt x="250" y="0"/>
                      <a:pt x="0" y="250"/>
                      <a:pt x="0" y="625"/>
                    </a:cubicBezTo>
                    <a:cubicBezTo>
                      <a:pt x="0" y="1125"/>
                      <a:pt x="250" y="1375"/>
                      <a:pt x="750" y="1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  <p:grpSp>
          <p:nvGrpSpPr>
            <p:cNvPr id="138" name="Group 383"/>
            <p:cNvGrpSpPr/>
            <p:nvPr/>
          </p:nvGrpSpPr>
          <p:grpSpPr>
            <a:xfrm>
              <a:off x="7512337" y="3600667"/>
              <a:ext cx="607828" cy="1588347"/>
              <a:chOff x="1006475" y="1212850"/>
              <a:chExt cx="585788" cy="1530350"/>
            </a:xfrm>
            <a:solidFill>
              <a:srgbClr val="007EDD"/>
            </a:solidFill>
          </p:grpSpPr>
          <p:sp>
            <p:nvSpPr>
              <p:cNvPr id="139" name="Freeform 1"/>
              <p:cNvSpPr>
                <a:spLocks noChangeArrowheads="1"/>
              </p:cNvSpPr>
              <p:nvPr/>
            </p:nvSpPr>
            <p:spPr bwMode="auto">
              <a:xfrm>
                <a:off x="1006475" y="1516063"/>
                <a:ext cx="585788" cy="1227137"/>
              </a:xfrm>
              <a:custGeom>
                <a:avLst/>
                <a:gdLst>
                  <a:gd name="T0" fmla="*/ 1250 w 1626"/>
                  <a:gd name="T1" fmla="*/ 0 h 3408"/>
                  <a:gd name="T2" fmla="*/ 1250 w 1626"/>
                  <a:gd name="T3" fmla="*/ 0 h 3408"/>
                  <a:gd name="T4" fmla="*/ 375 w 1626"/>
                  <a:gd name="T5" fmla="*/ 0 h 3408"/>
                  <a:gd name="T6" fmla="*/ 0 w 1626"/>
                  <a:gd name="T7" fmla="*/ 407 h 3408"/>
                  <a:gd name="T8" fmla="*/ 0 w 1626"/>
                  <a:gd name="T9" fmla="*/ 1500 h 3408"/>
                  <a:gd name="T10" fmla="*/ 156 w 1626"/>
                  <a:gd name="T11" fmla="*/ 1625 h 3408"/>
                  <a:gd name="T12" fmla="*/ 281 w 1626"/>
                  <a:gd name="T13" fmla="*/ 1500 h 3408"/>
                  <a:gd name="T14" fmla="*/ 281 w 1626"/>
                  <a:gd name="T15" fmla="*/ 625 h 3408"/>
                  <a:gd name="T16" fmla="*/ 313 w 1626"/>
                  <a:gd name="T17" fmla="*/ 563 h 3408"/>
                  <a:gd name="T18" fmla="*/ 375 w 1626"/>
                  <a:gd name="T19" fmla="*/ 625 h 3408"/>
                  <a:gd name="T20" fmla="*/ 375 w 1626"/>
                  <a:gd name="T21" fmla="*/ 1688 h 3408"/>
                  <a:gd name="T22" fmla="*/ 375 w 1626"/>
                  <a:gd name="T23" fmla="*/ 1875 h 3408"/>
                  <a:gd name="T24" fmla="*/ 375 w 1626"/>
                  <a:gd name="T25" fmla="*/ 3188 h 3408"/>
                  <a:gd name="T26" fmla="*/ 563 w 1626"/>
                  <a:gd name="T27" fmla="*/ 3407 h 3408"/>
                  <a:gd name="T28" fmla="*/ 563 w 1626"/>
                  <a:gd name="T29" fmla="*/ 3407 h 3408"/>
                  <a:gd name="T30" fmla="*/ 719 w 1626"/>
                  <a:gd name="T31" fmla="*/ 3188 h 3408"/>
                  <a:gd name="T32" fmla="*/ 719 w 1626"/>
                  <a:gd name="T33" fmla="*/ 1875 h 3408"/>
                  <a:gd name="T34" fmla="*/ 813 w 1626"/>
                  <a:gd name="T35" fmla="*/ 1813 h 3408"/>
                  <a:gd name="T36" fmla="*/ 906 w 1626"/>
                  <a:gd name="T37" fmla="*/ 1875 h 3408"/>
                  <a:gd name="T38" fmla="*/ 906 w 1626"/>
                  <a:gd name="T39" fmla="*/ 3188 h 3408"/>
                  <a:gd name="T40" fmla="*/ 1062 w 1626"/>
                  <a:gd name="T41" fmla="*/ 3407 h 3408"/>
                  <a:gd name="T42" fmla="*/ 1062 w 1626"/>
                  <a:gd name="T43" fmla="*/ 3407 h 3408"/>
                  <a:gd name="T44" fmla="*/ 1250 w 1626"/>
                  <a:gd name="T45" fmla="*/ 3188 h 3408"/>
                  <a:gd name="T46" fmla="*/ 1250 w 1626"/>
                  <a:gd name="T47" fmla="*/ 1875 h 3408"/>
                  <a:gd name="T48" fmla="*/ 1250 w 1626"/>
                  <a:gd name="T49" fmla="*/ 1688 h 3408"/>
                  <a:gd name="T50" fmla="*/ 1250 w 1626"/>
                  <a:gd name="T51" fmla="*/ 625 h 3408"/>
                  <a:gd name="T52" fmla="*/ 1313 w 1626"/>
                  <a:gd name="T53" fmla="*/ 563 h 3408"/>
                  <a:gd name="T54" fmla="*/ 1344 w 1626"/>
                  <a:gd name="T55" fmla="*/ 625 h 3408"/>
                  <a:gd name="T56" fmla="*/ 1344 w 1626"/>
                  <a:gd name="T57" fmla="*/ 1500 h 3408"/>
                  <a:gd name="T58" fmla="*/ 1469 w 1626"/>
                  <a:gd name="T59" fmla="*/ 1625 h 3408"/>
                  <a:gd name="T60" fmla="*/ 1625 w 1626"/>
                  <a:gd name="T61" fmla="*/ 1500 h 3408"/>
                  <a:gd name="T62" fmla="*/ 1625 w 1626"/>
                  <a:gd name="T63" fmla="*/ 407 h 3408"/>
                  <a:gd name="T64" fmla="*/ 1250 w 1626"/>
                  <a:gd name="T65" fmla="*/ 0 h 3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26" h="3408">
                    <a:moveTo>
                      <a:pt x="1250" y="0"/>
                    </a:moveTo>
                    <a:lnTo>
                      <a:pt x="1250" y="0"/>
                    </a:lnTo>
                    <a:cubicBezTo>
                      <a:pt x="375" y="0"/>
                      <a:pt x="375" y="0"/>
                      <a:pt x="375" y="0"/>
                    </a:cubicBezTo>
                    <a:cubicBezTo>
                      <a:pt x="125" y="0"/>
                      <a:pt x="0" y="157"/>
                      <a:pt x="0" y="407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0" y="1563"/>
                      <a:pt x="94" y="1625"/>
                      <a:pt x="156" y="1625"/>
                    </a:cubicBezTo>
                    <a:cubicBezTo>
                      <a:pt x="219" y="1625"/>
                      <a:pt x="281" y="1563"/>
                      <a:pt x="281" y="1500"/>
                    </a:cubicBezTo>
                    <a:cubicBezTo>
                      <a:pt x="281" y="1500"/>
                      <a:pt x="281" y="719"/>
                      <a:pt x="281" y="625"/>
                    </a:cubicBezTo>
                    <a:cubicBezTo>
                      <a:pt x="281" y="594"/>
                      <a:pt x="313" y="563"/>
                      <a:pt x="313" y="563"/>
                    </a:cubicBezTo>
                    <a:cubicBezTo>
                      <a:pt x="344" y="563"/>
                      <a:pt x="375" y="594"/>
                      <a:pt x="375" y="625"/>
                    </a:cubicBezTo>
                    <a:cubicBezTo>
                      <a:pt x="375" y="719"/>
                      <a:pt x="375" y="1375"/>
                      <a:pt x="375" y="1688"/>
                    </a:cubicBezTo>
                    <a:cubicBezTo>
                      <a:pt x="375" y="1875"/>
                      <a:pt x="375" y="1875"/>
                      <a:pt x="375" y="1875"/>
                    </a:cubicBezTo>
                    <a:cubicBezTo>
                      <a:pt x="375" y="3188"/>
                      <a:pt x="375" y="3188"/>
                      <a:pt x="375" y="3188"/>
                    </a:cubicBezTo>
                    <a:cubicBezTo>
                      <a:pt x="375" y="3282"/>
                      <a:pt x="469" y="3407"/>
                      <a:pt x="563" y="3407"/>
                    </a:cubicBezTo>
                    <a:lnTo>
                      <a:pt x="563" y="3407"/>
                    </a:lnTo>
                    <a:cubicBezTo>
                      <a:pt x="688" y="3407"/>
                      <a:pt x="719" y="3282"/>
                      <a:pt x="719" y="3188"/>
                    </a:cubicBezTo>
                    <a:cubicBezTo>
                      <a:pt x="719" y="3188"/>
                      <a:pt x="719" y="1969"/>
                      <a:pt x="719" y="1875"/>
                    </a:cubicBezTo>
                    <a:cubicBezTo>
                      <a:pt x="719" y="1844"/>
                      <a:pt x="781" y="1813"/>
                      <a:pt x="813" y="1813"/>
                    </a:cubicBezTo>
                    <a:cubicBezTo>
                      <a:pt x="875" y="1813"/>
                      <a:pt x="906" y="1844"/>
                      <a:pt x="906" y="1875"/>
                    </a:cubicBezTo>
                    <a:cubicBezTo>
                      <a:pt x="906" y="1969"/>
                      <a:pt x="906" y="3188"/>
                      <a:pt x="906" y="3188"/>
                    </a:cubicBezTo>
                    <a:cubicBezTo>
                      <a:pt x="906" y="3282"/>
                      <a:pt x="969" y="3407"/>
                      <a:pt x="1062" y="3407"/>
                    </a:cubicBezTo>
                    <a:lnTo>
                      <a:pt x="1062" y="3407"/>
                    </a:lnTo>
                    <a:cubicBezTo>
                      <a:pt x="1156" y="3407"/>
                      <a:pt x="1250" y="3282"/>
                      <a:pt x="1250" y="3188"/>
                    </a:cubicBezTo>
                    <a:cubicBezTo>
                      <a:pt x="1250" y="1875"/>
                      <a:pt x="1250" y="1875"/>
                      <a:pt x="1250" y="1875"/>
                    </a:cubicBezTo>
                    <a:cubicBezTo>
                      <a:pt x="1250" y="1688"/>
                      <a:pt x="1250" y="1688"/>
                      <a:pt x="1250" y="1688"/>
                    </a:cubicBezTo>
                    <a:cubicBezTo>
                      <a:pt x="1250" y="1375"/>
                      <a:pt x="1250" y="719"/>
                      <a:pt x="1250" y="625"/>
                    </a:cubicBezTo>
                    <a:cubicBezTo>
                      <a:pt x="1250" y="594"/>
                      <a:pt x="1281" y="563"/>
                      <a:pt x="1313" y="563"/>
                    </a:cubicBezTo>
                    <a:cubicBezTo>
                      <a:pt x="1313" y="563"/>
                      <a:pt x="1344" y="594"/>
                      <a:pt x="1344" y="625"/>
                    </a:cubicBezTo>
                    <a:cubicBezTo>
                      <a:pt x="1344" y="719"/>
                      <a:pt x="1344" y="1500"/>
                      <a:pt x="1344" y="1500"/>
                    </a:cubicBezTo>
                    <a:cubicBezTo>
                      <a:pt x="1344" y="1563"/>
                      <a:pt x="1406" y="1625"/>
                      <a:pt x="1469" y="1625"/>
                    </a:cubicBezTo>
                    <a:cubicBezTo>
                      <a:pt x="1563" y="1625"/>
                      <a:pt x="1625" y="1563"/>
                      <a:pt x="1625" y="1500"/>
                    </a:cubicBezTo>
                    <a:cubicBezTo>
                      <a:pt x="1625" y="407"/>
                      <a:pt x="1625" y="407"/>
                      <a:pt x="1625" y="407"/>
                    </a:cubicBezTo>
                    <a:cubicBezTo>
                      <a:pt x="1625" y="157"/>
                      <a:pt x="1500" y="0"/>
                      <a:pt x="1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140" name="Freeform 2"/>
              <p:cNvSpPr>
                <a:spLocks noChangeArrowheads="1"/>
              </p:cNvSpPr>
              <p:nvPr/>
            </p:nvSpPr>
            <p:spPr bwMode="auto">
              <a:xfrm>
                <a:off x="1185863" y="1212850"/>
                <a:ext cx="225425" cy="225425"/>
              </a:xfrm>
              <a:custGeom>
                <a:avLst/>
                <a:gdLst>
                  <a:gd name="T0" fmla="*/ 313 w 626"/>
                  <a:gd name="T1" fmla="*/ 0 h 626"/>
                  <a:gd name="T2" fmla="*/ 313 w 626"/>
                  <a:gd name="T3" fmla="*/ 0 h 626"/>
                  <a:gd name="T4" fmla="*/ 0 w 626"/>
                  <a:gd name="T5" fmla="*/ 312 h 626"/>
                  <a:gd name="T6" fmla="*/ 313 w 626"/>
                  <a:gd name="T7" fmla="*/ 625 h 626"/>
                  <a:gd name="T8" fmla="*/ 625 w 626"/>
                  <a:gd name="T9" fmla="*/ 312 h 626"/>
                  <a:gd name="T10" fmla="*/ 313 w 626"/>
                  <a:gd name="T1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6" h="626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56" y="0"/>
                      <a:pt x="0" y="156"/>
                      <a:pt x="0" y="312"/>
                    </a:cubicBezTo>
                    <a:cubicBezTo>
                      <a:pt x="0" y="500"/>
                      <a:pt x="156" y="625"/>
                      <a:pt x="313" y="625"/>
                    </a:cubicBezTo>
                    <a:cubicBezTo>
                      <a:pt x="500" y="625"/>
                      <a:pt x="625" y="500"/>
                      <a:pt x="625" y="312"/>
                    </a:cubicBezTo>
                    <a:cubicBezTo>
                      <a:pt x="625" y="156"/>
                      <a:pt x="500" y="0"/>
                      <a:pt x="3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Δημογραφικά </a:t>
            </a:r>
            <a:r>
              <a:rPr lang="el-GR" dirty="0" smtClean="0"/>
              <a:t>Μαθητών – Φύλο/Ηλικία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048000"/>
          <a:ext cx="3581400" cy="2849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2" descr="10 Αγορι κοριτσι τουαλετα ιδέες | αγόρια, κορίτσια, σχολεί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778" y="5532119"/>
            <a:ext cx="1186757" cy="1280160"/>
          </a:xfrm>
          <a:prstGeom prst="rect">
            <a:avLst/>
          </a:prstGeom>
          <a:noFill/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 πλειονότητα των μαθητών που συμμετείχαν ήταν κορίτσια (71%) και 29%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αγόρια, ενώ οι μισοί μαθητές είναι ηλικίας 13 ετών και οι άλλοι μισοί ηλικίας 14 ετών. 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471541" y="3048000"/>
          <a:ext cx="3581400" cy="2849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" name="noun_project_0288.eps">
            <a:extLst>
              <a:ext uri="{FF2B5EF4-FFF2-40B4-BE49-F238E27FC236}">
                <a16:creationId xmlns:a16="http://schemas.microsoft.com/office/drawing/2014/main" xmlns="" id="{E656E6E0-9E9C-4EA7-A3ED-FFACB85FE1DD}"/>
              </a:ext>
            </a:extLst>
          </p:cNvPr>
          <p:cNvGrpSpPr>
            <a:grpSpLocks/>
          </p:cNvGrpSpPr>
          <p:nvPr/>
        </p:nvGrpSpPr>
        <p:grpSpPr bwMode="auto">
          <a:xfrm>
            <a:off x="7421880" y="5745480"/>
            <a:ext cx="1188720" cy="731520"/>
            <a:chOff x="178" y="2499"/>
            <a:chExt cx="384" cy="328"/>
          </a:xfrm>
          <a:solidFill>
            <a:schemeClr val="tx1"/>
          </a:solidFill>
        </p:grpSpPr>
        <p:sp>
          <p:nvSpPr>
            <p:cNvPr id="8" name="Freeform 296">
              <a:extLst>
                <a:ext uri="{FF2B5EF4-FFF2-40B4-BE49-F238E27FC236}">
                  <a16:creationId xmlns:a16="http://schemas.microsoft.com/office/drawing/2014/main" xmlns="" id="{4A4E2068-097C-4040-AA8B-AF27919D6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" y="2580"/>
              <a:ext cx="122" cy="247"/>
            </a:xfrm>
            <a:custGeom>
              <a:avLst/>
              <a:gdLst>
                <a:gd name="T0" fmla="*/ 0 w 1102"/>
                <a:gd name="T1" fmla="*/ 0 h 2227"/>
                <a:gd name="T2" fmla="*/ 1 w 1102"/>
                <a:gd name="T3" fmla="*/ 0 h 2227"/>
                <a:gd name="T4" fmla="*/ 1 w 1102"/>
                <a:gd name="T5" fmla="*/ 0 h 2227"/>
                <a:gd name="T6" fmla="*/ 1 w 1102"/>
                <a:gd name="T7" fmla="*/ 0 h 2227"/>
                <a:gd name="T8" fmla="*/ 1 w 1102"/>
                <a:gd name="T9" fmla="*/ 0 h 2227"/>
                <a:gd name="T10" fmla="*/ 1 w 1102"/>
                <a:gd name="T11" fmla="*/ 0 h 2227"/>
                <a:gd name="T12" fmla="*/ 1 w 1102"/>
                <a:gd name="T13" fmla="*/ 0 h 2227"/>
                <a:gd name="T14" fmla="*/ 1 w 1102"/>
                <a:gd name="T15" fmla="*/ 0 h 2227"/>
                <a:gd name="T16" fmla="*/ 1 w 1102"/>
                <a:gd name="T17" fmla="*/ 0 h 2227"/>
                <a:gd name="T18" fmla="*/ 2 w 1102"/>
                <a:gd name="T19" fmla="*/ 0 h 2227"/>
                <a:gd name="T20" fmla="*/ 2 w 1102"/>
                <a:gd name="T21" fmla="*/ 0 h 2227"/>
                <a:gd name="T22" fmla="*/ 2 w 1102"/>
                <a:gd name="T23" fmla="*/ 2 h 2227"/>
                <a:gd name="T24" fmla="*/ 2 w 1102"/>
                <a:gd name="T25" fmla="*/ 2 h 2227"/>
                <a:gd name="T26" fmla="*/ 1 w 1102"/>
                <a:gd name="T27" fmla="*/ 2 h 2227"/>
                <a:gd name="T28" fmla="*/ 1 w 1102"/>
                <a:gd name="T29" fmla="*/ 2 h 2227"/>
                <a:gd name="T30" fmla="*/ 1 w 1102"/>
                <a:gd name="T31" fmla="*/ 2 h 2227"/>
                <a:gd name="T32" fmla="*/ 1 w 1102"/>
                <a:gd name="T33" fmla="*/ 2 h 2227"/>
                <a:gd name="T34" fmla="*/ 1 w 1102"/>
                <a:gd name="T35" fmla="*/ 2 h 2227"/>
                <a:gd name="T36" fmla="*/ 1 w 1102"/>
                <a:gd name="T37" fmla="*/ 2 h 2227"/>
                <a:gd name="T38" fmla="*/ 1 w 1102"/>
                <a:gd name="T39" fmla="*/ 2 h 2227"/>
                <a:gd name="T40" fmla="*/ 1 w 1102"/>
                <a:gd name="T41" fmla="*/ 2 h 2227"/>
                <a:gd name="T42" fmla="*/ 1 w 1102"/>
                <a:gd name="T43" fmla="*/ 2 h 2227"/>
                <a:gd name="T44" fmla="*/ 1 w 1102"/>
                <a:gd name="T45" fmla="*/ 3 h 2227"/>
                <a:gd name="T46" fmla="*/ 1 w 1102"/>
                <a:gd name="T47" fmla="*/ 3 h 2227"/>
                <a:gd name="T48" fmla="*/ 1 w 1102"/>
                <a:gd name="T49" fmla="*/ 3 h 2227"/>
                <a:gd name="T50" fmla="*/ 1 w 1102"/>
                <a:gd name="T51" fmla="*/ 3 h 2227"/>
                <a:gd name="T52" fmla="*/ 1 w 1102"/>
                <a:gd name="T53" fmla="*/ 3 h 2227"/>
                <a:gd name="T54" fmla="*/ 1 w 1102"/>
                <a:gd name="T55" fmla="*/ 3 h 2227"/>
                <a:gd name="T56" fmla="*/ 1 w 1102"/>
                <a:gd name="T57" fmla="*/ 3 h 2227"/>
                <a:gd name="T58" fmla="*/ 1 w 1102"/>
                <a:gd name="T59" fmla="*/ 3 h 2227"/>
                <a:gd name="T60" fmla="*/ 1 w 1102"/>
                <a:gd name="T61" fmla="*/ 3 h 2227"/>
                <a:gd name="T62" fmla="*/ 1 w 1102"/>
                <a:gd name="T63" fmla="*/ 3 h 2227"/>
                <a:gd name="T64" fmla="*/ 1 w 1102"/>
                <a:gd name="T65" fmla="*/ 3 h 2227"/>
                <a:gd name="T66" fmla="*/ 0 w 1102"/>
                <a:gd name="T67" fmla="*/ 3 h 2227"/>
                <a:gd name="T68" fmla="*/ 0 w 1102"/>
                <a:gd name="T69" fmla="*/ 3 h 2227"/>
                <a:gd name="T70" fmla="*/ 0 w 1102"/>
                <a:gd name="T71" fmla="*/ 3 h 2227"/>
                <a:gd name="T72" fmla="*/ 0 w 1102"/>
                <a:gd name="T73" fmla="*/ 3 h 2227"/>
                <a:gd name="T74" fmla="*/ 0 w 1102"/>
                <a:gd name="T75" fmla="*/ 3 h 2227"/>
                <a:gd name="T76" fmla="*/ 0 w 1102"/>
                <a:gd name="T77" fmla="*/ 3 h 2227"/>
                <a:gd name="T78" fmla="*/ 0 w 1102"/>
                <a:gd name="T79" fmla="*/ 3 h 2227"/>
                <a:gd name="T80" fmla="*/ 0 w 1102"/>
                <a:gd name="T81" fmla="*/ 3 h 2227"/>
                <a:gd name="T82" fmla="*/ 0 w 1102"/>
                <a:gd name="T83" fmla="*/ 3 h 2227"/>
                <a:gd name="T84" fmla="*/ 0 w 1102"/>
                <a:gd name="T85" fmla="*/ 2 h 2227"/>
                <a:gd name="T86" fmla="*/ 0 w 1102"/>
                <a:gd name="T87" fmla="*/ 2 h 2227"/>
                <a:gd name="T88" fmla="*/ 0 w 1102"/>
                <a:gd name="T89" fmla="*/ 2 h 2227"/>
                <a:gd name="T90" fmla="*/ 0 w 1102"/>
                <a:gd name="T91" fmla="*/ 2 h 2227"/>
                <a:gd name="T92" fmla="*/ 0 w 1102"/>
                <a:gd name="T93" fmla="*/ 2 h 2227"/>
                <a:gd name="T94" fmla="*/ 0 w 1102"/>
                <a:gd name="T95" fmla="*/ 2 h 2227"/>
                <a:gd name="T96" fmla="*/ 0 w 1102"/>
                <a:gd name="T97" fmla="*/ 2 h 2227"/>
                <a:gd name="T98" fmla="*/ 0 w 1102"/>
                <a:gd name="T99" fmla="*/ 2 h 2227"/>
                <a:gd name="T100" fmla="*/ 0 w 1102"/>
                <a:gd name="T101" fmla="*/ 2 h 2227"/>
                <a:gd name="T102" fmla="*/ 0 w 1102"/>
                <a:gd name="T103" fmla="*/ 2 h 2227"/>
                <a:gd name="T104" fmla="*/ 0 w 1102"/>
                <a:gd name="T105" fmla="*/ 2 h 2227"/>
                <a:gd name="T106" fmla="*/ 0 w 1102"/>
                <a:gd name="T107" fmla="*/ 0 h 2227"/>
                <a:gd name="T108" fmla="*/ 0 w 1102"/>
                <a:gd name="T109" fmla="*/ 0 h 2227"/>
                <a:gd name="T110" fmla="*/ 0 w 1102"/>
                <a:gd name="T111" fmla="*/ 0 h 2227"/>
                <a:gd name="T112" fmla="*/ 0 w 1102"/>
                <a:gd name="T113" fmla="*/ 0 h 2227"/>
                <a:gd name="T114" fmla="*/ 0 w 1102"/>
                <a:gd name="T115" fmla="*/ 0 h 2227"/>
                <a:gd name="T116" fmla="*/ 0 w 1102"/>
                <a:gd name="T117" fmla="*/ 0 h 2227"/>
                <a:gd name="T118" fmla="*/ 0 w 1102"/>
                <a:gd name="T119" fmla="*/ 0 h 2227"/>
                <a:gd name="T120" fmla="*/ 0 w 1102"/>
                <a:gd name="T121" fmla="*/ 0 h 2227"/>
                <a:gd name="T122" fmla="*/ 0 w 1102"/>
                <a:gd name="T123" fmla="*/ 0 h 2227"/>
                <a:gd name="T124" fmla="*/ 0 w 1102"/>
                <a:gd name="T125" fmla="*/ 0 h 222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102"/>
                <a:gd name="T190" fmla="*/ 0 h 2227"/>
                <a:gd name="T191" fmla="*/ 1102 w 1102"/>
                <a:gd name="T192" fmla="*/ 2227 h 222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102" h="2227">
                  <a:moveTo>
                    <a:pt x="202" y="0"/>
                  </a:moveTo>
                  <a:lnTo>
                    <a:pt x="900" y="0"/>
                  </a:lnTo>
                  <a:lnTo>
                    <a:pt x="935" y="3"/>
                  </a:lnTo>
                  <a:lnTo>
                    <a:pt x="970" y="13"/>
                  </a:lnTo>
                  <a:lnTo>
                    <a:pt x="1001" y="28"/>
                  </a:lnTo>
                  <a:lnTo>
                    <a:pt x="1030" y="48"/>
                  </a:lnTo>
                  <a:lnTo>
                    <a:pt x="1054" y="72"/>
                  </a:lnTo>
                  <a:lnTo>
                    <a:pt x="1074" y="101"/>
                  </a:lnTo>
                  <a:lnTo>
                    <a:pt x="1089" y="132"/>
                  </a:lnTo>
                  <a:lnTo>
                    <a:pt x="1099" y="167"/>
                  </a:lnTo>
                  <a:lnTo>
                    <a:pt x="1102" y="202"/>
                  </a:lnTo>
                  <a:lnTo>
                    <a:pt x="1102" y="1151"/>
                  </a:lnTo>
                  <a:lnTo>
                    <a:pt x="1099" y="1188"/>
                  </a:lnTo>
                  <a:lnTo>
                    <a:pt x="1089" y="1221"/>
                  </a:lnTo>
                  <a:lnTo>
                    <a:pt x="1074" y="1253"/>
                  </a:lnTo>
                  <a:lnTo>
                    <a:pt x="1054" y="1281"/>
                  </a:lnTo>
                  <a:lnTo>
                    <a:pt x="1030" y="1306"/>
                  </a:lnTo>
                  <a:lnTo>
                    <a:pt x="1001" y="1326"/>
                  </a:lnTo>
                  <a:lnTo>
                    <a:pt x="970" y="1341"/>
                  </a:lnTo>
                  <a:lnTo>
                    <a:pt x="935" y="1350"/>
                  </a:lnTo>
                  <a:lnTo>
                    <a:pt x="900" y="1353"/>
                  </a:lnTo>
                  <a:lnTo>
                    <a:pt x="899" y="1353"/>
                  </a:lnTo>
                  <a:lnTo>
                    <a:pt x="899" y="2025"/>
                  </a:lnTo>
                  <a:lnTo>
                    <a:pt x="896" y="2062"/>
                  </a:lnTo>
                  <a:lnTo>
                    <a:pt x="886" y="2096"/>
                  </a:lnTo>
                  <a:lnTo>
                    <a:pt x="871" y="2127"/>
                  </a:lnTo>
                  <a:lnTo>
                    <a:pt x="852" y="2156"/>
                  </a:lnTo>
                  <a:lnTo>
                    <a:pt x="829" y="2180"/>
                  </a:lnTo>
                  <a:lnTo>
                    <a:pt x="801" y="2200"/>
                  </a:lnTo>
                  <a:lnTo>
                    <a:pt x="770" y="2214"/>
                  </a:lnTo>
                  <a:lnTo>
                    <a:pt x="737" y="2224"/>
                  </a:lnTo>
                  <a:lnTo>
                    <a:pt x="702" y="2227"/>
                  </a:lnTo>
                  <a:lnTo>
                    <a:pt x="400" y="2227"/>
                  </a:lnTo>
                  <a:lnTo>
                    <a:pt x="365" y="2224"/>
                  </a:lnTo>
                  <a:lnTo>
                    <a:pt x="332" y="2214"/>
                  </a:lnTo>
                  <a:lnTo>
                    <a:pt x="301" y="2200"/>
                  </a:lnTo>
                  <a:lnTo>
                    <a:pt x="273" y="2180"/>
                  </a:lnTo>
                  <a:lnTo>
                    <a:pt x="250" y="2156"/>
                  </a:lnTo>
                  <a:lnTo>
                    <a:pt x="231" y="2127"/>
                  </a:lnTo>
                  <a:lnTo>
                    <a:pt x="216" y="2096"/>
                  </a:lnTo>
                  <a:lnTo>
                    <a:pt x="206" y="2062"/>
                  </a:lnTo>
                  <a:lnTo>
                    <a:pt x="203" y="2025"/>
                  </a:lnTo>
                  <a:lnTo>
                    <a:pt x="203" y="1353"/>
                  </a:lnTo>
                  <a:lnTo>
                    <a:pt x="202" y="1353"/>
                  </a:lnTo>
                  <a:lnTo>
                    <a:pt x="167" y="1350"/>
                  </a:lnTo>
                  <a:lnTo>
                    <a:pt x="132" y="1341"/>
                  </a:lnTo>
                  <a:lnTo>
                    <a:pt x="101" y="1326"/>
                  </a:lnTo>
                  <a:lnTo>
                    <a:pt x="72" y="1306"/>
                  </a:lnTo>
                  <a:lnTo>
                    <a:pt x="48" y="1281"/>
                  </a:lnTo>
                  <a:lnTo>
                    <a:pt x="28" y="1253"/>
                  </a:lnTo>
                  <a:lnTo>
                    <a:pt x="13" y="1221"/>
                  </a:lnTo>
                  <a:lnTo>
                    <a:pt x="3" y="1188"/>
                  </a:lnTo>
                  <a:lnTo>
                    <a:pt x="0" y="1151"/>
                  </a:lnTo>
                  <a:lnTo>
                    <a:pt x="0" y="202"/>
                  </a:lnTo>
                  <a:lnTo>
                    <a:pt x="3" y="167"/>
                  </a:lnTo>
                  <a:lnTo>
                    <a:pt x="13" y="132"/>
                  </a:lnTo>
                  <a:lnTo>
                    <a:pt x="28" y="101"/>
                  </a:lnTo>
                  <a:lnTo>
                    <a:pt x="48" y="72"/>
                  </a:lnTo>
                  <a:lnTo>
                    <a:pt x="72" y="48"/>
                  </a:lnTo>
                  <a:lnTo>
                    <a:pt x="101" y="28"/>
                  </a:lnTo>
                  <a:lnTo>
                    <a:pt x="132" y="13"/>
                  </a:lnTo>
                  <a:lnTo>
                    <a:pt x="167" y="3"/>
                  </a:lnTo>
                  <a:lnTo>
                    <a:pt x="202" y="0"/>
                  </a:lnTo>
                  <a:close/>
                </a:path>
              </a:pathLst>
            </a:custGeom>
            <a:grpFill/>
            <a:ln w="0">
              <a:solidFill>
                <a:srgbClr val="79797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b="1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Freeform 297">
              <a:extLst>
                <a:ext uri="{FF2B5EF4-FFF2-40B4-BE49-F238E27FC236}">
                  <a16:creationId xmlns:a16="http://schemas.microsoft.com/office/drawing/2014/main" xmlns="" id="{5C238A2B-134F-4723-98B6-0A6D5A885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" y="2499"/>
              <a:ext cx="74" cy="73"/>
            </a:xfrm>
            <a:custGeom>
              <a:avLst/>
              <a:gdLst>
                <a:gd name="T0" fmla="*/ 0 w 660"/>
                <a:gd name="T1" fmla="*/ 0 h 660"/>
                <a:gd name="T2" fmla="*/ 1 w 660"/>
                <a:gd name="T3" fmla="*/ 0 h 660"/>
                <a:gd name="T4" fmla="*/ 1 w 660"/>
                <a:gd name="T5" fmla="*/ 0 h 660"/>
                <a:gd name="T6" fmla="*/ 1 w 660"/>
                <a:gd name="T7" fmla="*/ 0 h 660"/>
                <a:gd name="T8" fmla="*/ 1 w 660"/>
                <a:gd name="T9" fmla="*/ 0 h 660"/>
                <a:gd name="T10" fmla="*/ 1 w 660"/>
                <a:gd name="T11" fmla="*/ 0 h 660"/>
                <a:gd name="T12" fmla="*/ 1 w 660"/>
                <a:gd name="T13" fmla="*/ 0 h 660"/>
                <a:gd name="T14" fmla="*/ 1 w 660"/>
                <a:gd name="T15" fmla="*/ 0 h 660"/>
                <a:gd name="T16" fmla="*/ 1 w 660"/>
                <a:gd name="T17" fmla="*/ 0 h 660"/>
                <a:gd name="T18" fmla="*/ 1 w 660"/>
                <a:gd name="T19" fmla="*/ 0 h 660"/>
                <a:gd name="T20" fmla="*/ 1 w 660"/>
                <a:gd name="T21" fmla="*/ 0 h 660"/>
                <a:gd name="T22" fmla="*/ 1 w 660"/>
                <a:gd name="T23" fmla="*/ 0 h 660"/>
                <a:gd name="T24" fmla="*/ 1 w 660"/>
                <a:gd name="T25" fmla="*/ 0 h 660"/>
                <a:gd name="T26" fmla="*/ 1 w 660"/>
                <a:gd name="T27" fmla="*/ 1 h 660"/>
                <a:gd name="T28" fmla="*/ 1 w 660"/>
                <a:gd name="T29" fmla="*/ 1 h 660"/>
                <a:gd name="T30" fmla="*/ 1 w 660"/>
                <a:gd name="T31" fmla="*/ 1 h 660"/>
                <a:gd name="T32" fmla="*/ 1 w 660"/>
                <a:gd name="T33" fmla="*/ 1 h 660"/>
                <a:gd name="T34" fmla="*/ 1 w 660"/>
                <a:gd name="T35" fmla="*/ 1 h 660"/>
                <a:gd name="T36" fmla="*/ 1 w 660"/>
                <a:gd name="T37" fmla="*/ 1 h 660"/>
                <a:gd name="T38" fmla="*/ 1 w 660"/>
                <a:gd name="T39" fmla="*/ 1 h 660"/>
                <a:gd name="T40" fmla="*/ 1 w 660"/>
                <a:gd name="T41" fmla="*/ 1 h 660"/>
                <a:gd name="T42" fmla="*/ 1 w 660"/>
                <a:gd name="T43" fmla="*/ 1 h 660"/>
                <a:gd name="T44" fmla="*/ 1 w 660"/>
                <a:gd name="T45" fmla="*/ 1 h 660"/>
                <a:gd name="T46" fmla="*/ 1 w 660"/>
                <a:gd name="T47" fmla="*/ 1 h 660"/>
                <a:gd name="T48" fmla="*/ 0 w 660"/>
                <a:gd name="T49" fmla="*/ 1 h 660"/>
                <a:gd name="T50" fmla="*/ 0 w 660"/>
                <a:gd name="T51" fmla="*/ 1 h 660"/>
                <a:gd name="T52" fmla="*/ 0 w 660"/>
                <a:gd name="T53" fmla="*/ 1 h 660"/>
                <a:gd name="T54" fmla="*/ 0 w 660"/>
                <a:gd name="T55" fmla="*/ 1 h 660"/>
                <a:gd name="T56" fmla="*/ 0 w 660"/>
                <a:gd name="T57" fmla="*/ 1 h 660"/>
                <a:gd name="T58" fmla="*/ 0 w 660"/>
                <a:gd name="T59" fmla="*/ 1 h 660"/>
                <a:gd name="T60" fmla="*/ 0 w 660"/>
                <a:gd name="T61" fmla="*/ 1 h 660"/>
                <a:gd name="T62" fmla="*/ 0 w 660"/>
                <a:gd name="T63" fmla="*/ 1 h 660"/>
                <a:gd name="T64" fmla="*/ 0 w 660"/>
                <a:gd name="T65" fmla="*/ 1 h 660"/>
                <a:gd name="T66" fmla="*/ 0 w 660"/>
                <a:gd name="T67" fmla="*/ 1 h 660"/>
                <a:gd name="T68" fmla="*/ 0 w 660"/>
                <a:gd name="T69" fmla="*/ 1 h 660"/>
                <a:gd name="T70" fmla="*/ 0 w 660"/>
                <a:gd name="T71" fmla="*/ 1 h 660"/>
                <a:gd name="T72" fmla="*/ 0 w 660"/>
                <a:gd name="T73" fmla="*/ 0 h 660"/>
                <a:gd name="T74" fmla="*/ 0 w 660"/>
                <a:gd name="T75" fmla="*/ 0 h 660"/>
                <a:gd name="T76" fmla="*/ 0 w 660"/>
                <a:gd name="T77" fmla="*/ 0 h 660"/>
                <a:gd name="T78" fmla="*/ 0 w 660"/>
                <a:gd name="T79" fmla="*/ 0 h 660"/>
                <a:gd name="T80" fmla="*/ 0 w 660"/>
                <a:gd name="T81" fmla="*/ 0 h 660"/>
                <a:gd name="T82" fmla="*/ 0 w 660"/>
                <a:gd name="T83" fmla="*/ 0 h 660"/>
                <a:gd name="T84" fmla="*/ 0 w 660"/>
                <a:gd name="T85" fmla="*/ 0 h 660"/>
                <a:gd name="T86" fmla="*/ 0 w 660"/>
                <a:gd name="T87" fmla="*/ 0 h 660"/>
                <a:gd name="T88" fmla="*/ 0 w 660"/>
                <a:gd name="T89" fmla="*/ 0 h 660"/>
                <a:gd name="T90" fmla="*/ 0 w 660"/>
                <a:gd name="T91" fmla="*/ 0 h 660"/>
                <a:gd name="T92" fmla="*/ 0 w 660"/>
                <a:gd name="T93" fmla="*/ 0 h 660"/>
                <a:gd name="T94" fmla="*/ 0 w 660"/>
                <a:gd name="T95" fmla="*/ 0 h 660"/>
                <a:gd name="T96" fmla="*/ 0 w 660"/>
                <a:gd name="T97" fmla="*/ 0 h 66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60"/>
                <a:gd name="T148" fmla="*/ 0 h 660"/>
                <a:gd name="T149" fmla="*/ 660 w 660"/>
                <a:gd name="T150" fmla="*/ 660 h 66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60" h="660">
                  <a:moveTo>
                    <a:pt x="330" y="0"/>
                  </a:moveTo>
                  <a:lnTo>
                    <a:pt x="375" y="3"/>
                  </a:lnTo>
                  <a:lnTo>
                    <a:pt x="418" y="12"/>
                  </a:lnTo>
                  <a:lnTo>
                    <a:pt x="459" y="25"/>
                  </a:lnTo>
                  <a:lnTo>
                    <a:pt x="497" y="45"/>
                  </a:lnTo>
                  <a:lnTo>
                    <a:pt x="532" y="68"/>
                  </a:lnTo>
                  <a:lnTo>
                    <a:pt x="564" y="97"/>
                  </a:lnTo>
                  <a:lnTo>
                    <a:pt x="592" y="128"/>
                  </a:lnTo>
                  <a:lnTo>
                    <a:pt x="615" y="164"/>
                  </a:lnTo>
                  <a:lnTo>
                    <a:pt x="634" y="201"/>
                  </a:lnTo>
                  <a:lnTo>
                    <a:pt x="648" y="242"/>
                  </a:lnTo>
                  <a:lnTo>
                    <a:pt x="657" y="285"/>
                  </a:lnTo>
                  <a:lnTo>
                    <a:pt x="660" y="330"/>
                  </a:lnTo>
                  <a:lnTo>
                    <a:pt x="657" y="375"/>
                  </a:lnTo>
                  <a:lnTo>
                    <a:pt x="648" y="418"/>
                  </a:lnTo>
                  <a:lnTo>
                    <a:pt x="634" y="459"/>
                  </a:lnTo>
                  <a:lnTo>
                    <a:pt x="615" y="497"/>
                  </a:lnTo>
                  <a:lnTo>
                    <a:pt x="592" y="532"/>
                  </a:lnTo>
                  <a:lnTo>
                    <a:pt x="564" y="564"/>
                  </a:lnTo>
                  <a:lnTo>
                    <a:pt x="532" y="591"/>
                  </a:lnTo>
                  <a:lnTo>
                    <a:pt x="497" y="615"/>
                  </a:lnTo>
                  <a:lnTo>
                    <a:pt x="459" y="634"/>
                  </a:lnTo>
                  <a:lnTo>
                    <a:pt x="418" y="649"/>
                  </a:lnTo>
                  <a:lnTo>
                    <a:pt x="375" y="657"/>
                  </a:lnTo>
                  <a:lnTo>
                    <a:pt x="330" y="660"/>
                  </a:lnTo>
                  <a:lnTo>
                    <a:pt x="285" y="657"/>
                  </a:lnTo>
                  <a:lnTo>
                    <a:pt x="242" y="649"/>
                  </a:lnTo>
                  <a:lnTo>
                    <a:pt x="201" y="634"/>
                  </a:lnTo>
                  <a:lnTo>
                    <a:pt x="163" y="615"/>
                  </a:lnTo>
                  <a:lnTo>
                    <a:pt x="128" y="591"/>
                  </a:lnTo>
                  <a:lnTo>
                    <a:pt x="96" y="564"/>
                  </a:lnTo>
                  <a:lnTo>
                    <a:pt x="68" y="532"/>
                  </a:lnTo>
                  <a:lnTo>
                    <a:pt x="45" y="497"/>
                  </a:lnTo>
                  <a:lnTo>
                    <a:pt x="26" y="459"/>
                  </a:lnTo>
                  <a:lnTo>
                    <a:pt x="12" y="418"/>
                  </a:lnTo>
                  <a:lnTo>
                    <a:pt x="3" y="375"/>
                  </a:lnTo>
                  <a:lnTo>
                    <a:pt x="0" y="330"/>
                  </a:lnTo>
                  <a:lnTo>
                    <a:pt x="3" y="285"/>
                  </a:lnTo>
                  <a:lnTo>
                    <a:pt x="12" y="242"/>
                  </a:lnTo>
                  <a:lnTo>
                    <a:pt x="26" y="201"/>
                  </a:lnTo>
                  <a:lnTo>
                    <a:pt x="45" y="164"/>
                  </a:lnTo>
                  <a:lnTo>
                    <a:pt x="68" y="128"/>
                  </a:lnTo>
                  <a:lnTo>
                    <a:pt x="96" y="97"/>
                  </a:lnTo>
                  <a:lnTo>
                    <a:pt x="128" y="68"/>
                  </a:lnTo>
                  <a:lnTo>
                    <a:pt x="163" y="45"/>
                  </a:lnTo>
                  <a:lnTo>
                    <a:pt x="201" y="25"/>
                  </a:lnTo>
                  <a:lnTo>
                    <a:pt x="242" y="12"/>
                  </a:lnTo>
                  <a:lnTo>
                    <a:pt x="285" y="3"/>
                  </a:lnTo>
                  <a:lnTo>
                    <a:pt x="330" y="0"/>
                  </a:lnTo>
                  <a:close/>
                </a:path>
              </a:pathLst>
            </a:custGeom>
            <a:grpFill/>
            <a:ln w="0">
              <a:solidFill>
                <a:srgbClr val="79797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b="1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Freeform 298">
              <a:extLst>
                <a:ext uri="{FF2B5EF4-FFF2-40B4-BE49-F238E27FC236}">
                  <a16:creationId xmlns:a16="http://schemas.microsoft.com/office/drawing/2014/main" xmlns="" id="{DB7F5FD3-DFB7-4DB0-8B9A-80619B43D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" y="2589"/>
              <a:ext cx="105" cy="212"/>
            </a:xfrm>
            <a:custGeom>
              <a:avLst/>
              <a:gdLst>
                <a:gd name="T0" fmla="*/ 0 w 944"/>
                <a:gd name="T1" fmla="*/ 0 h 1908"/>
                <a:gd name="T2" fmla="*/ 1 w 944"/>
                <a:gd name="T3" fmla="*/ 0 h 1908"/>
                <a:gd name="T4" fmla="*/ 1 w 944"/>
                <a:gd name="T5" fmla="*/ 0 h 1908"/>
                <a:gd name="T6" fmla="*/ 1 w 944"/>
                <a:gd name="T7" fmla="*/ 0 h 1908"/>
                <a:gd name="T8" fmla="*/ 1 w 944"/>
                <a:gd name="T9" fmla="*/ 0 h 1908"/>
                <a:gd name="T10" fmla="*/ 1 w 944"/>
                <a:gd name="T11" fmla="*/ 0 h 1908"/>
                <a:gd name="T12" fmla="*/ 1 w 944"/>
                <a:gd name="T13" fmla="*/ 0 h 1908"/>
                <a:gd name="T14" fmla="*/ 1 w 944"/>
                <a:gd name="T15" fmla="*/ 0 h 1908"/>
                <a:gd name="T16" fmla="*/ 1 w 944"/>
                <a:gd name="T17" fmla="*/ 0 h 1908"/>
                <a:gd name="T18" fmla="*/ 1 w 944"/>
                <a:gd name="T19" fmla="*/ 0 h 1908"/>
                <a:gd name="T20" fmla="*/ 1 w 944"/>
                <a:gd name="T21" fmla="*/ 0 h 1908"/>
                <a:gd name="T22" fmla="*/ 1 w 944"/>
                <a:gd name="T23" fmla="*/ 1 h 1908"/>
                <a:gd name="T24" fmla="*/ 1 w 944"/>
                <a:gd name="T25" fmla="*/ 1 h 1908"/>
                <a:gd name="T26" fmla="*/ 1 w 944"/>
                <a:gd name="T27" fmla="*/ 1 h 1908"/>
                <a:gd name="T28" fmla="*/ 1 w 944"/>
                <a:gd name="T29" fmla="*/ 1 h 1908"/>
                <a:gd name="T30" fmla="*/ 1 w 944"/>
                <a:gd name="T31" fmla="*/ 2 h 1908"/>
                <a:gd name="T32" fmla="*/ 1 w 944"/>
                <a:gd name="T33" fmla="*/ 2 h 1908"/>
                <a:gd name="T34" fmla="*/ 1 w 944"/>
                <a:gd name="T35" fmla="*/ 2 h 1908"/>
                <a:gd name="T36" fmla="*/ 1 w 944"/>
                <a:gd name="T37" fmla="*/ 2 h 1908"/>
                <a:gd name="T38" fmla="*/ 1 w 944"/>
                <a:gd name="T39" fmla="*/ 2 h 1908"/>
                <a:gd name="T40" fmla="*/ 1 w 944"/>
                <a:gd name="T41" fmla="*/ 2 h 1908"/>
                <a:gd name="T42" fmla="*/ 1 w 944"/>
                <a:gd name="T43" fmla="*/ 2 h 1908"/>
                <a:gd name="T44" fmla="*/ 1 w 944"/>
                <a:gd name="T45" fmla="*/ 2 h 1908"/>
                <a:gd name="T46" fmla="*/ 1 w 944"/>
                <a:gd name="T47" fmla="*/ 2 h 1908"/>
                <a:gd name="T48" fmla="*/ 1 w 944"/>
                <a:gd name="T49" fmla="*/ 2 h 1908"/>
                <a:gd name="T50" fmla="*/ 1 w 944"/>
                <a:gd name="T51" fmla="*/ 2 h 1908"/>
                <a:gd name="T52" fmla="*/ 1 w 944"/>
                <a:gd name="T53" fmla="*/ 3 h 1908"/>
                <a:gd name="T54" fmla="*/ 1 w 944"/>
                <a:gd name="T55" fmla="*/ 3 h 1908"/>
                <a:gd name="T56" fmla="*/ 1 w 944"/>
                <a:gd name="T57" fmla="*/ 3 h 1908"/>
                <a:gd name="T58" fmla="*/ 1 w 944"/>
                <a:gd name="T59" fmla="*/ 3 h 1908"/>
                <a:gd name="T60" fmla="*/ 1 w 944"/>
                <a:gd name="T61" fmla="*/ 3 h 1908"/>
                <a:gd name="T62" fmla="*/ 1 w 944"/>
                <a:gd name="T63" fmla="*/ 3 h 1908"/>
                <a:gd name="T64" fmla="*/ 0 w 944"/>
                <a:gd name="T65" fmla="*/ 3 h 1908"/>
                <a:gd name="T66" fmla="*/ 0 w 944"/>
                <a:gd name="T67" fmla="*/ 3 h 1908"/>
                <a:gd name="T68" fmla="*/ 0 w 944"/>
                <a:gd name="T69" fmla="*/ 3 h 1908"/>
                <a:gd name="T70" fmla="*/ 0 w 944"/>
                <a:gd name="T71" fmla="*/ 3 h 1908"/>
                <a:gd name="T72" fmla="*/ 0 w 944"/>
                <a:gd name="T73" fmla="*/ 3 h 1908"/>
                <a:gd name="T74" fmla="*/ 0 w 944"/>
                <a:gd name="T75" fmla="*/ 3 h 1908"/>
                <a:gd name="T76" fmla="*/ 0 w 944"/>
                <a:gd name="T77" fmla="*/ 2 h 1908"/>
                <a:gd name="T78" fmla="*/ 0 w 944"/>
                <a:gd name="T79" fmla="*/ 2 h 1908"/>
                <a:gd name="T80" fmla="*/ 0 w 944"/>
                <a:gd name="T81" fmla="*/ 2 h 1908"/>
                <a:gd name="T82" fmla="*/ 0 w 944"/>
                <a:gd name="T83" fmla="*/ 2 h 1908"/>
                <a:gd name="T84" fmla="*/ 0 w 944"/>
                <a:gd name="T85" fmla="*/ 2 h 1908"/>
                <a:gd name="T86" fmla="*/ 0 w 944"/>
                <a:gd name="T87" fmla="*/ 2 h 1908"/>
                <a:gd name="T88" fmla="*/ 0 w 944"/>
                <a:gd name="T89" fmla="*/ 2 h 1908"/>
                <a:gd name="T90" fmla="*/ 0 w 944"/>
                <a:gd name="T91" fmla="*/ 2 h 1908"/>
                <a:gd name="T92" fmla="*/ 0 w 944"/>
                <a:gd name="T93" fmla="*/ 2 h 1908"/>
                <a:gd name="T94" fmla="*/ 0 w 944"/>
                <a:gd name="T95" fmla="*/ 2 h 1908"/>
                <a:gd name="T96" fmla="*/ 0 w 944"/>
                <a:gd name="T97" fmla="*/ 2 h 1908"/>
                <a:gd name="T98" fmla="*/ 0 w 944"/>
                <a:gd name="T99" fmla="*/ 1 h 1908"/>
                <a:gd name="T100" fmla="*/ 0 w 944"/>
                <a:gd name="T101" fmla="*/ 1 h 1908"/>
                <a:gd name="T102" fmla="*/ 0 w 944"/>
                <a:gd name="T103" fmla="*/ 1 h 1908"/>
                <a:gd name="T104" fmla="*/ 0 w 944"/>
                <a:gd name="T105" fmla="*/ 1 h 1908"/>
                <a:gd name="T106" fmla="*/ 0 w 944"/>
                <a:gd name="T107" fmla="*/ 0 h 1908"/>
                <a:gd name="T108" fmla="*/ 0 w 944"/>
                <a:gd name="T109" fmla="*/ 0 h 1908"/>
                <a:gd name="T110" fmla="*/ 0 w 944"/>
                <a:gd name="T111" fmla="*/ 0 h 1908"/>
                <a:gd name="T112" fmla="*/ 0 w 944"/>
                <a:gd name="T113" fmla="*/ 0 h 1908"/>
                <a:gd name="T114" fmla="*/ 0 w 944"/>
                <a:gd name="T115" fmla="*/ 0 h 1908"/>
                <a:gd name="T116" fmla="*/ 0 w 944"/>
                <a:gd name="T117" fmla="*/ 0 h 1908"/>
                <a:gd name="T118" fmla="*/ 0 w 944"/>
                <a:gd name="T119" fmla="*/ 0 h 1908"/>
                <a:gd name="T120" fmla="*/ 0 w 944"/>
                <a:gd name="T121" fmla="*/ 0 h 1908"/>
                <a:gd name="T122" fmla="*/ 0 w 944"/>
                <a:gd name="T123" fmla="*/ 0 h 1908"/>
                <a:gd name="T124" fmla="*/ 0 w 944"/>
                <a:gd name="T125" fmla="*/ 0 h 190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44"/>
                <a:gd name="T190" fmla="*/ 0 h 1908"/>
                <a:gd name="T191" fmla="*/ 944 w 944"/>
                <a:gd name="T192" fmla="*/ 1908 h 190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44" h="1908">
                  <a:moveTo>
                    <a:pt x="173" y="0"/>
                  </a:moveTo>
                  <a:lnTo>
                    <a:pt x="771" y="0"/>
                  </a:lnTo>
                  <a:lnTo>
                    <a:pt x="802" y="2"/>
                  </a:lnTo>
                  <a:lnTo>
                    <a:pt x="831" y="10"/>
                  </a:lnTo>
                  <a:lnTo>
                    <a:pt x="858" y="23"/>
                  </a:lnTo>
                  <a:lnTo>
                    <a:pt x="882" y="40"/>
                  </a:lnTo>
                  <a:lnTo>
                    <a:pt x="903" y="60"/>
                  </a:lnTo>
                  <a:lnTo>
                    <a:pt x="920" y="86"/>
                  </a:lnTo>
                  <a:lnTo>
                    <a:pt x="934" y="112"/>
                  </a:lnTo>
                  <a:lnTo>
                    <a:pt x="941" y="141"/>
                  </a:lnTo>
                  <a:lnTo>
                    <a:pt x="944" y="173"/>
                  </a:lnTo>
                  <a:lnTo>
                    <a:pt x="944" y="985"/>
                  </a:lnTo>
                  <a:lnTo>
                    <a:pt x="941" y="1017"/>
                  </a:lnTo>
                  <a:lnTo>
                    <a:pt x="934" y="1046"/>
                  </a:lnTo>
                  <a:lnTo>
                    <a:pt x="920" y="1073"/>
                  </a:lnTo>
                  <a:lnTo>
                    <a:pt x="903" y="1097"/>
                  </a:lnTo>
                  <a:lnTo>
                    <a:pt x="882" y="1118"/>
                  </a:lnTo>
                  <a:lnTo>
                    <a:pt x="858" y="1135"/>
                  </a:lnTo>
                  <a:lnTo>
                    <a:pt x="831" y="1148"/>
                  </a:lnTo>
                  <a:lnTo>
                    <a:pt x="802" y="1156"/>
                  </a:lnTo>
                  <a:lnTo>
                    <a:pt x="771" y="1159"/>
                  </a:lnTo>
                  <a:lnTo>
                    <a:pt x="770" y="1159"/>
                  </a:lnTo>
                  <a:lnTo>
                    <a:pt x="770" y="1734"/>
                  </a:lnTo>
                  <a:lnTo>
                    <a:pt x="767" y="1766"/>
                  </a:lnTo>
                  <a:lnTo>
                    <a:pt x="759" y="1795"/>
                  </a:lnTo>
                  <a:lnTo>
                    <a:pt x="747" y="1822"/>
                  </a:lnTo>
                  <a:lnTo>
                    <a:pt x="730" y="1846"/>
                  </a:lnTo>
                  <a:lnTo>
                    <a:pt x="709" y="1867"/>
                  </a:lnTo>
                  <a:lnTo>
                    <a:pt x="686" y="1884"/>
                  </a:lnTo>
                  <a:lnTo>
                    <a:pt x="660" y="1897"/>
                  </a:lnTo>
                  <a:lnTo>
                    <a:pt x="632" y="1905"/>
                  </a:lnTo>
                  <a:lnTo>
                    <a:pt x="602" y="1908"/>
                  </a:lnTo>
                  <a:lnTo>
                    <a:pt x="343" y="1908"/>
                  </a:lnTo>
                  <a:lnTo>
                    <a:pt x="312" y="1905"/>
                  </a:lnTo>
                  <a:lnTo>
                    <a:pt x="284" y="1897"/>
                  </a:lnTo>
                  <a:lnTo>
                    <a:pt x="258" y="1884"/>
                  </a:lnTo>
                  <a:lnTo>
                    <a:pt x="234" y="1867"/>
                  </a:lnTo>
                  <a:lnTo>
                    <a:pt x="214" y="1846"/>
                  </a:lnTo>
                  <a:lnTo>
                    <a:pt x="197" y="1822"/>
                  </a:lnTo>
                  <a:lnTo>
                    <a:pt x="185" y="1795"/>
                  </a:lnTo>
                  <a:lnTo>
                    <a:pt x="177" y="1766"/>
                  </a:lnTo>
                  <a:lnTo>
                    <a:pt x="174" y="1734"/>
                  </a:lnTo>
                  <a:lnTo>
                    <a:pt x="174" y="1159"/>
                  </a:lnTo>
                  <a:lnTo>
                    <a:pt x="173" y="1159"/>
                  </a:lnTo>
                  <a:lnTo>
                    <a:pt x="143" y="1156"/>
                  </a:lnTo>
                  <a:lnTo>
                    <a:pt x="114" y="1148"/>
                  </a:lnTo>
                  <a:lnTo>
                    <a:pt x="86" y="1135"/>
                  </a:lnTo>
                  <a:lnTo>
                    <a:pt x="62" y="1118"/>
                  </a:lnTo>
                  <a:lnTo>
                    <a:pt x="41" y="1097"/>
                  </a:lnTo>
                  <a:lnTo>
                    <a:pt x="24" y="1073"/>
                  </a:lnTo>
                  <a:lnTo>
                    <a:pt x="11" y="1046"/>
                  </a:lnTo>
                  <a:lnTo>
                    <a:pt x="4" y="1017"/>
                  </a:lnTo>
                  <a:lnTo>
                    <a:pt x="0" y="985"/>
                  </a:lnTo>
                  <a:lnTo>
                    <a:pt x="0" y="173"/>
                  </a:lnTo>
                  <a:lnTo>
                    <a:pt x="4" y="141"/>
                  </a:lnTo>
                  <a:lnTo>
                    <a:pt x="11" y="112"/>
                  </a:lnTo>
                  <a:lnTo>
                    <a:pt x="24" y="86"/>
                  </a:lnTo>
                  <a:lnTo>
                    <a:pt x="41" y="60"/>
                  </a:lnTo>
                  <a:lnTo>
                    <a:pt x="62" y="40"/>
                  </a:lnTo>
                  <a:lnTo>
                    <a:pt x="86" y="23"/>
                  </a:lnTo>
                  <a:lnTo>
                    <a:pt x="114" y="10"/>
                  </a:lnTo>
                  <a:lnTo>
                    <a:pt x="143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solidFill>
                <a:srgbClr val="79797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b="1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299">
              <a:extLst>
                <a:ext uri="{FF2B5EF4-FFF2-40B4-BE49-F238E27FC236}">
                  <a16:creationId xmlns:a16="http://schemas.microsoft.com/office/drawing/2014/main" xmlns="" id="{EDA7DFD1-4777-453A-B2C6-CAC24D3C6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" y="2519"/>
              <a:ext cx="63" cy="63"/>
            </a:xfrm>
            <a:custGeom>
              <a:avLst/>
              <a:gdLst>
                <a:gd name="T0" fmla="*/ 0 w 566"/>
                <a:gd name="T1" fmla="*/ 0 h 565"/>
                <a:gd name="T2" fmla="*/ 0 w 566"/>
                <a:gd name="T3" fmla="*/ 0 h 565"/>
                <a:gd name="T4" fmla="*/ 1 w 566"/>
                <a:gd name="T5" fmla="*/ 0 h 565"/>
                <a:gd name="T6" fmla="*/ 1 w 566"/>
                <a:gd name="T7" fmla="*/ 0 h 565"/>
                <a:gd name="T8" fmla="*/ 1 w 566"/>
                <a:gd name="T9" fmla="*/ 0 h 565"/>
                <a:gd name="T10" fmla="*/ 1 w 566"/>
                <a:gd name="T11" fmla="*/ 0 h 565"/>
                <a:gd name="T12" fmla="*/ 1 w 566"/>
                <a:gd name="T13" fmla="*/ 0 h 565"/>
                <a:gd name="T14" fmla="*/ 1 w 566"/>
                <a:gd name="T15" fmla="*/ 0 h 565"/>
                <a:gd name="T16" fmla="*/ 1 w 566"/>
                <a:gd name="T17" fmla="*/ 0 h 565"/>
                <a:gd name="T18" fmla="*/ 1 w 566"/>
                <a:gd name="T19" fmla="*/ 0 h 565"/>
                <a:gd name="T20" fmla="*/ 1 w 566"/>
                <a:gd name="T21" fmla="*/ 0 h 565"/>
                <a:gd name="T22" fmla="*/ 1 w 566"/>
                <a:gd name="T23" fmla="*/ 0 h 565"/>
                <a:gd name="T24" fmla="*/ 1 w 566"/>
                <a:gd name="T25" fmla="*/ 0 h 565"/>
                <a:gd name="T26" fmla="*/ 1 w 566"/>
                <a:gd name="T27" fmla="*/ 1 h 565"/>
                <a:gd name="T28" fmla="*/ 1 w 566"/>
                <a:gd name="T29" fmla="*/ 1 h 565"/>
                <a:gd name="T30" fmla="*/ 1 w 566"/>
                <a:gd name="T31" fmla="*/ 1 h 565"/>
                <a:gd name="T32" fmla="*/ 1 w 566"/>
                <a:gd name="T33" fmla="*/ 1 h 565"/>
                <a:gd name="T34" fmla="*/ 1 w 566"/>
                <a:gd name="T35" fmla="*/ 1 h 565"/>
                <a:gd name="T36" fmla="*/ 1 w 566"/>
                <a:gd name="T37" fmla="*/ 1 h 565"/>
                <a:gd name="T38" fmla="*/ 1 w 566"/>
                <a:gd name="T39" fmla="*/ 1 h 565"/>
                <a:gd name="T40" fmla="*/ 1 w 566"/>
                <a:gd name="T41" fmla="*/ 1 h 565"/>
                <a:gd name="T42" fmla="*/ 0 w 566"/>
                <a:gd name="T43" fmla="*/ 1 h 565"/>
                <a:gd name="T44" fmla="*/ 0 w 566"/>
                <a:gd name="T45" fmla="*/ 1 h 565"/>
                <a:gd name="T46" fmla="*/ 0 w 566"/>
                <a:gd name="T47" fmla="*/ 1 h 565"/>
                <a:gd name="T48" fmla="*/ 0 w 566"/>
                <a:gd name="T49" fmla="*/ 1 h 565"/>
                <a:gd name="T50" fmla="*/ 0 w 566"/>
                <a:gd name="T51" fmla="*/ 1 h 565"/>
                <a:gd name="T52" fmla="*/ 0 w 566"/>
                <a:gd name="T53" fmla="*/ 1 h 565"/>
                <a:gd name="T54" fmla="*/ 0 w 566"/>
                <a:gd name="T55" fmla="*/ 1 h 565"/>
                <a:gd name="T56" fmla="*/ 0 w 566"/>
                <a:gd name="T57" fmla="*/ 1 h 565"/>
                <a:gd name="T58" fmla="*/ 0 w 566"/>
                <a:gd name="T59" fmla="*/ 1 h 565"/>
                <a:gd name="T60" fmla="*/ 0 w 566"/>
                <a:gd name="T61" fmla="*/ 1 h 565"/>
                <a:gd name="T62" fmla="*/ 0 w 566"/>
                <a:gd name="T63" fmla="*/ 1 h 565"/>
                <a:gd name="T64" fmla="*/ 0 w 566"/>
                <a:gd name="T65" fmla="*/ 0 h 565"/>
                <a:gd name="T66" fmla="*/ 0 w 566"/>
                <a:gd name="T67" fmla="*/ 0 h 565"/>
                <a:gd name="T68" fmla="*/ 0 w 566"/>
                <a:gd name="T69" fmla="*/ 0 h 565"/>
                <a:gd name="T70" fmla="*/ 0 w 566"/>
                <a:gd name="T71" fmla="*/ 0 h 565"/>
                <a:gd name="T72" fmla="*/ 0 w 566"/>
                <a:gd name="T73" fmla="*/ 0 h 565"/>
                <a:gd name="T74" fmla="*/ 0 w 566"/>
                <a:gd name="T75" fmla="*/ 0 h 565"/>
                <a:gd name="T76" fmla="*/ 0 w 566"/>
                <a:gd name="T77" fmla="*/ 0 h 565"/>
                <a:gd name="T78" fmla="*/ 0 w 566"/>
                <a:gd name="T79" fmla="*/ 0 h 565"/>
                <a:gd name="T80" fmla="*/ 0 w 566"/>
                <a:gd name="T81" fmla="*/ 0 h 565"/>
                <a:gd name="T82" fmla="*/ 0 w 566"/>
                <a:gd name="T83" fmla="*/ 0 h 565"/>
                <a:gd name="T84" fmla="*/ 0 w 566"/>
                <a:gd name="T85" fmla="*/ 0 h 565"/>
                <a:gd name="T86" fmla="*/ 0 w 566"/>
                <a:gd name="T87" fmla="*/ 0 h 565"/>
                <a:gd name="T88" fmla="*/ 0 w 566"/>
                <a:gd name="T89" fmla="*/ 0 h 56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6"/>
                <a:gd name="T136" fmla="*/ 0 h 565"/>
                <a:gd name="T137" fmla="*/ 566 w 566"/>
                <a:gd name="T138" fmla="*/ 565 h 56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6" h="565">
                  <a:moveTo>
                    <a:pt x="283" y="0"/>
                  </a:moveTo>
                  <a:lnTo>
                    <a:pt x="325" y="3"/>
                  </a:lnTo>
                  <a:lnTo>
                    <a:pt x="364" y="12"/>
                  </a:lnTo>
                  <a:lnTo>
                    <a:pt x="402" y="26"/>
                  </a:lnTo>
                  <a:lnTo>
                    <a:pt x="438" y="46"/>
                  </a:lnTo>
                  <a:lnTo>
                    <a:pt x="469" y="69"/>
                  </a:lnTo>
                  <a:lnTo>
                    <a:pt x="496" y="97"/>
                  </a:lnTo>
                  <a:lnTo>
                    <a:pt x="520" y="128"/>
                  </a:lnTo>
                  <a:lnTo>
                    <a:pt x="539" y="163"/>
                  </a:lnTo>
                  <a:lnTo>
                    <a:pt x="554" y="201"/>
                  </a:lnTo>
                  <a:lnTo>
                    <a:pt x="563" y="240"/>
                  </a:lnTo>
                  <a:lnTo>
                    <a:pt x="566" y="282"/>
                  </a:lnTo>
                  <a:lnTo>
                    <a:pt x="563" y="324"/>
                  </a:lnTo>
                  <a:lnTo>
                    <a:pt x="554" y="364"/>
                  </a:lnTo>
                  <a:lnTo>
                    <a:pt x="539" y="402"/>
                  </a:lnTo>
                  <a:lnTo>
                    <a:pt x="520" y="436"/>
                  </a:lnTo>
                  <a:lnTo>
                    <a:pt x="496" y="468"/>
                  </a:lnTo>
                  <a:lnTo>
                    <a:pt x="469" y="496"/>
                  </a:lnTo>
                  <a:lnTo>
                    <a:pt x="438" y="520"/>
                  </a:lnTo>
                  <a:lnTo>
                    <a:pt x="402" y="539"/>
                  </a:lnTo>
                  <a:lnTo>
                    <a:pt x="364" y="554"/>
                  </a:lnTo>
                  <a:lnTo>
                    <a:pt x="325" y="562"/>
                  </a:lnTo>
                  <a:lnTo>
                    <a:pt x="283" y="565"/>
                  </a:lnTo>
                  <a:lnTo>
                    <a:pt x="242" y="562"/>
                  </a:lnTo>
                  <a:lnTo>
                    <a:pt x="201" y="554"/>
                  </a:lnTo>
                  <a:lnTo>
                    <a:pt x="164" y="539"/>
                  </a:lnTo>
                  <a:lnTo>
                    <a:pt x="129" y="520"/>
                  </a:lnTo>
                  <a:lnTo>
                    <a:pt x="97" y="496"/>
                  </a:lnTo>
                  <a:lnTo>
                    <a:pt x="70" y="468"/>
                  </a:lnTo>
                  <a:lnTo>
                    <a:pt x="46" y="436"/>
                  </a:lnTo>
                  <a:lnTo>
                    <a:pt x="26" y="402"/>
                  </a:lnTo>
                  <a:lnTo>
                    <a:pt x="12" y="364"/>
                  </a:lnTo>
                  <a:lnTo>
                    <a:pt x="3" y="324"/>
                  </a:lnTo>
                  <a:lnTo>
                    <a:pt x="0" y="282"/>
                  </a:lnTo>
                  <a:lnTo>
                    <a:pt x="3" y="240"/>
                  </a:lnTo>
                  <a:lnTo>
                    <a:pt x="12" y="201"/>
                  </a:lnTo>
                  <a:lnTo>
                    <a:pt x="26" y="163"/>
                  </a:lnTo>
                  <a:lnTo>
                    <a:pt x="46" y="128"/>
                  </a:lnTo>
                  <a:lnTo>
                    <a:pt x="70" y="97"/>
                  </a:lnTo>
                  <a:lnTo>
                    <a:pt x="97" y="69"/>
                  </a:lnTo>
                  <a:lnTo>
                    <a:pt x="129" y="46"/>
                  </a:lnTo>
                  <a:lnTo>
                    <a:pt x="164" y="26"/>
                  </a:lnTo>
                  <a:lnTo>
                    <a:pt x="201" y="12"/>
                  </a:lnTo>
                  <a:lnTo>
                    <a:pt x="242" y="3"/>
                  </a:lnTo>
                  <a:lnTo>
                    <a:pt x="283" y="0"/>
                  </a:lnTo>
                  <a:close/>
                </a:path>
              </a:pathLst>
            </a:custGeom>
            <a:grpFill/>
            <a:ln w="0">
              <a:solidFill>
                <a:srgbClr val="79797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b="1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Freeform 300">
              <a:extLst>
                <a:ext uri="{FF2B5EF4-FFF2-40B4-BE49-F238E27FC236}">
                  <a16:creationId xmlns:a16="http://schemas.microsoft.com/office/drawing/2014/main" xmlns="" id="{66B860A8-6BE3-4B79-90BC-1AA6B574A2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" y="2589"/>
              <a:ext cx="105" cy="211"/>
            </a:xfrm>
            <a:custGeom>
              <a:avLst/>
              <a:gdLst>
                <a:gd name="T0" fmla="*/ 0 w 944"/>
                <a:gd name="T1" fmla="*/ 0 h 1907"/>
                <a:gd name="T2" fmla="*/ 1 w 944"/>
                <a:gd name="T3" fmla="*/ 0 h 1907"/>
                <a:gd name="T4" fmla="*/ 1 w 944"/>
                <a:gd name="T5" fmla="*/ 0 h 1907"/>
                <a:gd name="T6" fmla="*/ 1 w 944"/>
                <a:gd name="T7" fmla="*/ 0 h 1907"/>
                <a:gd name="T8" fmla="*/ 1 w 944"/>
                <a:gd name="T9" fmla="*/ 0 h 1907"/>
                <a:gd name="T10" fmla="*/ 1 w 944"/>
                <a:gd name="T11" fmla="*/ 0 h 1907"/>
                <a:gd name="T12" fmla="*/ 1 w 944"/>
                <a:gd name="T13" fmla="*/ 0 h 1907"/>
                <a:gd name="T14" fmla="*/ 1 w 944"/>
                <a:gd name="T15" fmla="*/ 0 h 1907"/>
                <a:gd name="T16" fmla="*/ 1 w 944"/>
                <a:gd name="T17" fmla="*/ 0 h 1907"/>
                <a:gd name="T18" fmla="*/ 1 w 944"/>
                <a:gd name="T19" fmla="*/ 0 h 1907"/>
                <a:gd name="T20" fmla="*/ 1 w 944"/>
                <a:gd name="T21" fmla="*/ 0 h 1907"/>
                <a:gd name="T22" fmla="*/ 1 w 944"/>
                <a:gd name="T23" fmla="*/ 1 h 1907"/>
                <a:gd name="T24" fmla="*/ 1 w 944"/>
                <a:gd name="T25" fmla="*/ 1 h 1907"/>
                <a:gd name="T26" fmla="*/ 1 w 944"/>
                <a:gd name="T27" fmla="*/ 1 h 1907"/>
                <a:gd name="T28" fmla="*/ 1 w 944"/>
                <a:gd name="T29" fmla="*/ 1 h 1907"/>
                <a:gd name="T30" fmla="*/ 1 w 944"/>
                <a:gd name="T31" fmla="*/ 1 h 1907"/>
                <a:gd name="T32" fmla="*/ 1 w 944"/>
                <a:gd name="T33" fmla="*/ 2 h 1907"/>
                <a:gd name="T34" fmla="*/ 1 w 944"/>
                <a:gd name="T35" fmla="*/ 2 h 1907"/>
                <a:gd name="T36" fmla="*/ 1 w 944"/>
                <a:gd name="T37" fmla="*/ 2 h 1907"/>
                <a:gd name="T38" fmla="*/ 1 w 944"/>
                <a:gd name="T39" fmla="*/ 2 h 1907"/>
                <a:gd name="T40" fmla="*/ 1 w 944"/>
                <a:gd name="T41" fmla="*/ 2 h 1907"/>
                <a:gd name="T42" fmla="*/ 1 w 944"/>
                <a:gd name="T43" fmla="*/ 2 h 1907"/>
                <a:gd name="T44" fmla="*/ 1 w 944"/>
                <a:gd name="T45" fmla="*/ 2 h 1907"/>
                <a:gd name="T46" fmla="*/ 1 w 944"/>
                <a:gd name="T47" fmla="*/ 2 h 1907"/>
                <a:gd name="T48" fmla="*/ 1 w 944"/>
                <a:gd name="T49" fmla="*/ 2 h 1907"/>
                <a:gd name="T50" fmla="*/ 1 w 944"/>
                <a:gd name="T51" fmla="*/ 2 h 1907"/>
                <a:gd name="T52" fmla="*/ 1 w 944"/>
                <a:gd name="T53" fmla="*/ 3 h 1907"/>
                <a:gd name="T54" fmla="*/ 1 w 944"/>
                <a:gd name="T55" fmla="*/ 3 h 1907"/>
                <a:gd name="T56" fmla="*/ 1 w 944"/>
                <a:gd name="T57" fmla="*/ 3 h 1907"/>
                <a:gd name="T58" fmla="*/ 1 w 944"/>
                <a:gd name="T59" fmla="*/ 3 h 1907"/>
                <a:gd name="T60" fmla="*/ 1 w 944"/>
                <a:gd name="T61" fmla="*/ 3 h 1907"/>
                <a:gd name="T62" fmla="*/ 1 w 944"/>
                <a:gd name="T63" fmla="*/ 3 h 1907"/>
                <a:gd name="T64" fmla="*/ 0 w 944"/>
                <a:gd name="T65" fmla="*/ 3 h 1907"/>
                <a:gd name="T66" fmla="*/ 0 w 944"/>
                <a:gd name="T67" fmla="*/ 3 h 1907"/>
                <a:gd name="T68" fmla="*/ 0 w 944"/>
                <a:gd name="T69" fmla="*/ 3 h 1907"/>
                <a:gd name="T70" fmla="*/ 0 w 944"/>
                <a:gd name="T71" fmla="*/ 3 h 1907"/>
                <a:gd name="T72" fmla="*/ 0 w 944"/>
                <a:gd name="T73" fmla="*/ 3 h 1907"/>
                <a:gd name="T74" fmla="*/ 0 w 944"/>
                <a:gd name="T75" fmla="*/ 3 h 1907"/>
                <a:gd name="T76" fmla="*/ 0 w 944"/>
                <a:gd name="T77" fmla="*/ 2 h 1907"/>
                <a:gd name="T78" fmla="*/ 0 w 944"/>
                <a:gd name="T79" fmla="*/ 2 h 1907"/>
                <a:gd name="T80" fmla="*/ 0 w 944"/>
                <a:gd name="T81" fmla="*/ 2 h 1907"/>
                <a:gd name="T82" fmla="*/ 0 w 944"/>
                <a:gd name="T83" fmla="*/ 2 h 1907"/>
                <a:gd name="T84" fmla="*/ 0 w 944"/>
                <a:gd name="T85" fmla="*/ 2 h 1907"/>
                <a:gd name="T86" fmla="*/ 0 w 944"/>
                <a:gd name="T87" fmla="*/ 2 h 1907"/>
                <a:gd name="T88" fmla="*/ 0 w 944"/>
                <a:gd name="T89" fmla="*/ 2 h 1907"/>
                <a:gd name="T90" fmla="*/ 0 w 944"/>
                <a:gd name="T91" fmla="*/ 2 h 1907"/>
                <a:gd name="T92" fmla="*/ 0 w 944"/>
                <a:gd name="T93" fmla="*/ 2 h 1907"/>
                <a:gd name="T94" fmla="*/ 0 w 944"/>
                <a:gd name="T95" fmla="*/ 2 h 1907"/>
                <a:gd name="T96" fmla="*/ 0 w 944"/>
                <a:gd name="T97" fmla="*/ 1 h 1907"/>
                <a:gd name="T98" fmla="*/ 0 w 944"/>
                <a:gd name="T99" fmla="*/ 1 h 1907"/>
                <a:gd name="T100" fmla="*/ 0 w 944"/>
                <a:gd name="T101" fmla="*/ 1 h 1907"/>
                <a:gd name="T102" fmla="*/ 0 w 944"/>
                <a:gd name="T103" fmla="*/ 1 h 1907"/>
                <a:gd name="T104" fmla="*/ 0 w 944"/>
                <a:gd name="T105" fmla="*/ 1 h 1907"/>
                <a:gd name="T106" fmla="*/ 0 w 944"/>
                <a:gd name="T107" fmla="*/ 0 h 1907"/>
                <a:gd name="T108" fmla="*/ 0 w 944"/>
                <a:gd name="T109" fmla="*/ 0 h 1907"/>
                <a:gd name="T110" fmla="*/ 0 w 944"/>
                <a:gd name="T111" fmla="*/ 0 h 1907"/>
                <a:gd name="T112" fmla="*/ 0 w 944"/>
                <a:gd name="T113" fmla="*/ 0 h 1907"/>
                <a:gd name="T114" fmla="*/ 0 w 944"/>
                <a:gd name="T115" fmla="*/ 0 h 1907"/>
                <a:gd name="T116" fmla="*/ 0 w 944"/>
                <a:gd name="T117" fmla="*/ 0 h 1907"/>
                <a:gd name="T118" fmla="*/ 0 w 944"/>
                <a:gd name="T119" fmla="*/ 0 h 1907"/>
                <a:gd name="T120" fmla="*/ 0 w 944"/>
                <a:gd name="T121" fmla="*/ 0 h 1907"/>
                <a:gd name="T122" fmla="*/ 0 w 944"/>
                <a:gd name="T123" fmla="*/ 0 h 1907"/>
                <a:gd name="T124" fmla="*/ 0 w 944"/>
                <a:gd name="T125" fmla="*/ 0 h 190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44"/>
                <a:gd name="T190" fmla="*/ 0 h 1907"/>
                <a:gd name="T191" fmla="*/ 944 w 944"/>
                <a:gd name="T192" fmla="*/ 1907 h 190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44" h="1907">
                  <a:moveTo>
                    <a:pt x="173" y="0"/>
                  </a:moveTo>
                  <a:lnTo>
                    <a:pt x="771" y="0"/>
                  </a:lnTo>
                  <a:lnTo>
                    <a:pt x="801" y="2"/>
                  </a:lnTo>
                  <a:lnTo>
                    <a:pt x="830" y="10"/>
                  </a:lnTo>
                  <a:lnTo>
                    <a:pt x="858" y="23"/>
                  </a:lnTo>
                  <a:lnTo>
                    <a:pt x="882" y="40"/>
                  </a:lnTo>
                  <a:lnTo>
                    <a:pt x="903" y="60"/>
                  </a:lnTo>
                  <a:lnTo>
                    <a:pt x="920" y="86"/>
                  </a:lnTo>
                  <a:lnTo>
                    <a:pt x="933" y="112"/>
                  </a:lnTo>
                  <a:lnTo>
                    <a:pt x="940" y="141"/>
                  </a:lnTo>
                  <a:lnTo>
                    <a:pt x="944" y="173"/>
                  </a:lnTo>
                  <a:lnTo>
                    <a:pt x="944" y="985"/>
                  </a:lnTo>
                  <a:lnTo>
                    <a:pt x="940" y="1017"/>
                  </a:lnTo>
                  <a:lnTo>
                    <a:pt x="933" y="1046"/>
                  </a:lnTo>
                  <a:lnTo>
                    <a:pt x="920" y="1073"/>
                  </a:lnTo>
                  <a:lnTo>
                    <a:pt x="903" y="1097"/>
                  </a:lnTo>
                  <a:lnTo>
                    <a:pt x="882" y="1118"/>
                  </a:lnTo>
                  <a:lnTo>
                    <a:pt x="858" y="1135"/>
                  </a:lnTo>
                  <a:lnTo>
                    <a:pt x="830" y="1148"/>
                  </a:lnTo>
                  <a:lnTo>
                    <a:pt x="801" y="1156"/>
                  </a:lnTo>
                  <a:lnTo>
                    <a:pt x="771" y="1159"/>
                  </a:lnTo>
                  <a:lnTo>
                    <a:pt x="770" y="1159"/>
                  </a:lnTo>
                  <a:lnTo>
                    <a:pt x="770" y="1734"/>
                  </a:lnTo>
                  <a:lnTo>
                    <a:pt x="767" y="1766"/>
                  </a:lnTo>
                  <a:lnTo>
                    <a:pt x="759" y="1795"/>
                  </a:lnTo>
                  <a:lnTo>
                    <a:pt x="747" y="1822"/>
                  </a:lnTo>
                  <a:lnTo>
                    <a:pt x="730" y="1846"/>
                  </a:lnTo>
                  <a:lnTo>
                    <a:pt x="710" y="1867"/>
                  </a:lnTo>
                  <a:lnTo>
                    <a:pt x="686" y="1884"/>
                  </a:lnTo>
                  <a:lnTo>
                    <a:pt x="660" y="1897"/>
                  </a:lnTo>
                  <a:lnTo>
                    <a:pt x="632" y="1905"/>
                  </a:lnTo>
                  <a:lnTo>
                    <a:pt x="601" y="1907"/>
                  </a:lnTo>
                  <a:lnTo>
                    <a:pt x="342" y="1907"/>
                  </a:lnTo>
                  <a:lnTo>
                    <a:pt x="312" y="1905"/>
                  </a:lnTo>
                  <a:lnTo>
                    <a:pt x="284" y="1897"/>
                  </a:lnTo>
                  <a:lnTo>
                    <a:pt x="258" y="1884"/>
                  </a:lnTo>
                  <a:lnTo>
                    <a:pt x="235" y="1867"/>
                  </a:lnTo>
                  <a:lnTo>
                    <a:pt x="214" y="1846"/>
                  </a:lnTo>
                  <a:lnTo>
                    <a:pt x="197" y="1822"/>
                  </a:lnTo>
                  <a:lnTo>
                    <a:pt x="185" y="1795"/>
                  </a:lnTo>
                  <a:lnTo>
                    <a:pt x="177" y="1766"/>
                  </a:lnTo>
                  <a:lnTo>
                    <a:pt x="174" y="1734"/>
                  </a:lnTo>
                  <a:lnTo>
                    <a:pt x="174" y="1159"/>
                  </a:lnTo>
                  <a:lnTo>
                    <a:pt x="173" y="1159"/>
                  </a:lnTo>
                  <a:lnTo>
                    <a:pt x="142" y="1156"/>
                  </a:lnTo>
                  <a:lnTo>
                    <a:pt x="113" y="1148"/>
                  </a:lnTo>
                  <a:lnTo>
                    <a:pt x="86" y="1135"/>
                  </a:lnTo>
                  <a:lnTo>
                    <a:pt x="62" y="1118"/>
                  </a:lnTo>
                  <a:lnTo>
                    <a:pt x="41" y="1097"/>
                  </a:lnTo>
                  <a:lnTo>
                    <a:pt x="24" y="1073"/>
                  </a:lnTo>
                  <a:lnTo>
                    <a:pt x="10" y="1046"/>
                  </a:lnTo>
                  <a:lnTo>
                    <a:pt x="3" y="1017"/>
                  </a:lnTo>
                  <a:lnTo>
                    <a:pt x="0" y="985"/>
                  </a:lnTo>
                  <a:lnTo>
                    <a:pt x="0" y="173"/>
                  </a:lnTo>
                  <a:lnTo>
                    <a:pt x="3" y="141"/>
                  </a:lnTo>
                  <a:lnTo>
                    <a:pt x="10" y="112"/>
                  </a:lnTo>
                  <a:lnTo>
                    <a:pt x="24" y="86"/>
                  </a:lnTo>
                  <a:lnTo>
                    <a:pt x="41" y="60"/>
                  </a:lnTo>
                  <a:lnTo>
                    <a:pt x="62" y="40"/>
                  </a:lnTo>
                  <a:lnTo>
                    <a:pt x="86" y="23"/>
                  </a:lnTo>
                  <a:lnTo>
                    <a:pt x="113" y="10"/>
                  </a:lnTo>
                  <a:lnTo>
                    <a:pt x="142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solidFill>
                <a:srgbClr val="79797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b="1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301">
              <a:extLst>
                <a:ext uri="{FF2B5EF4-FFF2-40B4-BE49-F238E27FC236}">
                  <a16:creationId xmlns:a16="http://schemas.microsoft.com/office/drawing/2014/main" xmlns="" id="{D098DAAA-78D3-493F-AE1B-D19F27311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" y="2519"/>
              <a:ext cx="63" cy="63"/>
            </a:xfrm>
            <a:custGeom>
              <a:avLst/>
              <a:gdLst>
                <a:gd name="T0" fmla="*/ 0 w 566"/>
                <a:gd name="T1" fmla="*/ 0 h 565"/>
                <a:gd name="T2" fmla="*/ 0 w 566"/>
                <a:gd name="T3" fmla="*/ 0 h 565"/>
                <a:gd name="T4" fmla="*/ 1 w 566"/>
                <a:gd name="T5" fmla="*/ 0 h 565"/>
                <a:gd name="T6" fmla="*/ 1 w 566"/>
                <a:gd name="T7" fmla="*/ 0 h 565"/>
                <a:gd name="T8" fmla="*/ 1 w 566"/>
                <a:gd name="T9" fmla="*/ 0 h 565"/>
                <a:gd name="T10" fmla="*/ 1 w 566"/>
                <a:gd name="T11" fmla="*/ 0 h 565"/>
                <a:gd name="T12" fmla="*/ 1 w 566"/>
                <a:gd name="T13" fmla="*/ 0 h 565"/>
                <a:gd name="T14" fmla="*/ 1 w 566"/>
                <a:gd name="T15" fmla="*/ 0 h 565"/>
                <a:gd name="T16" fmla="*/ 1 w 566"/>
                <a:gd name="T17" fmla="*/ 0 h 565"/>
                <a:gd name="T18" fmla="*/ 1 w 566"/>
                <a:gd name="T19" fmla="*/ 0 h 565"/>
                <a:gd name="T20" fmla="*/ 1 w 566"/>
                <a:gd name="T21" fmla="*/ 0 h 565"/>
                <a:gd name="T22" fmla="*/ 1 w 566"/>
                <a:gd name="T23" fmla="*/ 0 h 565"/>
                <a:gd name="T24" fmla="*/ 1 w 566"/>
                <a:gd name="T25" fmla="*/ 0 h 565"/>
                <a:gd name="T26" fmla="*/ 1 w 566"/>
                <a:gd name="T27" fmla="*/ 1 h 565"/>
                <a:gd name="T28" fmla="*/ 1 w 566"/>
                <a:gd name="T29" fmla="*/ 1 h 565"/>
                <a:gd name="T30" fmla="*/ 1 w 566"/>
                <a:gd name="T31" fmla="*/ 1 h 565"/>
                <a:gd name="T32" fmla="*/ 1 w 566"/>
                <a:gd name="T33" fmla="*/ 1 h 565"/>
                <a:gd name="T34" fmla="*/ 1 w 566"/>
                <a:gd name="T35" fmla="*/ 1 h 565"/>
                <a:gd name="T36" fmla="*/ 1 w 566"/>
                <a:gd name="T37" fmla="*/ 1 h 565"/>
                <a:gd name="T38" fmla="*/ 1 w 566"/>
                <a:gd name="T39" fmla="*/ 1 h 565"/>
                <a:gd name="T40" fmla="*/ 1 w 566"/>
                <a:gd name="T41" fmla="*/ 1 h 565"/>
                <a:gd name="T42" fmla="*/ 0 w 566"/>
                <a:gd name="T43" fmla="*/ 1 h 565"/>
                <a:gd name="T44" fmla="*/ 0 w 566"/>
                <a:gd name="T45" fmla="*/ 1 h 565"/>
                <a:gd name="T46" fmla="*/ 0 w 566"/>
                <a:gd name="T47" fmla="*/ 1 h 565"/>
                <a:gd name="T48" fmla="*/ 0 w 566"/>
                <a:gd name="T49" fmla="*/ 1 h 565"/>
                <a:gd name="T50" fmla="*/ 0 w 566"/>
                <a:gd name="T51" fmla="*/ 1 h 565"/>
                <a:gd name="T52" fmla="*/ 0 w 566"/>
                <a:gd name="T53" fmla="*/ 1 h 565"/>
                <a:gd name="T54" fmla="*/ 0 w 566"/>
                <a:gd name="T55" fmla="*/ 1 h 565"/>
                <a:gd name="T56" fmla="*/ 0 w 566"/>
                <a:gd name="T57" fmla="*/ 1 h 565"/>
                <a:gd name="T58" fmla="*/ 0 w 566"/>
                <a:gd name="T59" fmla="*/ 1 h 565"/>
                <a:gd name="T60" fmla="*/ 0 w 566"/>
                <a:gd name="T61" fmla="*/ 1 h 565"/>
                <a:gd name="T62" fmla="*/ 0 w 566"/>
                <a:gd name="T63" fmla="*/ 1 h 565"/>
                <a:gd name="T64" fmla="*/ 0 w 566"/>
                <a:gd name="T65" fmla="*/ 0 h 565"/>
                <a:gd name="T66" fmla="*/ 0 w 566"/>
                <a:gd name="T67" fmla="*/ 0 h 565"/>
                <a:gd name="T68" fmla="*/ 0 w 566"/>
                <a:gd name="T69" fmla="*/ 0 h 565"/>
                <a:gd name="T70" fmla="*/ 0 w 566"/>
                <a:gd name="T71" fmla="*/ 0 h 565"/>
                <a:gd name="T72" fmla="*/ 0 w 566"/>
                <a:gd name="T73" fmla="*/ 0 h 565"/>
                <a:gd name="T74" fmla="*/ 0 w 566"/>
                <a:gd name="T75" fmla="*/ 0 h 565"/>
                <a:gd name="T76" fmla="*/ 0 w 566"/>
                <a:gd name="T77" fmla="*/ 0 h 565"/>
                <a:gd name="T78" fmla="*/ 0 w 566"/>
                <a:gd name="T79" fmla="*/ 0 h 565"/>
                <a:gd name="T80" fmla="*/ 0 w 566"/>
                <a:gd name="T81" fmla="*/ 0 h 565"/>
                <a:gd name="T82" fmla="*/ 0 w 566"/>
                <a:gd name="T83" fmla="*/ 0 h 565"/>
                <a:gd name="T84" fmla="*/ 0 w 566"/>
                <a:gd name="T85" fmla="*/ 0 h 565"/>
                <a:gd name="T86" fmla="*/ 0 w 566"/>
                <a:gd name="T87" fmla="*/ 0 h 565"/>
                <a:gd name="T88" fmla="*/ 0 w 566"/>
                <a:gd name="T89" fmla="*/ 0 h 56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6"/>
                <a:gd name="T136" fmla="*/ 0 h 565"/>
                <a:gd name="T137" fmla="*/ 566 w 566"/>
                <a:gd name="T138" fmla="*/ 565 h 56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6" h="565">
                  <a:moveTo>
                    <a:pt x="283" y="0"/>
                  </a:moveTo>
                  <a:lnTo>
                    <a:pt x="324" y="3"/>
                  </a:lnTo>
                  <a:lnTo>
                    <a:pt x="365" y="12"/>
                  </a:lnTo>
                  <a:lnTo>
                    <a:pt x="402" y="26"/>
                  </a:lnTo>
                  <a:lnTo>
                    <a:pt x="437" y="46"/>
                  </a:lnTo>
                  <a:lnTo>
                    <a:pt x="469" y="69"/>
                  </a:lnTo>
                  <a:lnTo>
                    <a:pt x="496" y="97"/>
                  </a:lnTo>
                  <a:lnTo>
                    <a:pt x="520" y="128"/>
                  </a:lnTo>
                  <a:lnTo>
                    <a:pt x="540" y="163"/>
                  </a:lnTo>
                  <a:lnTo>
                    <a:pt x="554" y="201"/>
                  </a:lnTo>
                  <a:lnTo>
                    <a:pt x="563" y="240"/>
                  </a:lnTo>
                  <a:lnTo>
                    <a:pt x="566" y="282"/>
                  </a:lnTo>
                  <a:lnTo>
                    <a:pt x="563" y="324"/>
                  </a:lnTo>
                  <a:lnTo>
                    <a:pt x="554" y="364"/>
                  </a:lnTo>
                  <a:lnTo>
                    <a:pt x="540" y="402"/>
                  </a:lnTo>
                  <a:lnTo>
                    <a:pt x="520" y="436"/>
                  </a:lnTo>
                  <a:lnTo>
                    <a:pt x="496" y="468"/>
                  </a:lnTo>
                  <a:lnTo>
                    <a:pt x="469" y="496"/>
                  </a:lnTo>
                  <a:lnTo>
                    <a:pt x="437" y="520"/>
                  </a:lnTo>
                  <a:lnTo>
                    <a:pt x="402" y="539"/>
                  </a:lnTo>
                  <a:lnTo>
                    <a:pt x="365" y="554"/>
                  </a:lnTo>
                  <a:lnTo>
                    <a:pt x="324" y="562"/>
                  </a:lnTo>
                  <a:lnTo>
                    <a:pt x="283" y="565"/>
                  </a:lnTo>
                  <a:lnTo>
                    <a:pt x="241" y="562"/>
                  </a:lnTo>
                  <a:lnTo>
                    <a:pt x="202" y="554"/>
                  </a:lnTo>
                  <a:lnTo>
                    <a:pt x="164" y="539"/>
                  </a:lnTo>
                  <a:lnTo>
                    <a:pt x="129" y="520"/>
                  </a:lnTo>
                  <a:lnTo>
                    <a:pt x="97" y="496"/>
                  </a:lnTo>
                  <a:lnTo>
                    <a:pt x="70" y="468"/>
                  </a:lnTo>
                  <a:lnTo>
                    <a:pt x="46" y="436"/>
                  </a:lnTo>
                  <a:lnTo>
                    <a:pt x="27" y="402"/>
                  </a:lnTo>
                  <a:lnTo>
                    <a:pt x="12" y="364"/>
                  </a:lnTo>
                  <a:lnTo>
                    <a:pt x="3" y="324"/>
                  </a:lnTo>
                  <a:lnTo>
                    <a:pt x="0" y="282"/>
                  </a:lnTo>
                  <a:lnTo>
                    <a:pt x="3" y="240"/>
                  </a:lnTo>
                  <a:lnTo>
                    <a:pt x="12" y="201"/>
                  </a:lnTo>
                  <a:lnTo>
                    <a:pt x="27" y="163"/>
                  </a:lnTo>
                  <a:lnTo>
                    <a:pt x="46" y="128"/>
                  </a:lnTo>
                  <a:lnTo>
                    <a:pt x="70" y="97"/>
                  </a:lnTo>
                  <a:lnTo>
                    <a:pt x="97" y="69"/>
                  </a:lnTo>
                  <a:lnTo>
                    <a:pt x="129" y="46"/>
                  </a:lnTo>
                  <a:lnTo>
                    <a:pt x="164" y="26"/>
                  </a:lnTo>
                  <a:lnTo>
                    <a:pt x="202" y="12"/>
                  </a:lnTo>
                  <a:lnTo>
                    <a:pt x="241" y="3"/>
                  </a:lnTo>
                  <a:lnTo>
                    <a:pt x="283" y="0"/>
                  </a:lnTo>
                  <a:close/>
                </a:path>
              </a:pathLst>
            </a:custGeom>
            <a:grpFill/>
            <a:ln w="0">
              <a:solidFill>
                <a:srgbClr val="79797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b="1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6200" y="27051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/>
              <a:t>Φύλο</a:t>
            </a:r>
            <a:endParaRPr lang="en-US" sz="2400" b="1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5105400" y="27051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/>
              <a:t>Ηλικία</a:t>
            </a:r>
            <a:endParaRPr lang="en-US" sz="2400" b="1" u="sng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495800" y="2819400"/>
            <a:ext cx="0" cy="381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Δημογραφικά Μαθητών </a:t>
            </a:r>
            <a:r>
              <a:rPr lang="el-GR" dirty="0" smtClean="0"/>
              <a:t>–</a:t>
            </a:r>
            <a:br>
              <a:rPr lang="el-GR" dirty="0" smtClean="0"/>
            </a:br>
            <a:r>
              <a:rPr lang="el-GR" dirty="0" smtClean="0"/>
              <a:t>Τόπος </a:t>
            </a:r>
            <a:r>
              <a:rPr lang="el-GR" dirty="0" smtClean="0"/>
              <a:t>γέννησης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Η πλειονότητα των μαθητών (93%) που συμμετείχαν γεννήθηκαν στην Ελλάδα (13 μαθητές) και 7% (1 μαθητής) στην Ρουμανία </a:t>
            </a:r>
            <a:r>
              <a:rPr lang="el-GR" sz="2400" dirty="0" smtClean="0"/>
              <a:t>.</a:t>
            </a:r>
            <a:endParaRPr lang="el-GR" sz="2800" dirty="0" smtClean="0"/>
          </a:p>
          <a:p>
            <a:pPr lvl="2">
              <a:buNone/>
            </a:pPr>
            <a:endParaRPr lang="en-US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685800" y="3124200"/>
          <a:ext cx="7924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12" descr="ÎÏÎ¿ÏÎ­Î»ÎµÏÎ¼Î± ÎµÎ¹ÎºÏÎ½Î±Ï Î³Î¹Î± ÏÎ±ÏÏÎ·Ï ÎµÎ»Î»Î±Î´Î±Ï">
            <a:extLst>
              <a:ext uri="{FF2B5EF4-FFF2-40B4-BE49-F238E27FC236}">
                <a16:creationId xmlns:a16="http://schemas.microsoft.com/office/drawing/2014/main" xmlns="" id="{E6538DCA-6E84-42BE-AC18-E8F114E5B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57800" y="2590800"/>
            <a:ext cx="3457081" cy="256032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981200" y="29350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u="sng" dirty="0" smtClean="0"/>
              <a:t>Τόπος γέννησης για τους  μαθητές που γεννήθηκαν στην Ελλάδα, …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145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ΑΠΟΓΡΑΦΗ ΣΤΟ ΣΧΟΛΕΙΟ Παρουσίαση της τάξης Β4</vt:lpstr>
      <vt:lpstr>Περιγραφή της έρευνας - Ιστορικό</vt:lpstr>
      <vt:lpstr>Δημογραφικά Μαθητών – Φύλο/Ηλικία</vt:lpstr>
      <vt:lpstr>Δημογραφικά Μαθητών – Τόπος γέννησης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Evaggelia Karousou</dc:creator>
  <cp:lastModifiedBy>Evaggelia Karousou</cp:lastModifiedBy>
  <cp:revision>19</cp:revision>
  <dcterms:created xsi:type="dcterms:W3CDTF">2025-05-13T18:48:33Z</dcterms:created>
  <dcterms:modified xsi:type="dcterms:W3CDTF">2025-05-17T09:36:04Z</dcterms:modified>
</cp:coreProperties>
</file>