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Host Grotesk Medium"/>
      <p:regular r:id="rId17"/>
    </p:embeddedFont>
    <p:embeddedFont>
      <p:font typeface="Host Grotesk Medium"/>
      <p:regular r:id="rId18"/>
    </p:embeddedFont>
    <p:embeddedFont>
      <p:font typeface="Host Grotesk Medium"/>
      <p:regular r:id="rId19"/>
    </p:embeddedFont>
    <p:embeddedFont>
      <p:font typeface="Host Grotesk Medium"/>
      <p:regular r:id="rId20"/>
    </p:embeddedFont>
    <p:embeddedFont>
      <p:font typeface="Roboto"/>
      <p:regular r:id="rId21"/>
    </p:embeddedFont>
    <p:embeddedFont>
      <p:font typeface="Roboto"/>
      <p:regular r:id="rId22"/>
    </p:embeddedFont>
    <p:embeddedFont>
      <p:font typeface="Roboto"/>
      <p:regular r:id="rId23"/>
    </p:embeddedFont>
    <p:embeddedFont>
      <p:font typeface="Robo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8002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Δίκτυα Υπολογιστών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128968"/>
            <a:ext cx="7556421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Μια εισαγωγή στον κόσμο της δικτυακής επικοινωνίας και των τεχνολογιών που διαμορφώνουν τη σύγχρονη ψηφιακή μας καθημερινότητα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3059" y="662345"/>
            <a:ext cx="8643104" cy="591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Βασικές Έννοιες προς Απομνημόνευση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1636276" y="2864525"/>
            <a:ext cx="2330291" cy="473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37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3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0530" y="1680448"/>
            <a:ext cx="2841903" cy="284190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17345" y="4759047"/>
            <a:ext cx="2368272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Τύποι Εξοπλισμού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63059" y="5168622"/>
            <a:ext cx="4276844" cy="568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Ενεργός (χρειάζεται ρεύμα) και Παθητικός (καλώδια, connectors)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149935" y="2864525"/>
            <a:ext cx="2330291" cy="473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37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37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189" y="1680448"/>
            <a:ext cx="2841903" cy="284190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131004" y="4759047"/>
            <a:ext cx="2368272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Κατηγορίες Δικτύων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5176718" y="5168622"/>
            <a:ext cx="4276844" cy="568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BAN, LAN, MAN, WAN - από το σώμα έως τον πλανήτη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10663595" y="2864525"/>
            <a:ext cx="2330291" cy="473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37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370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848" y="1680448"/>
            <a:ext cx="2841903" cy="284190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644664" y="4759047"/>
            <a:ext cx="2368272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Κρίσιμες Συσκευές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9690378" y="5168622"/>
            <a:ext cx="4276844" cy="568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Switch (συνδεσιμότητα), Router (δρομολόγηση), Access Point (WiFi)</a:t>
            </a:r>
            <a:endParaRPr lang="en-US" sz="1450" dirty="0"/>
          </a:p>
        </p:txBody>
      </p:sp>
      <p:sp>
        <p:nvSpPr>
          <p:cNvPr id="15" name="Shape 10"/>
          <p:cNvSpPr/>
          <p:nvPr/>
        </p:nvSpPr>
        <p:spPr>
          <a:xfrm>
            <a:off x="663059" y="6044544"/>
            <a:ext cx="13304282" cy="31194"/>
          </a:xfrm>
          <a:prstGeom prst="rect">
            <a:avLst/>
          </a:prstGeom>
          <a:solidFill>
            <a:srgbClr val="384653">
              <a:alpha val="50000"/>
            </a:srgbClr>
          </a:solidFill>
          <a:ln/>
        </p:spPr>
      </p:sp>
      <p:sp>
        <p:nvSpPr>
          <p:cNvPr id="16" name="Text 11"/>
          <p:cNvSpPr/>
          <p:nvPr/>
        </p:nvSpPr>
        <p:spPr>
          <a:xfrm>
            <a:off x="663059" y="6359723"/>
            <a:ext cx="2841903" cy="355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Επόμενα Βήματα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663059" y="6998970"/>
            <a:ext cx="13304282" cy="568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Τώρα που κατανοείτε τα βασικά των δικτύων υπολογιστών, είστε έτοιμοι να εξερευνήσετε πιο προηγμένα θέματα όπως πρωτόκολλα TCP/IP, δικτυακή ασφάλεια και cloud computing. Η κατανόηση αυτών των θεμελιωδών εννοιών είναι το κλειδί για κάθε σύγχρονο επαγγελματία πληροφορικής.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10528340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Η Σημασία των Δικτύων στη Σύγχρονη Ζωή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1237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Τα δίκτυα υπολογιστών έχουν μετατρέψει ριζικά τον τρόπο που ζούμε, εργαζόμαστε και επικοινωνούμε. Από την πρωινή μας καφεΐνη μέχρι το βραδινό streaming, κάθε πτυχή της καθημερινότητάς μας βασίζεται στη δικτυακή συνδεσιμότητα.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3149441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Βασικές Εφαρμογές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21638" y="3677722"/>
            <a:ext cx="6342102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Ηλεκτρονικές τραπεζικές συναλλαγές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21638" y="4059198"/>
            <a:ext cx="6342102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Τηλεργασία και εξ αποστάσεως εκπαίδευση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21638" y="4440674"/>
            <a:ext cx="6342102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Streaming πολυμέσων (video, μουσική)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21638" y="4822150"/>
            <a:ext cx="6342102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Έξυπνο σπίτι και IoT συσκευές</a:t>
            </a:r>
            <a:endParaRPr lang="en-US" sz="16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537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Τεχνολογίες Δικτύων: Η Εξέλιξη της Συνδεσιμότητας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26556"/>
            <a:ext cx="4196358" cy="4247674"/>
          </a:xfrm>
          <a:prstGeom prst="roundRect">
            <a:avLst>
              <a:gd name="adj" fmla="val 22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224" y="3160990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90" y="3309818"/>
            <a:ext cx="306110" cy="38266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4068247"/>
            <a:ext cx="35804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PSTN - Τηλεφωνικό Δίκτυο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4558665"/>
            <a:ext cx="3727490" cy="2381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Το κλασικό δημόσιο τηλεφωνικό δίκτυο μεταγωγής κυκλώματος. Αρχικά αναλογικό με χάλκινα καλώδια, σήμερα μετατράπηκε σε ψηφιακό. Λειτουργεί στις φωνητικές συχνότητες 300Hz-3400Hz.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2926556"/>
            <a:ext cx="4196358" cy="4247674"/>
          </a:xfrm>
          <a:prstGeom prst="roundRect">
            <a:avLst>
              <a:gd name="adj" fmla="val 22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396" y="3160990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309818"/>
            <a:ext cx="306110" cy="3826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51396" y="40682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Δίκτυο Δεδομένων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51396" y="4558665"/>
            <a:ext cx="3727490" cy="204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Επιτρέπει την επικοινωνία μεταξύ υπολογιστών και συσκευών. Χρησιμοποιεί πρωτόκολλα TCP/IP και μεταφέρει δεδομένα σε μορφή πακέτων. Υποστηρίζει κείμενο, εικόνα, φωνή και video.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2926556"/>
            <a:ext cx="4196358" cy="4247674"/>
          </a:xfrm>
          <a:prstGeom prst="roundRect">
            <a:avLst>
              <a:gd name="adj" fmla="val 22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568" y="3160990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734" y="3309818"/>
            <a:ext cx="306110" cy="382667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74568" y="40682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Κινητή Τηλεφωνία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74568" y="4558665"/>
            <a:ext cx="3727490" cy="204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Κυψελωτό δίκτυο με σταθμούς βάσης που εξυπηρετούν κινητές συσκευές μέσω ραδιοκυμάτων. Κάθε κεραία δημιουργεί μία "κυψέλη" κάλυψης για βέλτιστη εξυπηρέτηση χρηστών.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794" y="503515"/>
            <a:ext cx="7862411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Δομικά Στοιχεία: Ενεργός Εξοπλισμός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40794" y="1922502"/>
            <a:ext cx="7862411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Ο ενεργός εξοπλισμός αποτελεί τη "νοημοσύνη" του δικτύου - συσκευές που χρειάζονται ρεύμα για να λειτουργήσουν και διαχειρίζονται ενεργά τη ροή των δεδομένων.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40794" y="2952393"/>
            <a:ext cx="3839647" cy="2432685"/>
          </a:xfrm>
          <a:prstGeom prst="roundRect">
            <a:avLst>
              <a:gd name="adj" fmla="val 4511"/>
            </a:avLst>
          </a:prstGeom>
          <a:solidFill>
            <a:srgbClr val="FAF9F5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94" y="2929533"/>
            <a:ext cx="3839647" cy="91440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40" y="2677835"/>
            <a:ext cx="549235" cy="54923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450723" y="2815114"/>
            <a:ext cx="219670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846653" y="3410069"/>
            <a:ext cx="2288619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Μεταγωγέας (Switch)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846653" y="3805833"/>
            <a:ext cx="3427928" cy="1373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Παρέχει συνδεσιμότητα σε πολλαπλούς υπολογιστές ταυτόχρονα. Κάθε θύρα προσφέρει την ίδια ονομαστική ταχύτητα. Απαραίτητος για τη δημιουργία τοπικού δικτύου LAN.</a:t>
            </a:r>
            <a:endParaRPr lang="en-US" sz="1400" dirty="0"/>
          </a:p>
        </p:txBody>
      </p:sp>
      <p:sp>
        <p:nvSpPr>
          <p:cNvPr id="11" name="Shape 6"/>
          <p:cNvSpPr/>
          <p:nvPr/>
        </p:nvSpPr>
        <p:spPr>
          <a:xfrm>
            <a:off x="4663440" y="2952393"/>
            <a:ext cx="3839766" cy="2432685"/>
          </a:xfrm>
          <a:prstGeom prst="roundRect">
            <a:avLst>
              <a:gd name="adj" fmla="val 4511"/>
            </a:avLst>
          </a:prstGeom>
          <a:solidFill>
            <a:srgbClr val="FAF9F5"/>
          </a:solidFill>
          <a:ln/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0" y="2929533"/>
            <a:ext cx="3839766" cy="91440"/>
          </a:xfrm>
          <a:prstGeom prst="rect">
            <a:avLst/>
          </a:prstGeom>
        </p:spPr>
      </p:pic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705" y="2677835"/>
            <a:ext cx="549235" cy="54923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473488" y="2815114"/>
            <a:ext cx="219670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4869299" y="3410069"/>
            <a:ext cx="2497812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Δρομολογητής (Router)</a:t>
            </a:r>
            <a:endParaRPr lang="en-US" sz="1800" dirty="0"/>
          </a:p>
        </p:txBody>
      </p:sp>
      <p:sp>
        <p:nvSpPr>
          <p:cNvPr id="16" name="Text 9"/>
          <p:cNvSpPr/>
          <p:nvPr/>
        </p:nvSpPr>
        <p:spPr>
          <a:xfrm>
            <a:off x="4869299" y="3805833"/>
            <a:ext cx="3428047" cy="1373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Συνδέει διαφορετικά δίκτυα μεταξύ τους. Υπεύθυνος για την εύρεση της βέλτιστης διαδρομής δεδομένων από την πηγή στον προορισμό, λαμβάνοντας υπόψη την κίνηση και το εύρος ζώνης.</a:t>
            </a:r>
            <a:endParaRPr lang="en-US" sz="1400" dirty="0"/>
          </a:p>
        </p:txBody>
      </p:sp>
      <p:sp>
        <p:nvSpPr>
          <p:cNvPr id="17" name="Shape 10"/>
          <p:cNvSpPr/>
          <p:nvPr/>
        </p:nvSpPr>
        <p:spPr>
          <a:xfrm>
            <a:off x="640794" y="5842635"/>
            <a:ext cx="7862411" cy="1883331"/>
          </a:xfrm>
          <a:prstGeom prst="roundRect">
            <a:avLst>
              <a:gd name="adj" fmla="val 5826"/>
            </a:avLst>
          </a:prstGeom>
          <a:solidFill>
            <a:srgbClr val="FAF9F5"/>
          </a:solidFill>
          <a:ln/>
        </p:spPr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94" y="5819775"/>
            <a:ext cx="7862411" cy="91440"/>
          </a:xfrm>
          <a:prstGeom prst="rect">
            <a:avLst/>
          </a:prstGeom>
        </p:spPr>
      </p:pic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382" y="5568077"/>
            <a:ext cx="549235" cy="549235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4462165" y="5705356"/>
            <a:ext cx="219670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1700" dirty="0"/>
          </a:p>
        </p:txBody>
      </p:sp>
      <p:sp>
        <p:nvSpPr>
          <p:cNvPr id="21" name="Text 12"/>
          <p:cNvSpPr/>
          <p:nvPr/>
        </p:nvSpPr>
        <p:spPr>
          <a:xfrm>
            <a:off x="846653" y="6300311"/>
            <a:ext cx="2288619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Access Point</a:t>
            </a:r>
            <a:endParaRPr lang="en-US" sz="1800" dirty="0"/>
          </a:p>
        </p:txBody>
      </p:sp>
      <p:sp>
        <p:nvSpPr>
          <p:cNvPr id="22" name="Text 13"/>
          <p:cNvSpPr/>
          <p:nvPr/>
        </p:nvSpPr>
        <p:spPr>
          <a:xfrm>
            <a:off x="846653" y="6696075"/>
            <a:ext cx="7450693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Ασύρματο σημείο πρόσβασης που λειτουργεί ως σταθμός βάσης. Παρέχει WiFi συνδεσιμότητα σε κινητές συσκευές εντός συγκεκριμένης εμβέλειας με αυθεντικοποίηση.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2093" y="433864"/>
            <a:ext cx="5822394" cy="493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Παθητικός Εξοπλισμός Δικτύου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552093" y="1321237"/>
            <a:ext cx="2738080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Τα «Νεύρα» του Δικτύου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552093" y="1774865"/>
            <a:ext cx="5179576" cy="709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Ο παθητικός εξοπλισμός δεν χρειάζεται ρεύμα αλλά είναι εξίσου κρίσιμος. Περιλαμβάνει όλα τα φυσικά στοιχεία που μεταφέρουν τα σήματα: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52093" y="2626519"/>
            <a:ext cx="5179576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UTP Καλώδια</a:t>
            </a:r>
            <a:pPr algn="l" indent="0" marL="0">
              <a:lnSpc>
                <a:spcPts val="18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4 ζευγών (8 αγωγοί), Cat5/Cat6 για Ethernet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52093" y="2918222"/>
            <a:ext cx="5179576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Patch Panels</a:t>
            </a:r>
            <a:pPr algn="l" indent="0" marL="0">
              <a:lnSpc>
                <a:spcPts val="18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Σημεία τερματισμού καλωδίωσης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52093" y="3209925"/>
            <a:ext cx="5179576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Racks</a:t>
            </a:r>
            <a:pPr algn="l" indent="0" marL="0">
              <a:lnSpc>
                <a:spcPts val="18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Μεταλλικά ικριώματα οργάνωσης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552093" y="3501628"/>
            <a:ext cx="5179576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Connectors</a:t>
            </a:r>
            <a:pPr algn="l" indent="0" marL="0">
              <a:lnSpc>
                <a:spcPts val="18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Υποδοχές RJ45 για συνδέσεις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552093" y="3880128"/>
            <a:ext cx="5179576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00" dirty="0">
                <a:solidFill>
                  <a:srgbClr val="FFFFFF"/>
                </a:solidFill>
                <a:highlight>
                  <a:srgbClr val="C3643D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Το Cat5 επιτρέπει ταχύτητες έως 100Mbps σε μήκος 90 μέτρων</a:t>
            </a:r>
            <a:endParaRPr lang="en-US" sz="12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4099" y="1340882"/>
            <a:ext cx="7961709" cy="79617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300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1509" y="504111"/>
            <a:ext cx="7860983" cy="1145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Κατηγορίες Δικτύων Βάσει Γεωγραφικής Κάλυψης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824746" y="2199561"/>
            <a:ext cx="183237" cy="1037868"/>
          </a:xfrm>
          <a:prstGeom prst="roundRect">
            <a:avLst>
              <a:gd name="adj" fmla="val 4201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1509" y="2079308"/>
            <a:ext cx="549831" cy="549831"/>
          </a:xfrm>
          <a:prstGeom prst="roundRect">
            <a:avLst>
              <a:gd name="adj" fmla="val 83153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07" y="2182416"/>
            <a:ext cx="274915" cy="3436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74577" y="2107883"/>
            <a:ext cx="2743438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BAN - Body Area Network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1374577" y="2504242"/>
            <a:ext cx="7127915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Μικροσκοπικά δίκτυα στο ανθρώπινο σώμα με αισθητήρες για αθλητική απόδοση ή ιατρική παρακολούθηση (π.χ. διαβητικοί αισθητήρες).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1099661" y="3695700"/>
            <a:ext cx="183237" cy="1037868"/>
          </a:xfrm>
          <a:prstGeom prst="roundRect">
            <a:avLst>
              <a:gd name="adj" fmla="val 4201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916424" y="3575447"/>
            <a:ext cx="549831" cy="549831"/>
          </a:xfrm>
          <a:prstGeom prst="roundRect">
            <a:avLst>
              <a:gd name="adj" fmla="val 83153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22" y="3678555"/>
            <a:ext cx="274915" cy="34361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649492" y="3604022"/>
            <a:ext cx="2734032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LAN - Local Area Network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1649492" y="4000381"/>
            <a:ext cx="6852999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Τοπικό δίκτυο που καλύπτει μικρές περιοχές: αίθουσα, κτίριο, συγκρότημα. Βάση για σχολικά και εταιρικά δίκτυα.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1374577" y="5191839"/>
            <a:ext cx="183237" cy="1037868"/>
          </a:xfrm>
          <a:prstGeom prst="roundRect">
            <a:avLst>
              <a:gd name="adj" fmla="val 4201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1191339" y="5071586"/>
            <a:ext cx="549831" cy="549831"/>
          </a:xfrm>
          <a:prstGeom prst="roundRect">
            <a:avLst>
              <a:gd name="adj" fmla="val 83153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738" y="5174694"/>
            <a:ext cx="274915" cy="34361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924407" y="5100161"/>
            <a:ext cx="3577471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MAN - Metropolitan Area Network</a:t>
            </a:r>
            <a:endParaRPr lang="en-US" sz="1800" dirty="0"/>
          </a:p>
        </p:txBody>
      </p:sp>
      <p:sp>
        <p:nvSpPr>
          <p:cNvPr id="18" name="Text 12"/>
          <p:cNvSpPr/>
          <p:nvPr/>
        </p:nvSpPr>
        <p:spPr>
          <a:xfrm>
            <a:off x="1924407" y="5496520"/>
            <a:ext cx="6578084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Μητροπολιτικό δίκτυο που εκτείνεται σε ολόκληρη πόλη, ακτίνα 5-50 χλμ. Μεγαλύτερο από LAN, μικρότερο από WAN.</a:t>
            </a:r>
            <a:endParaRPr lang="en-US" sz="1400" dirty="0"/>
          </a:p>
        </p:txBody>
      </p:sp>
      <p:sp>
        <p:nvSpPr>
          <p:cNvPr id="19" name="Shape 13"/>
          <p:cNvSpPr/>
          <p:nvPr/>
        </p:nvSpPr>
        <p:spPr>
          <a:xfrm>
            <a:off x="1649611" y="6687979"/>
            <a:ext cx="183237" cy="1037868"/>
          </a:xfrm>
          <a:prstGeom prst="roundRect">
            <a:avLst>
              <a:gd name="adj" fmla="val 4201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1466374" y="6567726"/>
            <a:ext cx="549831" cy="549831"/>
          </a:xfrm>
          <a:prstGeom prst="roundRect">
            <a:avLst>
              <a:gd name="adj" fmla="val 83153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772" y="6670834"/>
            <a:ext cx="274915" cy="343614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2199442" y="6596301"/>
            <a:ext cx="2827496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WAN - Wide Area Network</a:t>
            </a:r>
            <a:endParaRPr lang="en-US" sz="1800" dirty="0"/>
          </a:p>
        </p:txBody>
      </p:sp>
      <p:sp>
        <p:nvSpPr>
          <p:cNvPr id="23" name="Text 16"/>
          <p:cNvSpPr/>
          <p:nvPr/>
        </p:nvSpPr>
        <p:spPr>
          <a:xfrm>
            <a:off x="2199442" y="6992660"/>
            <a:ext cx="6303050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Δίκτυο ευρείας περιοχής που διασυνδέει LAN και MAN σε τεράστιες αποστάσεις. Το Διαδίκτυο είναι το μεγαλύτερο WAN.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4193"/>
            <a:ext cx="94093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Δημιουργία Τοπικού Δικτύου (LAN)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13134"/>
            <a:ext cx="443019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Από τη Θεωρία στην Πράξη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297858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333631"/>
            <a:ext cx="4196358" cy="304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5079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Φυσική Σύνδεση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3998357"/>
            <a:ext cx="4196358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Συνδέστε κάθε υπολογιστή με καλώδιο UTP από την κάρτα δικτύου (RJ45) σε μία θύρα του switch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5216962" y="297858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962" y="3333631"/>
            <a:ext cx="4196358" cy="304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16962" y="35079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Δικτυακές Ρυθμίσεις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216962" y="3998357"/>
            <a:ext cx="4196358" cy="1360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Διαμορφώστε IP Address και Subnet Mask σε κάθε υπολογιστή - η φυσική σύνδεση είναι αναγκαία αλλά όχι ικανή συνθήκη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9640133" y="297858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33" y="3356253"/>
            <a:ext cx="4196358" cy="3048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40133" y="3507938"/>
            <a:ext cx="33445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Επαλήθευση Λειτουργίας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9640133" y="3998357"/>
            <a:ext cx="4196358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Δοκιμάστε την επικοινωνία μεταξύ υπολογιστών με εντολές ping για να επιβεβαιώσετε τη συνδεσιμότητα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793790" y="5761434"/>
            <a:ext cx="13042821" cy="1281232"/>
          </a:xfrm>
          <a:prstGeom prst="roundRect">
            <a:avLst>
              <a:gd name="adj" fmla="val 7436"/>
            </a:avLst>
          </a:prstGeom>
          <a:solidFill>
            <a:srgbClr val="C6E4EB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6090285"/>
            <a:ext cx="283488" cy="22681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530906" y="6067663"/>
            <a:ext cx="1207889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Σημαντικό:</a:t>
            </a:r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Ένα τοπικό δίκτυο LAN δεν παρέχει αυτόματα πρόσβαση στο Διαδίκτυο. Για Internet χρειάζεται σύνδεση μέσω router στον πάροχο.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0438" y="601623"/>
            <a:ext cx="9028628" cy="58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Σύνδεση στο Διαδίκτυο: Βήμα προς Βήμα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50438" y="1646753"/>
            <a:ext cx="394775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Εγκατάσταση Οικιακού Router</a:t>
            </a:r>
            <a:endParaRPr lang="en-US" sz="2150" dirty="0"/>
          </a:p>
        </p:txBody>
      </p:sp>
      <p:sp>
        <p:nvSpPr>
          <p:cNvPr id="4" name="Shape 2"/>
          <p:cNvSpPr/>
          <p:nvPr/>
        </p:nvSpPr>
        <p:spPr>
          <a:xfrm>
            <a:off x="650438" y="2204204"/>
            <a:ext cx="418148" cy="418147"/>
          </a:xfrm>
          <a:prstGeom prst="roundRect">
            <a:avLst>
              <a:gd name="adj" fmla="val 1866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20150" y="2239089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1254323" y="2268022"/>
            <a:ext cx="246518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Τροφοδοσία Ρεύματος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254323" y="2744033"/>
            <a:ext cx="6523315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Συνδέστε τον router στην πρίζα και πατήστε το κουμπί ON/OFF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650438" y="3394353"/>
            <a:ext cx="418148" cy="418147"/>
          </a:xfrm>
          <a:prstGeom prst="roundRect">
            <a:avLst>
              <a:gd name="adj" fmla="val 1866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20150" y="3429238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1254323" y="3458170"/>
            <a:ext cx="232302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Σύνδεση DSL/Fiber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254323" y="3934182"/>
            <a:ext cx="6523315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Συνδέστε τη γραμμή του παρόχου στη θύρα DSL (9) ή WAN (8) για FTTH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650438" y="4584502"/>
            <a:ext cx="418148" cy="418147"/>
          </a:xfrm>
          <a:prstGeom prst="roundRect">
            <a:avLst>
              <a:gd name="adj" fmla="val 1866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20150" y="4619387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1254323" y="4648319"/>
            <a:ext cx="232302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Τοπικές Συσκευές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1254323" y="5124331"/>
            <a:ext cx="6523315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Συνδέστε υπολογιστές στις θύρες LAN (7) και τηλέφωνο στις θύρες VoIP (6)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650438" y="5774650"/>
            <a:ext cx="418148" cy="418147"/>
          </a:xfrm>
          <a:prstGeom prst="roundRect">
            <a:avLst>
              <a:gd name="adj" fmla="val 1866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20150" y="5809536"/>
            <a:ext cx="278725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1254323" y="5838468"/>
            <a:ext cx="262949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Αναμονή &amp; Επαλήθευση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1254323" y="6314480"/>
            <a:ext cx="6523315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Περιμένετε 5 λεπτά μέχρι όλα τα λαμπάκια να γίνουν πράσινα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650438" y="6802279"/>
            <a:ext cx="7127200" cy="557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64B8C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FTTH (Fiber To The Home):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Οπτική ίνα έως το σπίτι για ταχύτητες πολύ υψηλότερες από ADSL/VDSL</a:t>
            </a:r>
            <a:endParaRPr lang="en-US" sz="1450" dirty="0"/>
          </a:p>
        </p:txBody>
      </p:sp>
      <p:pic>
        <p:nvPicPr>
          <p:cNvPr id="2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8649" y="1670090"/>
            <a:ext cx="5748814" cy="57488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2950" y="588645"/>
            <a:ext cx="7698224" cy="663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Διαγνωστικά Εργαλεία Δικτύου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2950" y="1570315"/>
            <a:ext cx="4898469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Εντοπισμός και Επίλυση Προβλημάτων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42950" y="2220397"/>
            <a:ext cx="6466165" cy="5420439"/>
          </a:xfrm>
          <a:prstGeom prst="roundRect">
            <a:avLst>
              <a:gd name="adj" fmla="val 2024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2220397"/>
            <a:ext cx="91440" cy="542043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46559" y="2455426"/>
            <a:ext cx="3184208" cy="397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ping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1046559" y="2980611"/>
            <a:ext cx="5927527" cy="636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Σκοπός:</a:t>
            </a:r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Ελέγχει αν ένας προορισμός απαντάει και μετρά τον χρόνο απόκρισης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046559" y="3744635"/>
            <a:ext cx="5927527" cy="955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Πληροφορίες:</a:t>
            </a:r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Εμφανίζει τον αριθμό πακέτων που στάλθηκαν/ελήφθησαν, ποσοστό απώλειας και μέσο χρονισμό σε milliseconds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1046559" y="4938474"/>
            <a:ext cx="5927527" cy="1273493"/>
          </a:xfrm>
          <a:prstGeom prst="roundRect">
            <a:avLst>
              <a:gd name="adj" fmla="val 7001"/>
            </a:avLst>
          </a:prstGeom>
          <a:solidFill>
            <a:srgbClr val="EDECE8"/>
          </a:solidFill>
          <a:ln/>
        </p:spPr>
      </p:sp>
      <p:sp>
        <p:nvSpPr>
          <p:cNvPr id="10" name="Shape 7"/>
          <p:cNvSpPr/>
          <p:nvPr/>
        </p:nvSpPr>
        <p:spPr>
          <a:xfrm>
            <a:off x="1035963" y="4938474"/>
            <a:ext cx="5948720" cy="1273493"/>
          </a:xfrm>
          <a:prstGeom prst="roundRect">
            <a:avLst>
              <a:gd name="adj" fmla="val 2500"/>
            </a:avLst>
          </a:prstGeom>
          <a:solidFill>
            <a:srgbClr val="EDECE8"/>
          </a:solidFill>
          <a:ln/>
        </p:spPr>
      </p:sp>
      <p:sp>
        <p:nvSpPr>
          <p:cNvPr id="11" name="Text 8"/>
          <p:cNvSpPr/>
          <p:nvPr/>
        </p:nvSpPr>
        <p:spPr>
          <a:xfrm>
            <a:off x="1248132" y="5097661"/>
            <a:ext cx="5524381" cy="955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384653"/>
                </a:solidFill>
                <a:highlight>
                  <a:srgbClr val="EDECE8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C:\Users&gt;ping www.example.grReply from 192.0.2.1: bytes=32 time=8ms TTL=54Packets: Sent=4, Received=4, Lost=0 (0% loss)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046559" y="6450687"/>
            <a:ext cx="5927527" cy="636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384653"/>
                </a:solidFill>
                <a:highlight>
                  <a:srgbClr val="E9CFC9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Προσοχή: Πολλοί servers απενεργοποιούν το ping για λόγους ασφαλείας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21285" y="2220397"/>
            <a:ext cx="6466165" cy="5420439"/>
          </a:xfrm>
          <a:prstGeom prst="roundRect">
            <a:avLst>
              <a:gd name="adj" fmla="val 2024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425" y="2220397"/>
            <a:ext cx="91440" cy="5420439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724894" y="2455426"/>
            <a:ext cx="3184208" cy="397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tracert</a:t>
            </a:r>
            <a:endParaRPr lang="en-US" sz="2500" dirty="0"/>
          </a:p>
        </p:txBody>
      </p:sp>
      <p:sp>
        <p:nvSpPr>
          <p:cNvPr id="16" name="Text 12"/>
          <p:cNvSpPr/>
          <p:nvPr/>
        </p:nvSpPr>
        <p:spPr>
          <a:xfrm>
            <a:off x="7724894" y="2980611"/>
            <a:ext cx="5927527" cy="636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Σκοπός:</a:t>
            </a:r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Εμφανίζει όλους τους ενδιάμεσους κόμβους-δρομολογητές μέχρι τον τελικό προορισμό</a:t>
            </a:r>
            <a:endParaRPr lang="en-US" sz="1650" dirty="0"/>
          </a:p>
        </p:txBody>
      </p:sp>
      <p:sp>
        <p:nvSpPr>
          <p:cNvPr id="17" name="Text 13"/>
          <p:cNvSpPr/>
          <p:nvPr/>
        </p:nvSpPr>
        <p:spPr>
          <a:xfrm>
            <a:off x="7724894" y="3744635"/>
            <a:ext cx="5927527" cy="636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Πληροφορίες:</a:t>
            </a:r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Καταγράφει κάθε "hop" με χρονισμό. Αστεράκια (*) δείχνουν timeout ή firewall</a:t>
            </a:r>
            <a:endParaRPr lang="en-US" sz="1650" dirty="0"/>
          </a:p>
        </p:txBody>
      </p:sp>
      <p:sp>
        <p:nvSpPr>
          <p:cNvPr id="18" name="Shape 14"/>
          <p:cNvSpPr/>
          <p:nvPr/>
        </p:nvSpPr>
        <p:spPr>
          <a:xfrm>
            <a:off x="7724894" y="4620101"/>
            <a:ext cx="5927527" cy="1910239"/>
          </a:xfrm>
          <a:prstGeom prst="roundRect">
            <a:avLst>
              <a:gd name="adj" fmla="val 4667"/>
            </a:avLst>
          </a:prstGeom>
          <a:solidFill>
            <a:srgbClr val="EDECE8"/>
          </a:solidFill>
          <a:ln/>
        </p:spPr>
      </p:sp>
      <p:sp>
        <p:nvSpPr>
          <p:cNvPr id="19" name="Shape 15"/>
          <p:cNvSpPr/>
          <p:nvPr/>
        </p:nvSpPr>
        <p:spPr>
          <a:xfrm>
            <a:off x="7714298" y="4620101"/>
            <a:ext cx="5948720" cy="1910239"/>
          </a:xfrm>
          <a:prstGeom prst="roundRect">
            <a:avLst>
              <a:gd name="adj" fmla="val 1667"/>
            </a:avLst>
          </a:prstGeom>
          <a:solidFill>
            <a:srgbClr val="EDECE8"/>
          </a:solidFill>
          <a:ln/>
        </p:spPr>
      </p:sp>
      <p:sp>
        <p:nvSpPr>
          <p:cNvPr id="20" name="Text 16"/>
          <p:cNvSpPr/>
          <p:nvPr/>
        </p:nvSpPr>
        <p:spPr>
          <a:xfrm>
            <a:off x="7926467" y="4779288"/>
            <a:ext cx="5524381" cy="1591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384653"/>
                </a:solidFill>
                <a:highlight>
                  <a:srgbClr val="EDECE8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C:\Users&gt;tracert www.ntua.gr1  *  *  *  Request timed out2  8 ms  vodafone.gr-ix.gr3  7 ms  grnet.gr-ix.gr4  8 ms  ntua-zogr-2.kolettir</a:t>
            </a:r>
            <a:endParaRPr lang="en-US" sz="1650" dirty="0"/>
          </a:p>
        </p:txBody>
      </p:sp>
      <p:sp>
        <p:nvSpPr>
          <p:cNvPr id="21" name="Text 17"/>
          <p:cNvSpPr/>
          <p:nvPr/>
        </p:nvSpPr>
        <p:spPr>
          <a:xfrm>
            <a:off x="7724894" y="6769060"/>
            <a:ext cx="5927527" cy="636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Χρήση:</a:t>
            </a:r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Εντοπίζει πού ακριβώς παρουσιάζεται βλάβη στη διαδρομή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2025-10-09T06:23:40Z</dcterms:created>
  <dcterms:modified xsi:type="dcterms:W3CDTF">2025-10-09T06:23:40Z</dcterms:modified>
</cp:coreProperties>
</file>