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643" r:id="rId2"/>
    <p:sldId id="648" r:id="rId3"/>
    <p:sldId id="262" r:id="rId4"/>
    <p:sldId id="259" r:id="rId5"/>
    <p:sldId id="595" r:id="rId6"/>
    <p:sldId id="597" r:id="rId7"/>
    <p:sldId id="598" r:id="rId8"/>
    <p:sldId id="635" r:id="rId9"/>
    <p:sldId id="257" r:id="rId10"/>
    <p:sldId id="649" r:id="rId11"/>
    <p:sldId id="650" r:id="rId12"/>
    <p:sldId id="647" r:id="rId13"/>
    <p:sldId id="651" r:id="rId14"/>
    <p:sldId id="646" r:id="rId15"/>
    <p:sldId id="657" r:id="rId16"/>
    <p:sldId id="654" r:id="rId17"/>
    <p:sldId id="656" r:id="rId18"/>
    <p:sldId id="652" r:id="rId19"/>
    <p:sldId id="658" r:id="rId20"/>
    <p:sldId id="659" r:id="rId21"/>
    <p:sldId id="660" r:id="rId22"/>
    <p:sldId id="661" r:id="rId23"/>
    <p:sldId id="624" r:id="rId24"/>
    <p:sldId id="653" r:id="rId25"/>
    <p:sldId id="663" r:id="rId26"/>
    <p:sldId id="662" r:id="rId27"/>
    <p:sldId id="645" r:id="rId28"/>
    <p:sldId id="644" r:id="rId29"/>
    <p:sldId id="641" r:id="rId30"/>
    <p:sldId id="638" r:id="rId31"/>
  </p:sldIdLst>
  <p:sldSz cx="9144000" cy="6858000" type="screen4x3"/>
  <p:notesSz cx="9144000" cy="6858000"/>
  <p:defaultTextStyle>
    <a:defPPr>
      <a:defRPr lang="en-US"/>
    </a:defPPr>
    <a:lvl1pPr marL="0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1pPr>
    <a:lvl2pPr marL="432415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2pPr>
    <a:lvl3pPr marL="864829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3pPr>
    <a:lvl4pPr marL="1297244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4pPr>
    <a:lvl5pPr marL="1729658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5pPr>
    <a:lvl6pPr marL="2162072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6pPr>
    <a:lvl7pPr marL="2594487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7pPr>
    <a:lvl8pPr marL="3026902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8pPr>
    <a:lvl9pPr marL="3459316" algn="l" defTabSz="432415" rtl="0" eaLnBrk="1" latinLnBrk="0" hangingPunct="1">
      <a:defRPr sz="17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9CDB7"/>
    <a:srgbClr val="00CCFF"/>
    <a:srgbClr val="009999"/>
    <a:srgbClr val="FFFFFF"/>
    <a:srgbClr val="00ACFF"/>
    <a:srgbClr val="FF7E79"/>
    <a:srgbClr val="73FEFF"/>
    <a:srgbClr val="FFFD78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5714" autoAdjust="0"/>
  </p:normalViewPr>
  <p:slideViewPr>
    <p:cSldViewPr snapToGrid="0" snapToObjects="1">
      <p:cViewPr varScale="1">
        <p:scale>
          <a:sx n="64" d="100"/>
          <a:sy n="64" d="100"/>
        </p:scale>
        <p:origin x="1377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1B5B-8FAE-6748-AACF-79A9C39343D1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97F52-E6AA-8247-B554-6D2D0A949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1pPr>
    <a:lvl2pPr marL="333345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2pPr>
    <a:lvl3pPr marL="666689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3pPr>
    <a:lvl4pPr marL="1000034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4pPr>
    <a:lvl5pPr marL="1333378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5pPr>
    <a:lvl6pPr marL="1666723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6pPr>
    <a:lvl7pPr marL="2000067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7pPr>
    <a:lvl8pPr marL="2333412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8pPr>
    <a:lvl9pPr marL="2666756" algn="l" defTabSz="666689" rtl="0" eaLnBrk="1" latinLnBrk="0" hangingPunct="1">
      <a:defRPr sz="8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=YO244P1e9QM</a:t>
            </a:r>
          </a:p>
          <a:p>
            <a:r>
              <a:rPr lang="en-US" dirty="0"/>
              <a:t>Biomolecules</a:t>
            </a:r>
          </a:p>
          <a:p>
            <a:r>
              <a:rPr lang="en-US" dirty="0"/>
              <a:t>Amoeba Sisters</a:t>
            </a:r>
          </a:p>
          <a:p>
            <a:r>
              <a:rPr lang="en-US" dirty="0"/>
              <a:t>8:12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87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=O2avA0DuQA4 </a:t>
            </a:r>
          </a:p>
          <a:p>
            <a:r>
              <a:rPr lang="en-US" dirty="0"/>
              <a:t>Introduction to Organic Chemistry</a:t>
            </a:r>
          </a:p>
          <a:p>
            <a:r>
              <a:rPr lang="en-US" dirty="0"/>
              <a:t>Frank Gregorio</a:t>
            </a:r>
          </a:p>
          <a:p>
            <a:r>
              <a:rPr lang="en-US" dirty="0"/>
              <a:t>3:11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666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=AUMJwjLXh1M</a:t>
            </a:r>
          </a:p>
          <a:p>
            <a:pPr marL="0" marR="0" lvl="0" indent="0" algn="l" defTabSz="6666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Proteins  </a:t>
            </a:r>
          </a:p>
          <a:p>
            <a:pPr marL="0" marR="0" lvl="0" indent="0" algn="l" defTabSz="6666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Ricochet Science</a:t>
            </a:r>
          </a:p>
          <a:p>
            <a:pPr marL="0" marR="0" lvl="0" indent="0" algn="l" defTabSz="6666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97F52-E6AA-8247-B554-6D2D0A949E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0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4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6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2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1pPr>
            <a:lvl2pPr marL="326584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2pPr>
            <a:lvl3pPr marL="65316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3pPr>
            <a:lvl4pPr marL="97975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0633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29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5950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860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1266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3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84" indent="0">
              <a:buNone/>
              <a:defRPr sz="1429" b="1"/>
            </a:lvl2pPr>
            <a:lvl3pPr marL="653168" indent="0">
              <a:buNone/>
              <a:defRPr sz="1286" b="1"/>
            </a:lvl3pPr>
            <a:lvl4pPr marL="979751" indent="0">
              <a:buNone/>
              <a:defRPr sz="1143" b="1"/>
            </a:lvl4pPr>
            <a:lvl5pPr marL="1306335" indent="0">
              <a:buNone/>
              <a:defRPr sz="1143" b="1"/>
            </a:lvl5pPr>
            <a:lvl6pPr marL="1632918" indent="0">
              <a:buNone/>
              <a:defRPr sz="1143" b="1"/>
            </a:lvl6pPr>
            <a:lvl7pPr marL="1959502" indent="0">
              <a:buNone/>
              <a:defRPr sz="1143" b="1"/>
            </a:lvl7pPr>
            <a:lvl8pPr marL="2286086" indent="0">
              <a:buNone/>
              <a:defRPr sz="1143" b="1"/>
            </a:lvl8pPr>
            <a:lvl9pPr marL="2612669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84" indent="0">
              <a:buNone/>
              <a:defRPr sz="1429" b="1"/>
            </a:lvl2pPr>
            <a:lvl3pPr marL="653168" indent="0">
              <a:buNone/>
              <a:defRPr sz="1286" b="1"/>
            </a:lvl3pPr>
            <a:lvl4pPr marL="979751" indent="0">
              <a:buNone/>
              <a:defRPr sz="1143" b="1"/>
            </a:lvl4pPr>
            <a:lvl5pPr marL="1306335" indent="0">
              <a:buNone/>
              <a:defRPr sz="1143" b="1"/>
            </a:lvl5pPr>
            <a:lvl6pPr marL="1632918" indent="0">
              <a:buNone/>
              <a:defRPr sz="1143" b="1"/>
            </a:lvl6pPr>
            <a:lvl7pPr marL="1959502" indent="0">
              <a:buNone/>
              <a:defRPr sz="1143" b="1"/>
            </a:lvl7pPr>
            <a:lvl8pPr marL="2286086" indent="0">
              <a:buNone/>
              <a:defRPr sz="1143" b="1"/>
            </a:lvl8pPr>
            <a:lvl9pPr marL="2612669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951288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3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2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2" cy="5853113"/>
          </a:xfrm>
        </p:spPr>
        <p:txBody>
          <a:bodyPr/>
          <a:lstStyle>
            <a:lvl1pPr>
              <a:defRPr sz="2286"/>
            </a:lvl1pPr>
            <a:lvl2pPr>
              <a:defRPr sz="2000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26584" indent="0">
              <a:buNone/>
              <a:defRPr sz="857"/>
            </a:lvl2pPr>
            <a:lvl3pPr marL="653168" indent="0">
              <a:buNone/>
              <a:defRPr sz="714"/>
            </a:lvl3pPr>
            <a:lvl4pPr marL="979751" indent="0">
              <a:buNone/>
              <a:defRPr sz="643"/>
            </a:lvl4pPr>
            <a:lvl5pPr marL="1306335" indent="0">
              <a:buNone/>
              <a:defRPr sz="643"/>
            </a:lvl5pPr>
            <a:lvl6pPr marL="1632918" indent="0">
              <a:buNone/>
              <a:defRPr sz="643"/>
            </a:lvl6pPr>
            <a:lvl7pPr marL="1959502" indent="0">
              <a:buNone/>
              <a:defRPr sz="643"/>
            </a:lvl7pPr>
            <a:lvl8pPr marL="2286086" indent="0">
              <a:buNone/>
              <a:defRPr sz="643"/>
            </a:lvl8pPr>
            <a:lvl9pPr marL="2612669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286"/>
            </a:lvl1pPr>
            <a:lvl2pPr marL="326584" indent="0">
              <a:buNone/>
              <a:defRPr sz="2000"/>
            </a:lvl2pPr>
            <a:lvl3pPr marL="653168" indent="0">
              <a:buNone/>
              <a:defRPr sz="1714"/>
            </a:lvl3pPr>
            <a:lvl4pPr marL="979751" indent="0">
              <a:buNone/>
              <a:defRPr sz="1429"/>
            </a:lvl4pPr>
            <a:lvl5pPr marL="1306335" indent="0">
              <a:buNone/>
              <a:defRPr sz="1429"/>
            </a:lvl5pPr>
            <a:lvl6pPr marL="1632918" indent="0">
              <a:buNone/>
              <a:defRPr sz="1429"/>
            </a:lvl6pPr>
            <a:lvl7pPr marL="1959502" indent="0">
              <a:buNone/>
              <a:defRPr sz="1429"/>
            </a:lvl7pPr>
            <a:lvl8pPr marL="2286086" indent="0">
              <a:buNone/>
              <a:defRPr sz="1429"/>
            </a:lvl8pPr>
            <a:lvl9pPr marL="2612669" indent="0">
              <a:buNone/>
              <a:defRPr sz="14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326584" indent="0">
              <a:buNone/>
              <a:defRPr sz="857"/>
            </a:lvl2pPr>
            <a:lvl3pPr marL="653168" indent="0">
              <a:buNone/>
              <a:defRPr sz="714"/>
            </a:lvl3pPr>
            <a:lvl4pPr marL="979751" indent="0">
              <a:buNone/>
              <a:defRPr sz="643"/>
            </a:lvl4pPr>
            <a:lvl5pPr marL="1306335" indent="0">
              <a:buNone/>
              <a:defRPr sz="643"/>
            </a:lvl5pPr>
            <a:lvl6pPr marL="1632918" indent="0">
              <a:buNone/>
              <a:defRPr sz="643"/>
            </a:lvl6pPr>
            <a:lvl7pPr marL="1959502" indent="0">
              <a:buNone/>
              <a:defRPr sz="643"/>
            </a:lvl7pPr>
            <a:lvl8pPr marL="2286086" indent="0">
              <a:buNone/>
              <a:defRPr sz="643"/>
            </a:lvl8pPr>
            <a:lvl9pPr marL="2612669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845E-9629-AE43-8EDE-A20457CF594C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61B3-204F-4C44-A5DF-74F676815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6584" rtl="0" eaLnBrk="1" latinLnBrk="0" hangingPunct="1">
        <a:spcBef>
          <a:spcPct val="0"/>
        </a:spcBef>
        <a:buNone/>
        <a:defRPr sz="31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938" indent="-244938" algn="l" defTabSz="326584" rtl="0" eaLnBrk="1" latinLnBrk="0" hangingPunct="1">
        <a:spcBef>
          <a:spcPct val="20000"/>
        </a:spcBef>
        <a:buFont typeface="Arial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1pPr>
      <a:lvl2pPr marL="530699" indent="-204115" algn="l" defTabSz="32658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59" indent="-163292" algn="l" defTabSz="326584" rtl="0" eaLnBrk="1" latinLnBrk="0" hangingPunct="1">
        <a:spcBef>
          <a:spcPct val="20000"/>
        </a:spcBef>
        <a:buFont typeface="Arial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143043" indent="-163292" algn="l" defTabSz="326584" rtl="0" eaLnBrk="1" latinLnBrk="0" hangingPunct="1">
        <a:spcBef>
          <a:spcPct val="20000"/>
        </a:spcBef>
        <a:buFont typeface="Arial"/>
        <a:buChar char="–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69626" indent="-163292" algn="l" defTabSz="326584" rtl="0" eaLnBrk="1" latinLnBrk="0" hangingPunct="1">
        <a:spcBef>
          <a:spcPct val="20000"/>
        </a:spcBef>
        <a:buFont typeface="Arial"/>
        <a:buChar char="»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6210" indent="-163292" algn="l" defTabSz="326584" rtl="0" eaLnBrk="1" latinLnBrk="0" hangingPunct="1">
        <a:spcBef>
          <a:spcPct val="20000"/>
        </a:spcBef>
        <a:buFont typeface="Arial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94" indent="-163292" algn="l" defTabSz="326584" rtl="0" eaLnBrk="1" latinLnBrk="0" hangingPunct="1">
        <a:spcBef>
          <a:spcPct val="20000"/>
        </a:spcBef>
        <a:buFont typeface="Arial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78" indent="-163292" algn="l" defTabSz="326584" rtl="0" eaLnBrk="1" latinLnBrk="0" hangingPunct="1">
        <a:spcBef>
          <a:spcPct val="20000"/>
        </a:spcBef>
        <a:buFont typeface="Arial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61" indent="-163292" algn="l" defTabSz="326584" rtl="0" eaLnBrk="1" latinLnBrk="0" hangingPunct="1">
        <a:spcBef>
          <a:spcPct val="20000"/>
        </a:spcBef>
        <a:buFont typeface="Arial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84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68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51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35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918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502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86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69" algn="l" defTabSz="32658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MJwjLXh1M?feature=oembed" TargetMode="Externa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244P1e9QM?feature=oembed" TargetMode="Externa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F91A4D-BBA4-1A44-9741-5FC137E6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01" b="20874"/>
          <a:stretch/>
        </p:blipFill>
        <p:spPr>
          <a:xfrm>
            <a:off x="0" y="2008681"/>
            <a:ext cx="9144000" cy="33278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314003-FA1C-0169-9036-7EF23B039DF4}"/>
              </a:ext>
            </a:extLst>
          </p:cNvPr>
          <p:cNvSpPr txBox="1"/>
          <p:nvPr/>
        </p:nvSpPr>
        <p:spPr>
          <a:xfrm>
            <a:off x="2488368" y="479686"/>
            <a:ext cx="4916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>
                <a:solidFill>
                  <a:schemeClr val="bg1"/>
                </a:solidFill>
              </a:rPr>
              <a:t>ΜΑΚΡΟΜΟΡΙΑ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0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AB53E-7D2F-EF1E-C239-3C2FB1AF82F5}"/>
              </a:ext>
            </a:extLst>
          </p:cNvPr>
          <p:cNvSpPr txBox="1"/>
          <p:nvPr/>
        </p:nvSpPr>
        <p:spPr>
          <a:xfrm>
            <a:off x="1984789" y="95431"/>
            <a:ext cx="517442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Δομή Αμινοξέων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7CE34-AB0F-6537-7FCF-6DB7B02093D3}"/>
              </a:ext>
            </a:extLst>
          </p:cNvPr>
          <p:cNvGrpSpPr/>
          <p:nvPr/>
        </p:nvGrpSpPr>
        <p:grpSpPr>
          <a:xfrm>
            <a:off x="785605" y="2213274"/>
            <a:ext cx="8229600" cy="2334819"/>
            <a:chOff x="350815" y="4024474"/>
            <a:chExt cx="8229600" cy="2334819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DA55D54-C0C3-6C52-6DAD-67F07B9CFD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85" b="24911"/>
            <a:stretch/>
          </p:blipFill>
          <p:spPr bwMode="auto">
            <a:xfrm>
              <a:off x="1268181" y="4024474"/>
              <a:ext cx="5832475" cy="175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264C07-43D8-6ABC-C839-4DA45C05B0A6}"/>
                </a:ext>
              </a:extLst>
            </p:cNvPr>
            <p:cNvSpPr txBox="1"/>
            <p:nvPr/>
          </p:nvSpPr>
          <p:spPr>
            <a:xfrm>
              <a:off x="5458789" y="4240866"/>
              <a:ext cx="3121626" cy="1323439"/>
            </a:xfrm>
            <a:prstGeom prst="rect">
              <a:avLst/>
            </a:prstGeom>
            <a:solidFill>
              <a:srgbClr val="00CCFF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ΚΑΡΒΟΞΥΛΟ-ΟΜΑΔΑ</a:t>
              </a:r>
            </a:p>
            <a:p>
              <a:endParaRPr lang="el-GR" sz="2000" b="1" dirty="0"/>
            </a:p>
            <a:p>
              <a:pPr algn="ctr"/>
              <a:r>
                <a:rPr lang="en-GB" sz="2000" b="1" dirty="0"/>
                <a:t>-COOH</a:t>
              </a:r>
              <a:endParaRPr lang="el-GR" sz="2000" b="1" dirty="0"/>
            </a:p>
            <a:p>
              <a:endParaRPr lang="en-GB" sz="2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582EB5-1AA5-675E-4018-D2C52B49BB9E}"/>
                </a:ext>
              </a:extLst>
            </p:cNvPr>
            <p:cNvSpPr txBox="1"/>
            <p:nvPr/>
          </p:nvSpPr>
          <p:spPr>
            <a:xfrm>
              <a:off x="350815" y="4299475"/>
              <a:ext cx="2208992" cy="1323439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>
              <a:spAutoFit/>
            </a:bodyPr>
            <a:lstStyle/>
            <a:p>
              <a:r>
                <a:rPr lang="el-GR" sz="2000" b="1" dirty="0"/>
                <a:t>ΑΜΙΝΟ-ΟΜΑΔΑ</a:t>
              </a:r>
            </a:p>
            <a:p>
              <a:endParaRPr lang="el-GR" sz="2000" b="1" dirty="0"/>
            </a:p>
            <a:p>
              <a:pPr algn="ctr"/>
              <a:r>
                <a:rPr lang="en-GB" sz="2000" b="1" dirty="0"/>
                <a:t>-</a:t>
              </a:r>
              <a:r>
                <a:rPr lang="el-GR" sz="2000" b="1" dirty="0"/>
                <a:t>ΝΗ</a:t>
              </a:r>
              <a:r>
                <a:rPr lang="el-GR" sz="2000" b="1" baseline="-25000" dirty="0"/>
                <a:t>2</a:t>
              </a:r>
            </a:p>
            <a:p>
              <a:endParaRPr lang="en-GB" sz="2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568156-03BD-2FD3-58E1-B4C20BD1E938}"/>
                </a:ext>
              </a:extLst>
            </p:cNvPr>
            <p:cNvSpPr txBox="1"/>
            <p:nvPr/>
          </p:nvSpPr>
          <p:spPr>
            <a:xfrm>
              <a:off x="2706375" y="5651407"/>
              <a:ext cx="2469279" cy="707886"/>
            </a:xfrm>
            <a:prstGeom prst="rect">
              <a:avLst/>
            </a:prstGeom>
            <a:solidFill>
              <a:srgbClr val="FF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/>
                <a:t>ΠΛΕΥΡΙΚΗ</a:t>
              </a:r>
            </a:p>
            <a:p>
              <a:pPr algn="ctr"/>
              <a:r>
                <a:rPr lang="el-GR" sz="2000" b="1" dirty="0"/>
                <a:t>ΟΜΑΔΑ</a:t>
              </a:r>
              <a:endParaRPr lang="en-GB" sz="2000" b="1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C6F740-BB35-D9A9-77EE-A059A781004E}"/>
              </a:ext>
            </a:extLst>
          </p:cNvPr>
          <p:cNvSpPr txBox="1"/>
          <p:nvPr/>
        </p:nvSpPr>
        <p:spPr>
          <a:xfrm>
            <a:off x="77896" y="5390657"/>
            <a:ext cx="203430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l-GR" altLang="en-US" sz="1600" u="sng" dirty="0"/>
              <a:t>ΣΤΑΘΕΡΟ ΜΕΡΟΣ : </a:t>
            </a:r>
          </a:p>
          <a:p>
            <a:pPr algn="ctr">
              <a:buFontTx/>
              <a:buNone/>
            </a:pPr>
            <a:endParaRPr lang="el-GR" altLang="en-US" sz="1600" u="sng" dirty="0"/>
          </a:p>
          <a:p>
            <a:pPr algn="ctr">
              <a:buFontTx/>
              <a:buNone/>
            </a:pPr>
            <a:endParaRPr lang="el-GR" altLang="en-US" sz="1600" u="sng" dirty="0"/>
          </a:p>
          <a:p>
            <a:pPr algn="ctr">
              <a:buFontTx/>
              <a:buNone/>
            </a:pPr>
            <a:endParaRPr lang="el-GR" altLang="en-US" sz="1600" u="sng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3EDB8E4B-CC4B-E7B7-3A8C-B680AF71BD05}"/>
              </a:ext>
            </a:extLst>
          </p:cNvPr>
          <p:cNvSpPr/>
          <p:nvPr/>
        </p:nvSpPr>
        <p:spPr>
          <a:xfrm rot="5400000">
            <a:off x="4553786" y="-2158541"/>
            <a:ext cx="618287" cy="8154649"/>
          </a:xfrm>
          <a:prstGeom prst="leftBrace">
            <a:avLst>
              <a:gd name="adj1" fmla="val 8333"/>
              <a:gd name="adj2" fmla="val 503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20EF0AD-EB06-D4C2-E4F2-DB1CD81AF329}"/>
              </a:ext>
            </a:extLst>
          </p:cNvPr>
          <p:cNvSpPr/>
          <p:nvPr/>
        </p:nvSpPr>
        <p:spPr>
          <a:xfrm rot="16200000">
            <a:off x="4191138" y="3431938"/>
            <a:ext cx="369331" cy="2555097"/>
          </a:xfrm>
          <a:prstGeom prst="leftBrace">
            <a:avLst>
              <a:gd name="adj1" fmla="val 43488"/>
              <a:gd name="adj2" fmla="val 465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52C2D5-C0FC-7909-4D42-3D602464A74A}"/>
              </a:ext>
            </a:extLst>
          </p:cNvPr>
          <p:cNvSpPr txBox="1"/>
          <p:nvPr/>
        </p:nvSpPr>
        <p:spPr>
          <a:xfrm>
            <a:off x="2112202" y="5390657"/>
            <a:ext cx="236601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altLang="en-US" sz="1600" u="sng" dirty="0"/>
              <a:t>ΑΜΙΝΟΜΑΔΑ</a:t>
            </a:r>
          </a:p>
          <a:p>
            <a:pPr marL="342900" indent="-342900">
              <a:buFont typeface="+mj-lt"/>
              <a:buAutoNum type="arabicPeriod"/>
            </a:pPr>
            <a:r>
              <a:rPr lang="el-GR" altLang="en-US" sz="1600" u="sng" dirty="0"/>
              <a:t>ΚΑΡΒΟΞΥΛΟΜΑΔΑ</a:t>
            </a:r>
          </a:p>
          <a:p>
            <a:pPr marL="342900" indent="-342900">
              <a:buFont typeface="+mj-lt"/>
              <a:buAutoNum type="arabicPeriod"/>
            </a:pPr>
            <a:r>
              <a:rPr lang="el-GR" altLang="en-US" sz="1600" u="sng" dirty="0"/>
              <a:t>ΑΝΘΡΑΚΑΣ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altLang="en-US" sz="1600" u="sng" dirty="0"/>
              <a:t>ΥΔΡΟΓΟΝΟ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5A7FC-8C7B-C21A-A124-21EDEE3DE577}"/>
              </a:ext>
            </a:extLst>
          </p:cNvPr>
          <p:cNvSpPr txBox="1"/>
          <p:nvPr/>
        </p:nvSpPr>
        <p:spPr>
          <a:xfrm>
            <a:off x="4665786" y="5390657"/>
            <a:ext cx="218106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l-GR" altLang="en-US" sz="1600" u="sng" dirty="0"/>
              <a:t>ΜΕΤΑΒΛΗΤΟ ΜΕΡΟΣ : </a:t>
            </a:r>
          </a:p>
          <a:p>
            <a:pPr algn="ctr">
              <a:buFontTx/>
              <a:buNone/>
            </a:pPr>
            <a:endParaRPr lang="el-GR" altLang="en-US" sz="16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67785B-99E5-A9D2-F5F1-176A40AD6531}"/>
              </a:ext>
            </a:extLst>
          </p:cNvPr>
          <p:cNvSpPr txBox="1"/>
          <p:nvPr/>
        </p:nvSpPr>
        <p:spPr>
          <a:xfrm>
            <a:off x="6809451" y="5390657"/>
            <a:ext cx="225665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altLang="en-US" sz="1600" u="sng" dirty="0"/>
              <a:t>ΠΛΕΥΡΙΚΗ ΟΜΑΔΑ</a:t>
            </a:r>
          </a:p>
          <a:p>
            <a:endParaRPr lang="el-GR" altLang="en-US" sz="1600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13E08F-3C4F-8B42-F46A-83B9EEAF2477}"/>
              </a:ext>
            </a:extLst>
          </p:cNvPr>
          <p:cNvSpPr txBox="1"/>
          <p:nvPr/>
        </p:nvSpPr>
        <p:spPr>
          <a:xfrm>
            <a:off x="3991796" y="1243187"/>
            <a:ext cx="1618648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Σταθερό μέρος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57F73F-EC00-9AAC-02D5-3E985BD5F75D}"/>
              </a:ext>
            </a:extLst>
          </p:cNvPr>
          <p:cNvSpPr txBox="1"/>
          <p:nvPr/>
        </p:nvSpPr>
        <p:spPr>
          <a:xfrm>
            <a:off x="3497648" y="4867466"/>
            <a:ext cx="1872757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Μεταβλητό μέρος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FAB53E-7D2F-EF1E-C239-3C2FB1AF82F5}"/>
              </a:ext>
            </a:extLst>
          </p:cNvPr>
          <p:cNvSpPr txBox="1"/>
          <p:nvPr/>
        </p:nvSpPr>
        <p:spPr>
          <a:xfrm>
            <a:off x="889360" y="140192"/>
            <a:ext cx="782351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Πόσα </a:t>
            </a:r>
            <a:r>
              <a:rPr lang="el-GR" sz="4500" b="1" dirty="0" err="1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αμινόξεα</a:t>
            </a:r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 υπάρχουν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82A3D-8785-CDC0-DB7A-48C2070BF237}"/>
              </a:ext>
            </a:extLst>
          </p:cNvPr>
          <p:cNvSpPr txBox="1"/>
          <p:nvPr/>
        </p:nvSpPr>
        <p:spPr>
          <a:xfrm>
            <a:off x="3145043" y="4286716"/>
            <a:ext cx="2740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altLang="en-US" sz="1800" b="1" dirty="0">
                <a:solidFill>
                  <a:srgbClr val="FF0000"/>
                </a:solidFill>
              </a:rPr>
              <a:t>Στην ΠΛΕΥΡΙΚΗ ομάδα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14137-1CB7-F45A-FE79-6233CD9B5317}"/>
              </a:ext>
            </a:extLst>
          </p:cNvPr>
          <p:cNvSpPr txBox="1"/>
          <p:nvPr/>
        </p:nvSpPr>
        <p:spPr>
          <a:xfrm>
            <a:off x="3454400" y="1219373"/>
            <a:ext cx="18600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l-GR" altLang="en-US" sz="1800" u="sng" dirty="0"/>
              <a:t>170 </a:t>
            </a:r>
            <a:r>
              <a:rPr lang="el-GR" altLang="en-US" sz="1800" u="sng" dirty="0" err="1"/>
              <a:t>αμινόξεα</a:t>
            </a:r>
            <a:endParaRPr lang="el-GR" altLang="en-US" sz="1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BA410-37C4-8D84-14D7-DE6B72E440D7}"/>
              </a:ext>
            </a:extLst>
          </p:cNvPr>
          <p:cNvSpPr txBox="1"/>
          <p:nvPr/>
        </p:nvSpPr>
        <p:spPr>
          <a:xfrm>
            <a:off x="1308917" y="2775608"/>
            <a:ext cx="6412683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Όλοι οι </a:t>
            </a:r>
            <a:r>
              <a:rPr lang="el-GR" dirty="0" err="1"/>
              <a:t>ζωντανοι</a:t>
            </a:r>
            <a:r>
              <a:rPr lang="el-GR" dirty="0"/>
              <a:t> </a:t>
            </a:r>
            <a:r>
              <a:rPr lang="el-GR" dirty="0" err="1"/>
              <a:t>οργανισμοι</a:t>
            </a:r>
            <a:r>
              <a:rPr lang="el-GR" dirty="0"/>
              <a:t> </a:t>
            </a:r>
            <a:r>
              <a:rPr lang="el-GR" dirty="0" err="1"/>
              <a:t>χρησιμοποιουν</a:t>
            </a:r>
            <a:r>
              <a:rPr lang="el-GR" dirty="0"/>
              <a:t> </a:t>
            </a:r>
            <a:r>
              <a:rPr lang="el-GR" b="1" u="sng" dirty="0" err="1"/>
              <a:t>μονο</a:t>
            </a:r>
            <a:r>
              <a:rPr lang="el-GR" b="1" u="sng" dirty="0"/>
              <a:t> 20 </a:t>
            </a:r>
            <a:r>
              <a:rPr lang="el-GR" b="1" u="sng" dirty="0" err="1"/>
              <a:t>αμινόξεα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7472C-2CDC-0EA2-DC09-7EF4F5868995}"/>
              </a:ext>
            </a:extLst>
          </p:cNvPr>
          <p:cNvSpPr txBox="1"/>
          <p:nvPr/>
        </p:nvSpPr>
        <p:spPr>
          <a:xfrm>
            <a:off x="472671" y="2111925"/>
            <a:ext cx="7823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όμως</a:t>
            </a:r>
            <a:endParaRPr lang="en-US" sz="28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81E4D-243F-0A57-E7A3-F8D21448A5EE}"/>
              </a:ext>
            </a:extLst>
          </p:cNvPr>
          <p:cNvSpPr txBox="1"/>
          <p:nvPr/>
        </p:nvSpPr>
        <p:spPr>
          <a:xfrm>
            <a:off x="603498" y="3492438"/>
            <a:ext cx="78235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Σε τι διαφέρουν τα 20 </a:t>
            </a:r>
            <a:r>
              <a:rPr lang="el-GR" sz="2800" b="1" dirty="0" err="1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αμινόξεα</a:t>
            </a:r>
            <a:r>
              <a:rPr lang="el-GR" sz="28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 μεταξύ τους?</a:t>
            </a:r>
            <a:endParaRPr lang="en-US" sz="28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D909BE-486A-F26C-543A-C3E5E78A1922}"/>
              </a:ext>
            </a:extLst>
          </p:cNvPr>
          <p:cNvSpPr txBox="1"/>
          <p:nvPr/>
        </p:nvSpPr>
        <p:spPr>
          <a:xfrm>
            <a:off x="936218" y="5670893"/>
            <a:ext cx="28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altLang="en-US" sz="1800" b="1" dirty="0">
                <a:solidFill>
                  <a:srgbClr val="FF0000"/>
                </a:solidFill>
              </a:rPr>
              <a:t>20 διαφορετικά </a:t>
            </a:r>
            <a:r>
              <a:rPr lang="el-GR" altLang="en-US" sz="1800" b="1" dirty="0" err="1">
                <a:solidFill>
                  <a:srgbClr val="FF0000"/>
                </a:solidFill>
              </a:rPr>
              <a:t>αμινόξεα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BAE4C9-0A95-ECFC-9506-DADED36821E3}"/>
              </a:ext>
            </a:extLst>
          </p:cNvPr>
          <p:cNvCxnSpPr/>
          <p:nvPr/>
        </p:nvCxnSpPr>
        <p:spPr>
          <a:xfrm>
            <a:off x="4089771" y="5864739"/>
            <a:ext cx="16272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9CEF50-C911-59BC-A21F-9F142A91667A}"/>
              </a:ext>
            </a:extLst>
          </p:cNvPr>
          <p:cNvSpPr txBox="1"/>
          <p:nvPr/>
        </p:nvSpPr>
        <p:spPr>
          <a:xfrm>
            <a:off x="5885470" y="5638627"/>
            <a:ext cx="212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altLang="en-US" sz="1800" b="1" dirty="0">
                <a:solidFill>
                  <a:srgbClr val="FF0000"/>
                </a:solidFill>
              </a:rPr>
              <a:t>20 διαφορετικές πλευρικές ομάδες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6" grpId="0"/>
      <p:bldP spid="1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BD86-4D36-B1FD-9B79-6B61C77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7"/>
          </a:xfrm>
        </p:spPr>
        <p:txBody>
          <a:bodyPr>
            <a:normAutofit fontScale="90000"/>
          </a:bodyPr>
          <a:lstStyle/>
          <a:p>
            <a:r>
              <a:rPr lang="en-GB" dirty="0"/>
              <a:t>20 </a:t>
            </a:r>
            <a:r>
              <a:rPr lang="el-GR" dirty="0"/>
              <a:t>αμινοξέα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4CA3-9141-32F0-6ABA-5B36BAB9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8EDA2-2ACD-A0AE-3871-A89CA228F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1" t="3593" r="6815" b="7249"/>
          <a:stretch/>
        </p:blipFill>
        <p:spPr>
          <a:xfrm>
            <a:off x="428277" y="851683"/>
            <a:ext cx="8715723" cy="57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5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117DCB-5415-8F6D-FB21-7C72C2DB407B}"/>
              </a:ext>
            </a:extLst>
          </p:cNvPr>
          <p:cNvSpPr txBox="1"/>
          <p:nvPr/>
        </p:nvSpPr>
        <p:spPr>
          <a:xfrm>
            <a:off x="574566" y="140192"/>
            <a:ext cx="817968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Πως ενώνονται τα αμινοξέα?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FDC22-08CF-B738-734D-446CFB16BDBA}"/>
              </a:ext>
            </a:extLst>
          </p:cNvPr>
          <p:cNvSpPr txBox="1"/>
          <p:nvPr/>
        </p:nvSpPr>
        <p:spPr>
          <a:xfrm>
            <a:off x="3294196" y="1093811"/>
            <a:ext cx="274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altLang="en-US" sz="1800" b="1" dirty="0">
                <a:solidFill>
                  <a:srgbClr val="FF0000"/>
                </a:solidFill>
              </a:rPr>
              <a:t>ΠΕΠΤΙΔΙΚΟΣ ΔΕΣΜΟΣ  (ομοιοπολικός δεσμός)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3C937-04D2-28C8-8356-19C4D5EF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591"/>
          <a:stretch/>
        </p:blipFill>
        <p:spPr>
          <a:xfrm>
            <a:off x="828667" y="2521955"/>
            <a:ext cx="4372920" cy="3743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31ED14-9180-BAAF-0919-6B74028662E5}"/>
              </a:ext>
            </a:extLst>
          </p:cNvPr>
          <p:cNvSpPr txBox="1"/>
          <p:nvPr/>
        </p:nvSpPr>
        <p:spPr>
          <a:xfrm>
            <a:off x="202368" y="1835694"/>
            <a:ext cx="8551888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err="1"/>
              <a:t>Καρβοξυλομάδα</a:t>
            </a:r>
            <a:r>
              <a:rPr lang="el-GR" dirty="0"/>
              <a:t> (-COOH) του 1ο </a:t>
            </a:r>
            <a:r>
              <a:rPr lang="el-GR" dirty="0" err="1"/>
              <a:t>αμινοξέος</a:t>
            </a:r>
            <a:r>
              <a:rPr lang="el-GR" dirty="0"/>
              <a:t> με την αμινική ομάδα (-NH2) του επόμενου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C6658-1FD1-2C22-5390-28B3DF7D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576" t="2306"/>
          <a:stretch/>
        </p:blipFill>
        <p:spPr>
          <a:xfrm>
            <a:off x="5463915" y="2521955"/>
            <a:ext cx="3101254" cy="36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0839-FE12-B564-2B24-C7739058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ΠΕΠΤΙΔΙΚΟΣ ΔΕΣΜΟΣ</a:t>
            </a:r>
            <a:br>
              <a:rPr lang="el-GR" dirty="0"/>
            </a:br>
            <a:r>
              <a:rPr lang="en-GB" sz="1300" dirty="0"/>
              <a:t>https://www.wisc-online.com/learn/natural-science/chemistry/bic007/peptide-bond-formation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DD01-1FE8-7EDD-FA70-9A05E9A3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537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Σύνδεση 2 αμινοξέων δίνει ένα μόριο νερού (Η</a:t>
            </a:r>
            <a:r>
              <a:rPr lang="el-GR" baseline="-25000" dirty="0"/>
              <a:t>2</a:t>
            </a:r>
            <a:r>
              <a:rPr lang="el-GR" dirty="0"/>
              <a:t>Ο).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55769-65CE-412A-AB37-66D9A5735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" t="7540" r="2584" b="5425"/>
          <a:stretch/>
        </p:blipFill>
        <p:spPr>
          <a:xfrm>
            <a:off x="1329614" y="3260361"/>
            <a:ext cx="6832530" cy="314354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EFE2FF-8585-4696-9C82-09857173982C}"/>
              </a:ext>
            </a:extLst>
          </p:cNvPr>
          <p:cNvCxnSpPr/>
          <p:nvPr/>
        </p:nvCxnSpPr>
        <p:spPr>
          <a:xfrm flipV="1">
            <a:off x="3680085" y="2630774"/>
            <a:ext cx="0" cy="629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A19FBD-C16F-1485-7EB5-1CC2DE213E8E}"/>
              </a:ext>
            </a:extLst>
          </p:cNvPr>
          <p:cNvCxnSpPr/>
          <p:nvPr/>
        </p:nvCxnSpPr>
        <p:spPr>
          <a:xfrm flipV="1">
            <a:off x="5963586" y="2630774"/>
            <a:ext cx="0" cy="629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85CF0A-9582-B336-C145-0695C8D30205}"/>
              </a:ext>
            </a:extLst>
          </p:cNvPr>
          <p:cNvSpPr txBox="1"/>
          <p:nvPr/>
        </p:nvSpPr>
        <p:spPr>
          <a:xfrm>
            <a:off x="3350302" y="2131354"/>
            <a:ext cx="764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Η</a:t>
            </a:r>
            <a:r>
              <a:rPr lang="el-GR" sz="2400" baseline="-25000" dirty="0"/>
              <a:t>2</a:t>
            </a:r>
            <a:r>
              <a:rPr lang="el-GR" sz="2400" dirty="0"/>
              <a:t>Ο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9D9EC-EC93-C0F3-0219-4D0C50CF02CA}"/>
              </a:ext>
            </a:extLst>
          </p:cNvPr>
          <p:cNvSpPr txBox="1"/>
          <p:nvPr/>
        </p:nvSpPr>
        <p:spPr>
          <a:xfrm>
            <a:off x="5581337" y="2085626"/>
            <a:ext cx="7644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Η</a:t>
            </a:r>
            <a:r>
              <a:rPr lang="el-GR" sz="2400" baseline="-25000" dirty="0"/>
              <a:t>2</a:t>
            </a:r>
            <a:r>
              <a:rPr lang="el-GR" sz="2400" dirty="0"/>
              <a:t>Ο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522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E655-65F4-30B4-AAD3-67E39997F220}"/>
              </a:ext>
            </a:extLst>
          </p:cNvPr>
          <p:cNvSpPr txBox="1"/>
          <p:nvPr/>
        </p:nvSpPr>
        <p:spPr>
          <a:xfrm>
            <a:off x="3227946" y="209863"/>
            <a:ext cx="2688108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ΠΟΛΛΑΠΛΗΣ ΕΠΙΛΟΓΗΣ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7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ADDD4-A265-5388-1E53-77500634D348}"/>
              </a:ext>
            </a:extLst>
          </p:cNvPr>
          <p:cNvSpPr txBox="1"/>
          <p:nvPr/>
        </p:nvSpPr>
        <p:spPr>
          <a:xfrm>
            <a:off x="337279" y="359764"/>
            <a:ext cx="658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ΑΣΚΗΣΗ 1 : Αριθμός </a:t>
            </a:r>
            <a:r>
              <a:rPr lang="el-GR" sz="2400" dirty="0" err="1"/>
              <a:t>πεπτιδικών</a:t>
            </a:r>
            <a:r>
              <a:rPr lang="el-GR" sz="2400" dirty="0"/>
              <a:t> δεσμών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C08D6-545B-3FF8-10E7-44EDE55F0B2B}"/>
              </a:ext>
            </a:extLst>
          </p:cNvPr>
          <p:cNvSpPr txBox="1"/>
          <p:nvPr/>
        </p:nvSpPr>
        <p:spPr>
          <a:xfrm>
            <a:off x="490664" y="866618"/>
            <a:ext cx="83531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Να βρείτε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 πόσοι </a:t>
            </a:r>
            <a:r>
              <a:rPr lang="el-GR" sz="1600" b="1" dirty="0" err="1">
                <a:highlight>
                  <a:srgbClr val="FFFF00"/>
                </a:highlight>
              </a:rPr>
              <a:t>πεπτιδικοί</a:t>
            </a:r>
            <a:r>
              <a:rPr lang="el-GR" sz="1600" b="1" dirty="0">
                <a:highlight>
                  <a:srgbClr val="FFFF00"/>
                </a:highlight>
              </a:rPr>
              <a:t> δεσμοί </a:t>
            </a:r>
            <a:r>
              <a:rPr lang="el-GR" sz="1600" b="1" dirty="0"/>
              <a:t>δημιουργήθηκαν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 πόσα </a:t>
            </a:r>
            <a:r>
              <a:rPr lang="el-GR" sz="1600" b="1" dirty="0">
                <a:highlight>
                  <a:srgbClr val="00FFFF"/>
                </a:highlight>
              </a:rPr>
              <a:t>μόρια Η</a:t>
            </a:r>
            <a:r>
              <a:rPr lang="el-GR" sz="1600" b="1" baseline="-25000" dirty="0">
                <a:highlight>
                  <a:srgbClr val="00FFFF"/>
                </a:highlight>
              </a:rPr>
              <a:t>2</a:t>
            </a:r>
            <a:r>
              <a:rPr lang="el-GR" sz="1600" b="1" dirty="0">
                <a:highlight>
                  <a:srgbClr val="00FFFF"/>
                </a:highlight>
              </a:rPr>
              <a:t>Ο</a:t>
            </a:r>
            <a:r>
              <a:rPr lang="el-GR" sz="1600" b="1" dirty="0"/>
              <a:t> κέρδισε το κύτταρο σε καθεμία από τις παρακάτω περιπτώσεις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41E86-65F1-F745-9603-BE58A6AAF2EA}"/>
              </a:ext>
            </a:extLst>
          </p:cNvPr>
          <p:cNvSpPr txBox="1"/>
          <p:nvPr/>
        </p:nvSpPr>
        <p:spPr>
          <a:xfrm>
            <a:off x="151174" y="1793561"/>
            <a:ext cx="7777129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Όταν η πρωτεΐνη αποτελείται από 1 </a:t>
            </a:r>
            <a:r>
              <a:rPr lang="el-GR" dirty="0" err="1"/>
              <a:t>πολυπεπτιδικη</a:t>
            </a:r>
            <a:r>
              <a:rPr lang="el-GR" dirty="0"/>
              <a:t> αλυσίδα 100 αμινοξέων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3A6F3-6ABD-5A43-4EF9-CABCF47D8D9E}"/>
              </a:ext>
            </a:extLst>
          </p:cNvPr>
          <p:cNvSpPr txBox="1"/>
          <p:nvPr/>
        </p:nvSpPr>
        <p:spPr>
          <a:xfrm>
            <a:off x="151174" y="3212277"/>
            <a:ext cx="8841651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dirty="0"/>
              <a:t>Όταν η πρωτεΐνη αποτελείται από 4 ίδιες </a:t>
            </a:r>
            <a:r>
              <a:rPr lang="el-GR" dirty="0" err="1"/>
              <a:t>πολυπεπτιδικές</a:t>
            </a:r>
            <a:r>
              <a:rPr lang="el-GR" dirty="0"/>
              <a:t> αλυσίδες των 100 αμινοξέων</a:t>
            </a:r>
          </a:p>
          <a:p>
            <a:r>
              <a:rPr lang="el-GR" dirty="0"/>
              <a:t> η καθεμία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DF911-2738-857D-5910-9F9C7AD9FBF3}"/>
              </a:ext>
            </a:extLst>
          </p:cNvPr>
          <p:cNvSpPr txBox="1"/>
          <p:nvPr/>
        </p:nvSpPr>
        <p:spPr>
          <a:xfrm>
            <a:off x="101845" y="4801861"/>
            <a:ext cx="8668655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dirty="0"/>
              <a:t>Όταν η πρωτεΐνη αποτελείται από 3 </a:t>
            </a:r>
            <a:r>
              <a:rPr lang="el-GR" dirty="0" err="1"/>
              <a:t>πολυπεπτιδικές</a:t>
            </a:r>
            <a:r>
              <a:rPr lang="el-GR" dirty="0"/>
              <a:t> αλυσίδες από τις οποίες οι δυο</a:t>
            </a:r>
          </a:p>
          <a:p>
            <a:r>
              <a:rPr lang="el-GR" dirty="0"/>
              <a:t>αποτελούνται από 100 αμινοξέα η καθεμία και 1 αλυσίδα των 50 αμινοξέων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067FA-6955-CC13-62E3-39299DE43996}"/>
              </a:ext>
            </a:extLst>
          </p:cNvPr>
          <p:cNvSpPr txBox="1"/>
          <p:nvPr/>
        </p:nvSpPr>
        <p:spPr>
          <a:xfrm>
            <a:off x="1750649" y="2693647"/>
            <a:ext cx="5167312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highlight>
                  <a:srgbClr val="FF00FF"/>
                </a:highlight>
              </a:rPr>
              <a:t>Αριθμος</a:t>
            </a:r>
            <a:r>
              <a:rPr lang="el-GR" dirty="0">
                <a:highlight>
                  <a:srgbClr val="FF00FF"/>
                </a:highlight>
              </a:rPr>
              <a:t> </a:t>
            </a:r>
            <a:r>
              <a:rPr lang="el-GR" dirty="0" err="1">
                <a:highlight>
                  <a:srgbClr val="FF00FF"/>
                </a:highlight>
              </a:rPr>
              <a:t>πεπτιδικών</a:t>
            </a:r>
            <a:r>
              <a:rPr lang="el-GR" dirty="0">
                <a:highlight>
                  <a:srgbClr val="FF00FF"/>
                </a:highlight>
              </a:rPr>
              <a:t> δεσμών= αριθμός αμινοξέων-1</a:t>
            </a:r>
            <a:endParaRPr lang="en-GB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734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6ADDD4-A265-5388-1E53-77500634D348}"/>
              </a:ext>
            </a:extLst>
          </p:cNvPr>
          <p:cNvSpPr txBox="1"/>
          <p:nvPr/>
        </p:nvSpPr>
        <p:spPr>
          <a:xfrm>
            <a:off x="337279" y="359764"/>
            <a:ext cx="658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ΑΣΚΗΣΗ 2 : Αριθμός ελευθέρων άκρων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C08D6-545B-3FF8-10E7-44EDE55F0B2B}"/>
              </a:ext>
            </a:extLst>
          </p:cNvPr>
          <p:cNvSpPr txBox="1"/>
          <p:nvPr/>
        </p:nvSpPr>
        <p:spPr>
          <a:xfrm>
            <a:off x="490664" y="866618"/>
            <a:ext cx="8094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/>
              <a:t>Να βρείτε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 πόσες </a:t>
            </a:r>
            <a:r>
              <a:rPr lang="el-GR" sz="1600" b="1" dirty="0" err="1">
                <a:highlight>
                  <a:srgbClr val="FFFF00"/>
                </a:highlight>
              </a:rPr>
              <a:t>ελευθερες</a:t>
            </a:r>
            <a:r>
              <a:rPr lang="el-GR" sz="1600" b="1" dirty="0">
                <a:highlight>
                  <a:srgbClr val="FFFF00"/>
                </a:highlight>
              </a:rPr>
              <a:t> </a:t>
            </a:r>
            <a:r>
              <a:rPr lang="el-GR" sz="1600" b="1" dirty="0" err="1">
                <a:highlight>
                  <a:srgbClr val="FFFF00"/>
                </a:highlight>
              </a:rPr>
              <a:t>αμινομάδες</a:t>
            </a:r>
            <a:r>
              <a:rPr lang="el-GR" sz="1600" b="1" dirty="0">
                <a:highlight>
                  <a:srgbClr val="FFFF00"/>
                </a:highlight>
              </a:rPr>
              <a:t> </a:t>
            </a:r>
            <a:r>
              <a:rPr lang="el-GR" sz="1600" b="1" dirty="0"/>
              <a:t>δημιουργήθηκαν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 πόσες </a:t>
            </a:r>
            <a:r>
              <a:rPr lang="el-GR" sz="1600" b="1" dirty="0">
                <a:highlight>
                  <a:srgbClr val="00FFFF"/>
                </a:highlight>
              </a:rPr>
              <a:t>ελεύθερες </a:t>
            </a:r>
            <a:r>
              <a:rPr lang="el-GR" sz="1600" b="1" dirty="0" err="1">
                <a:highlight>
                  <a:srgbClr val="00FFFF"/>
                </a:highlight>
              </a:rPr>
              <a:t>καρβοξυτελομάδες</a:t>
            </a:r>
            <a:r>
              <a:rPr lang="el-GR" sz="1600" b="1" dirty="0">
                <a:highlight>
                  <a:srgbClr val="00FFFF"/>
                </a:highlight>
              </a:rPr>
              <a:t> </a:t>
            </a:r>
            <a:r>
              <a:rPr lang="el-GR" sz="1600" b="1" dirty="0"/>
              <a:t>υπάρχουν σε </a:t>
            </a:r>
            <a:r>
              <a:rPr lang="el-GR" sz="1600" b="1" dirty="0" err="1"/>
              <a:t>κάθεμια</a:t>
            </a:r>
            <a:r>
              <a:rPr lang="el-GR" sz="1600" b="1" dirty="0"/>
              <a:t> από τις παρακάτω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 περιπτώσεις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41E86-65F1-F745-9603-BE58A6AAF2EA}"/>
              </a:ext>
            </a:extLst>
          </p:cNvPr>
          <p:cNvSpPr txBox="1"/>
          <p:nvPr/>
        </p:nvSpPr>
        <p:spPr>
          <a:xfrm>
            <a:off x="151174" y="1793561"/>
            <a:ext cx="7777129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Όταν η πρωτεΐνη αποτελείται από 1 </a:t>
            </a:r>
            <a:r>
              <a:rPr lang="el-GR" dirty="0" err="1"/>
              <a:t>πολυπεπτιδικη</a:t>
            </a:r>
            <a:r>
              <a:rPr lang="el-GR" dirty="0"/>
              <a:t> αλυσίδα 500 αμινοξέων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3A6F3-6ABD-5A43-4EF9-CABCF47D8D9E}"/>
              </a:ext>
            </a:extLst>
          </p:cNvPr>
          <p:cNvSpPr txBox="1"/>
          <p:nvPr/>
        </p:nvSpPr>
        <p:spPr>
          <a:xfrm>
            <a:off x="151174" y="3212277"/>
            <a:ext cx="8841651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dirty="0"/>
              <a:t>Όταν η πρωτεΐνη αποτελείται από 4 ίδιες </a:t>
            </a:r>
            <a:r>
              <a:rPr lang="el-GR" dirty="0" err="1"/>
              <a:t>πολυπεπτιδικές</a:t>
            </a:r>
            <a:r>
              <a:rPr lang="el-GR" dirty="0"/>
              <a:t> αλυσίδες των 150 αμινοξέων</a:t>
            </a:r>
          </a:p>
          <a:p>
            <a:r>
              <a:rPr lang="el-GR" dirty="0"/>
              <a:t> η καθεμία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DF911-2738-857D-5910-9F9C7AD9FBF3}"/>
              </a:ext>
            </a:extLst>
          </p:cNvPr>
          <p:cNvSpPr txBox="1"/>
          <p:nvPr/>
        </p:nvSpPr>
        <p:spPr>
          <a:xfrm>
            <a:off x="101845" y="4801861"/>
            <a:ext cx="9030806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dirty="0"/>
              <a:t>Όταν η πρωτεΐνη αποτελείται από 3 </a:t>
            </a:r>
            <a:r>
              <a:rPr lang="el-GR" dirty="0" err="1"/>
              <a:t>πολυπεπτιδικές</a:t>
            </a:r>
            <a:r>
              <a:rPr lang="el-GR" dirty="0"/>
              <a:t> αλυσίδες, δυο ίδιες αλυσίδες και μία</a:t>
            </a:r>
          </a:p>
          <a:p>
            <a:r>
              <a:rPr lang="el-GR" dirty="0"/>
              <a:t>Διαφορετική </a:t>
            </a:r>
          </a:p>
        </p:txBody>
      </p:sp>
    </p:spTree>
    <p:extLst>
      <p:ext uri="{BB962C8B-B14F-4D97-AF65-F5344CB8AC3E}">
        <p14:creationId xmlns:p14="http://schemas.microsoft.com/office/powerpoint/2010/main" val="31379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18393-0365-3833-8796-2C6C8AE0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176"/>
          <a:stretch/>
        </p:blipFill>
        <p:spPr>
          <a:xfrm>
            <a:off x="1133235" y="930714"/>
            <a:ext cx="2084653" cy="1126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3C530-DD9D-3231-2F6A-6084AFAF7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35" y="2251537"/>
            <a:ext cx="3266256" cy="11262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E9527BA-F744-83AD-B6A1-F8EBFD713696}"/>
              </a:ext>
            </a:extLst>
          </p:cNvPr>
          <p:cNvGrpSpPr/>
          <p:nvPr/>
        </p:nvGrpSpPr>
        <p:grpSpPr>
          <a:xfrm>
            <a:off x="1133235" y="5241562"/>
            <a:ext cx="7492005" cy="1135273"/>
            <a:chOff x="1133235" y="5241562"/>
            <a:chExt cx="7492005" cy="11352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840EA4-99B9-E990-2823-CAD76AD57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235" y="5241562"/>
              <a:ext cx="3266256" cy="112629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D6A64A-413E-0477-ED8D-7AF77494B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8984" y="5241562"/>
              <a:ext cx="3266256" cy="11262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DFF1FE0-9D58-8170-79B6-4F9910B4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1900" r="34677"/>
            <a:stretch/>
          </p:blipFill>
          <p:spPr>
            <a:xfrm>
              <a:off x="4242340" y="5250541"/>
              <a:ext cx="1116644" cy="112629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995A93-8231-D0E3-FE5D-2F9E7C5285BF}"/>
              </a:ext>
            </a:extLst>
          </p:cNvPr>
          <p:cNvSpPr txBox="1"/>
          <p:nvPr/>
        </p:nvSpPr>
        <p:spPr>
          <a:xfrm>
            <a:off x="4061501" y="1232251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2-</a:t>
            </a:r>
            <a:r>
              <a:rPr lang="el-GR" sz="2800" dirty="0"/>
              <a:t>πεπτίδιο</a:t>
            </a:r>
            <a:endParaRPr lang="en-GB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6F18F-5350-83C0-D34C-0CCBFAD710F2}"/>
              </a:ext>
            </a:extLst>
          </p:cNvPr>
          <p:cNvSpPr txBox="1"/>
          <p:nvPr/>
        </p:nvSpPr>
        <p:spPr>
          <a:xfrm>
            <a:off x="4719047" y="2610384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3</a:t>
            </a:r>
            <a:r>
              <a:rPr lang="en-GB" sz="2800" dirty="0"/>
              <a:t>-</a:t>
            </a:r>
            <a:r>
              <a:rPr lang="el-GR" sz="2800" dirty="0"/>
              <a:t>πεπτίδιο</a:t>
            </a:r>
            <a:endParaRPr lang="en-GB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A5FAA-5658-21D9-3770-C86DEB51E508}"/>
              </a:ext>
            </a:extLst>
          </p:cNvPr>
          <p:cNvGrpSpPr/>
          <p:nvPr/>
        </p:nvGrpSpPr>
        <p:grpSpPr>
          <a:xfrm>
            <a:off x="1133235" y="3655919"/>
            <a:ext cx="4120817" cy="1126294"/>
            <a:chOff x="1133235" y="3655919"/>
            <a:chExt cx="4120817" cy="11262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1D3C15-E825-A12A-5FCE-F7A9F3673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3235" y="3655919"/>
              <a:ext cx="3266256" cy="11262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2BBFCA-DA1C-0B63-6CF8-F3E0A533B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1899" r="38039"/>
            <a:stretch/>
          </p:blipFill>
          <p:spPr>
            <a:xfrm>
              <a:off x="4249711" y="3655919"/>
              <a:ext cx="1004341" cy="112629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CA23D8-B4B0-E7F3-0F2D-B2EFDD544ED8}"/>
              </a:ext>
            </a:extLst>
          </p:cNvPr>
          <p:cNvSpPr txBox="1"/>
          <p:nvPr/>
        </p:nvSpPr>
        <p:spPr>
          <a:xfrm>
            <a:off x="5651354" y="3976216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4</a:t>
            </a:r>
            <a:r>
              <a:rPr lang="en-GB" sz="2800" dirty="0"/>
              <a:t>-</a:t>
            </a:r>
            <a:r>
              <a:rPr lang="el-GR" sz="2800" dirty="0"/>
              <a:t>πεπτίδιο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1FD72-9B95-AB55-5AFA-7EA472E08DB3}"/>
              </a:ext>
            </a:extLst>
          </p:cNvPr>
          <p:cNvSpPr txBox="1"/>
          <p:nvPr/>
        </p:nvSpPr>
        <p:spPr>
          <a:xfrm>
            <a:off x="1571922" y="6221543"/>
            <a:ext cx="661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Πολύ-</a:t>
            </a:r>
            <a:r>
              <a:rPr lang="el-GR" sz="2800" dirty="0" err="1"/>
              <a:t>πεπτιδίο</a:t>
            </a:r>
            <a:r>
              <a:rPr lang="el-GR" sz="2800" dirty="0"/>
              <a:t> ή </a:t>
            </a:r>
            <a:r>
              <a:rPr lang="el-GR" sz="2800" dirty="0" err="1"/>
              <a:t>πολυπεπτιδική</a:t>
            </a:r>
            <a:r>
              <a:rPr lang="el-GR" sz="2800" dirty="0"/>
              <a:t> αλυσίδα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27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661BB-B309-530B-C768-EEB7CB2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5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Πρωτεΐνες:</a:t>
            </a:r>
            <a:br>
              <a:rPr lang="en-US" sz="15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Διαδεδομένες, πολύπλοκες και εύθραυστες</a:t>
            </a:r>
            <a:br>
              <a:rPr lang="en-US" sz="1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5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0B7CF-0089-4AAC-97DF-64188E99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60" y="1226603"/>
            <a:ext cx="5977460" cy="5588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47002-D433-4415-9054-42DCBBD81B32}"/>
              </a:ext>
            </a:extLst>
          </p:cNvPr>
          <p:cNvSpPr/>
          <p:nvPr/>
        </p:nvSpPr>
        <p:spPr>
          <a:xfrm>
            <a:off x="1764960" y="1700134"/>
            <a:ext cx="1068181" cy="274262"/>
          </a:xfrm>
          <a:prstGeom prst="rect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3FD96-FF88-AAD7-5CBF-247F4F1C0166}"/>
              </a:ext>
            </a:extLst>
          </p:cNvPr>
          <p:cNvSpPr/>
          <p:nvPr/>
        </p:nvSpPr>
        <p:spPr>
          <a:xfrm>
            <a:off x="1764960" y="2560490"/>
            <a:ext cx="1068181" cy="274262"/>
          </a:xfrm>
          <a:prstGeom prst="rect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67A31-3E56-4F65-8901-3AC01F5134CF}"/>
              </a:ext>
            </a:extLst>
          </p:cNvPr>
          <p:cNvSpPr/>
          <p:nvPr/>
        </p:nvSpPr>
        <p:spPr>
          <a:xfrm>
            <a:off x="0" y="455868"/>
            <a:ext cx="5140171" cy="931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238033" y="455868"/>
            <a:ext cx="3282407" cy="100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>
                <a:latin typeface="Impact" panose="020B0806030902050204" pitchFamily="34" charset="0"/>
              </a:rPr>
              <a:t>Για σκέψου…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238033" y="1703077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b="1" dirty="0"/>
              <a:t>Σκέψου ότι είσαι διατροφολόγος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Η δουλειά σου είναι να δίνεις συμβουλές για μια ισορροπημένη και θρεπτική διατροφή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l-GR" dirty="0"/>
          </a:p>
          <a:p>
            <a:pPr indent="-457200" algn="ctr">
              <a:spcBef>
                <a:spcPts val="0"/>
              </a:spcBef>
              <a:buSzPts val="2800"/>
            </a:pPr>
            <a:r>
              <a:rPr lang="el-GR" dirty="0"/>
              <a:t>Φτιάξε μια λίστα με φαγητά που προτείνεις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16A909A-4F24-3BCF-E1C9-DAFDFF50E6EB}"/>
              </a:ext>
            </a:extLst>
          </p:cNvPr>
          <p:cNvGrpSpPr/>
          <p:nvPr/>
        </p:nvGrpSpPr>
        <p:grpSpPr>
          <a:xfrm>
            <a:off x="685499" y="255831"/>
            <a:ext cx="8295030" cy="3535169"/>
            <a:chOff x="677732" y="1425063"/>
            <a:chExt cx="8295030" cy="353516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913F85-B3B1-C6EB-A419-0C7722756A38}"/>
                </a:ext>
              </a:extLst>
            </p:cNvPr>
            <p:cNvGrpSpPr/>
            <p:nvPr/>
          </p:nvGrpSpPr>
          <p:grpSpPr>
            <a:xfrm>
              <a:off x="946460" y="1425063"/>
              <a:ext cx="7400979" cy="3038497"/>
              <a:chOff x="946460" y="1425063"/>
              <a:chExt cx="7400979" cy="3038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ED5E132-3C45-CABF-161E-6410C6440D6A}"/>
                  </a:ext>
                </a:extLst>
              </p:cNvPr>
              <p:cNvGrpSpPr/>
              <p:nvPr/>
            </p:nvGrpSpPr>
            <p:grpSpPr>
              <a:xfrm>
                <a:off x="946460" y="1425063"/>
                <a:ext cx="7400979" cy="3038497"/>
                <a:chOff x="946460" y="1425063"/>
                <a:chExt cx="7400979" cy="3038497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0D91B28C-5B75-AAEE-5FDD-2793C1AAC7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46460" y="1425063"/>
                  <a:ext cx="7400979" cy="3038497"/>
                </a:xfrm>
                <a:prstGeom prst="rect">
                  <a:avLst/>
                </a:prstGeom>
              </p:spPr>
            </p:pic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947D834D-A484-BDDA-EAC5-03D26816F9E0}"/>
                    </a:ext>
                  </a:extLst>
                </p:cNvPr>
                <p:cNvSpPr/>
                <p:nvPr/>
              </p:nvSpPr>
              <p:spPr>
                <a:xfrm rot="20599027">
                  <a:off x="2407509" y="2840638"/>
                  <a:ext cx="2128603" cy="562131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2A8FEFC-9FA7-B4D0-0EBF-A0F3F86FC8F7}"/>
                    </a:ext>
                  </a:extLst>
                </p:cNvPr>
                <p:cNvSpPr/>
                <p:nvPr/>
              </p:nvSpPr>
              <p:spPr>
                <a:xfrm rot="20599027">
                  <a:off x="2852217" y="2715719"/>
                  <a:ext cx="2128603" cy="5621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DFA9458-3E0B-94F6-6900-F746E69C63F4}"/>
                    </a:ext>
                  </a:extLst>
                </p:cNvPr>
                <p:cNvSpPr/>
                <p:nvPr/>
              </p:nvSpPr>
              <p:spPr>
                <a:xfrm rot="20174595">
                  <a:off x="3939561" y="2265868"/>
                  <a:ext cx="2128603" cy="562131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0A22BF-7033-FA1A-6F1B-FB7F2A1DE777}"/>
                  </a:ext>
                </a:extLst>
              </p:cNvPr>
              <p:cNvSpPr txBox="1"/>
              <p:nvPr/>
            </p:nvSpPr>
            <p:spPr>
              <a:xfrm rot="20232172">
                <a:off x="2134316" y="2562431"/>
                <a:ext cx="4046301" cy="354264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>
                    <a:rot lat="21599994" lon="300002" rev="0"/>
                  </a:camera>
                  <a:lightRig rig="threePt" dir="t"/>
                </a:scene3d>
                <a:sp3d z="12700">
                  <a:bevelT w="38100"/>
                </a:sp3d>
              </a:bodyPr>
              <a:lstStyle/>
              <a:p>
                <a:r>
                  <a:rPr lang="el-GR" b="0" i="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</a:rPr>
                  <a:t>εκατοντάδες διαφορετικές πρωτεΐνες</a:t>
                </a:r>
                <a:endParaRPr lang="en-GB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78811C-0058-45B4-997C-B87FB0FB30E8}"/>
                </a:ext>
              </a:extLst>
            </p:cNvPr>
            <p:cNvSpPr txBox="1"/>
            <p:nvPr/>
          </p:nvSpPr>
          <p:spPr>
            <a:xfrm>
              <a:off x="677732" y="4054063"/>
              <a:ext cx="1693888" cy="878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/>
                <a:t>ΓΟΝΙΔΙΩΜΑ</a:t>
              </a:r>
            </a:p>
            <a:p>
              <a:pPr algn="ctr"/>
              <a:r>
                <a:rPr lang="el-GR" dirty="0"/>
                <a:t>20-25.000 </a:t>
              </a:r>
              <a:r>
                <a:rPr lang="el-GR" dirty="0" err="1"/>
                <a:t>γονιδια</a:t>
              </a:r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47CA67-12F5-2471-DE2C-B14E1CC13CA2}"/>
                </a:ext>
              </a:extLst>
            </p:cNvPr>
            <p:cNvSpPr txBox="1"/>
            <p:nvPr/>
          </p:nvSpPr>
          <p:spPr>
            <a:xfrm>
              <a:off x="3800007" y="4081681"/>
              <a:ext cx="2200380" cy="616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/>
                <a:t>ΜΕΤΑΓΡΑΦΩΜΑ</a:t>
              </a:r>
            </a:p>
            <a:p>
              <a:pPr algn="ctr"/>
              <a:r>
                <a:rPr lang="el-GR" dirty="0"/>
                <a:t>&lt;10.000 </a:t>
              </a:r>
              <a:r>
                <a:rPr lang="en-GB" dirty="0"/>
                <a:t>mRNA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60FBAC-3CD4-3852-4577-09E0F221916C}"/>
                </a:ext>
              </a:extLst>
            </p:cNvPr>
            <p:cNvSpPr txBox="1"/>
            <p:nvPr/>
          </p:nvSpPr>
          <p:spPr>
            <a:xfrm>
              <a:off x="6772382" y="4082106"/>
              <a:ext cx="2200380" cy="878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u="sng" dirty="0"/>
                <a:t>ΠΡΩΤΕΙΝΟΜΑ</a:t>
              </a:r>
            </a:p>
            <a:p>
              <a:pPr algn="ctr"/>
              <a:r>
                <a:rPr lang="el-GR" dirty="0"/>
                <a:t>&lt;1.000.000 </a:t>
              </a:r>
              <a:r>
                <a:rPr lang="el-GR" dirty="0" err="1"/>
                <a:t>πρωτεινες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25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BDEBD7-AAE0-ABF4-9A3B-F1A2AC001DED}"/>
              </a:ext>
            </a:extLst>
          </p:cNvPr>
          <p:cNvSpPr txBox="1"/>
          <p:nvPr/>
        </p:nvSpPr>
        <p:spPr>
          <a:xfrm>
            <a:off x="752955" y="783580"/>
            <a:ext cx="1693888" cy="878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ΓΟΝΙΔΙΩΜΑ</a:t>
            </a:r>
          </a:p>
          <a:p>
            <a:pPr algn="ctr"/>
            <a:r>
              <a:rPr lang="el-GR" dirty="0"/>
              <a:t>20-25.000 γονίδια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F36EF-3639-8A35-0D07-BE33001066BC}"/>
              </a:ext>
            </a:extLst>
          </p:cNvPr>
          <p:cNvSpPr txBox="1"/>
          <p:nvPr/>
        </p:nvSpPr>
        <p:spPr>
          <a:xfrm>
            <a:off x="6678455" y="783580"/>
            <a:ext cx="2200380" cy="878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ΠΡΩΤΕΙΝΟΜΑ</a:t>
            </a:r>
          </a:p>
          <a:p>
            <a:pPr algn="ctr"/>
            <a:r>
              <a:rPr lang="el-GR" dirty="0"/>
              <a:t>&lt;1.000.000 πρωτεΐνες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11DD9-76A7-CC80-0EC0-A274896B9638}"/>
              </a:ext>
            </a:extLst>
          </p:cNvPr>
          <p:cNvSpPr txBox="1"/>
          <p:nvPr/>
        </p:nvSpPr>
        <p:spPr>
          <a:xfrm>
            <a:off x="6315855" y="2031235"/>
            <a:ext cx="2730709" cy="368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20 διαφορετικά αμινοξέα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9A23EA-EC99-3A43-4C7B-76E0E8445098}"/>
              </a:ext>
            </a:extLst>
          </p:cNvPr>
          <p:cNvSpPr txBox="1"/>
          <p:nvPr/>
        </p:nvSpPr>
        <p:spPr>
          <a:xfrm>
            <a:off x="267153" y="1907267"/>
            <a:ext cx="2730709" cy="61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4 διαφορετικές </a:t>
            </a:r>
            <a:r>
              <a:rPr lang="el-GR" dirty="0" err="1"/>
              <a:t>νουκλεικές</a:t>
            </a:r>
            <a:r>
              <a:rPr lang="el-GR" dirty="0"/>
              <a:t> βάσεις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045CB4-5ADE-2CEE-B22B-AA205C8D0CD2}"/>
              </a:ext>
            </a:extLst>
          </p:cNvPr>
          <p:cNvSpPr txBox="1"/>
          <p:nvPr/>
        </p:nvSpPr>
        <p:spPr>
          <a:xfrm>
            <a:off x="1667728" y="221885"/>
            <a:ext cx="62662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 err="1"/>
              <a:t>Γιατι</a:t>
            </a:r>
            <a:r>
              <a:rPr lang="el-GR" sz="2400" b="1" u="sng" dirty="0"/>
              <a:t> έχουμε τόσες πολλές πρωτεΐνες?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9CA3B7-13C8-934B-ECF3-12E8836B0D0D}"/>
              </a:ext>
            </a:extLst>
          </p:cNvPr>
          <p:cNvSpPr txBox="1"/>
          <p:nvPr/>
        </p:nvSpPr>
        <p:spPr>
          <a:xfrm>
            <a:off x="234544" y="3528174"/>
            <a:ext cx="2730709" cy="140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Τα γονίδια είναι αποθηκευμένη πληροφορία που θα περάσει στην επόμενη γενεά 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278597-A1BA-9636-9F39-54D18F50653F}"/>
              </a:ext>
            </a:extLst>
          </p:cNvPr>
          <p:cNvCxnSpPr>
            <a:cxnSpLocks/>
          </p:cNvCxnSpPr>
          <p:nvPr/>
        </p:nvCxnSpPr>
        <p:spPr>
          <a:xfrm>
            <a:off x="1599899" y="4916774"/>
            <a:ext cx="0" cy="348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7A6AD4-F397-5CD9-1B5F-D4597EE790B3}"/>
              </a:ext>
            </a:extLst>
          </p:cNvPr>
          <p:cNvSpPr txBox="1"/>
          <p:nvPr/>
        </p:nvSpPr>
        <p:spPr>
          <a:xfrm>
            <a:off x="-175337" y="5373426"/>
            <a:ext cx="3550472" cy="140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Θέλουμε να έχουμε σωστή πληροφορία </a:t>
            </a:r>
          </a:p>
          <a:p>
            <a:pPr algn="ctr"/>
            <a:r>
              <a:rPr lang="el-GR" dirty="0"/>
              <a:t>Χωρίς λάθη</a:t>
            </a:r>
          </a:p>
          <a:p>
            <a:pPr algn="ctr"/>
            <a:r>
              <a:rPr lang="el-GR" dirty="0"/>
              <a:t>Η διαδικασία της αντιγραφής γίνεται μια φόρα σε κάθε κύτταρο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CB6D5-4431-6597-843C-E4EF6B05E67C}"/>
              </a:ext>
            </a:extLst>
          </p:cNvPr>
          <p:cNvSpPr txBox="1"/>
          <p:nvPr/>
        </p:nvSpPr>
        <p:spPr>
          <a:xfrm>
            <a:off x="5843494" y="3580535"/>
            <a:ext cx="3300506" cy="140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Οι πρωτεΐνες έχουν χρόνο ζωής.</a:t>
            </a:r>
          </a:p>
          <a:p>
            <a:pPr algn="ctr"/>
            <a:r>
              <a:rPr lang="el-GR" dirty="0"/>
              <a:t>Είναι πολύ εύκολο για το κύτταρο να ξαναφτιάξει μια μη λειτουργική πρωτεΐνη </a:t>
            </a:r>
          </a:p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C06CD-EBCF-59F4-0DF2-CE77582D0133}"/>
              </a:ext>
            </a:extLst>
          </p:cNvPr>
          <p:cNvSpPr txBox="1"/>
          <p:nvPr/>
        </p:nvSpPr>
        <p:spPr>
          <a:xfrm>
            <a:off x="-74950" y="2769022"/>
            <a:ext cx="3879883" cy="61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ΜΙΑ ΛΕΙΤΟΥΡΓΙΑ </a:t>
            </a:r>
            <a:r>
              <a:rPr lang="el-GR" dirty="0">
                <a:sym typeface="Wingdings" panose="05000000000000000000" pitchFamily="2" charset="2"/>
              </a:rPr>
              <a:t> αποθήκευση </a:t>
            </a:r>
          </a:p>
          <a:p>
            <a:pPr algn="ctr"/>
            <a:r>
              <a:rPr lang="el-GR" dirty="0">
                <a:sym typeface="Wingdings" panose="05000000000000000000" pitchFamily="2" charset="2"/>
              </a:rPr>
              <a:t>                               πληροφορίας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DEB6E-64CE-2189-3CAF-8D08C41CA6A4}"/>
              </a:ext>
            </a:extLst>
          </p:cNvPr>
          <p:cNvSpPr txBox="1"/>
          <p:nvPr/>
        </p:nvSpPr>
        <p:spPr>
          <a:xfrm>
            <a:off x="5553805" y="2812882"/>
            <a:ext cx="3879883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/>
              <a:t>ΠΟΛΛΕΣ ΛΕΙΤΟΥΡΓΙΕΣ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10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A49862-650A-20EE-7359-0093AF08946A}"/>
              </a:ext>
            </a:extLst>
          </p:cNvPr>
          <p:cNvSpPr/>
          <p:nvPr/>
        </p:nvSpPr>
        <p:spPr>
          <a:xfrm>
            <a:off x="2046157" y="3397981"/>
            <a:ext cx="4988252" cy="616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FBFB4-D418-24DF-EE25-712382B2F240}"/>
              </a:ext>
            </a:extLst>
          </p:cNvPr>
          <p:cNvSpPr txBox="1"/>
          <p:nvPr/>
        </p:nvSpPr>
        <p:spPr>
          <a:xfrm>
            <a:off x="482155" y="200152"/>
            <a:ext cx="81796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Πότε είναι λειτουργικές οι πρωτεΐνες?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E8699-486D-898A-83A3-A03FD9F2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63" y="2053683"/>
            <a:ext cx="4829210" cy="1085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B9174-4E59-A4E4-2BFC-78E31128B3EC}"/>
              </a:ext>
            </a:extLst>
          </p:cNvPr>
          <p:cNvSpPr txBox="1"/>
          <p:nvPr/>
        </p:nvSpPr>
        <p:spPr>
          <a:xfrm>
            <a:off x="5052873" y="2372437"/>
            <a:ext cx="3963073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Μη λειτουργική </a:t>
            </a:r>
            <a:r>
              <a:rPr lang="el-GR" dirty="0" err="1"/>
              <a:t>πολυπεπτιδική</a:t>
            </a:r>
            <a:r>
              <a:rPr lang="el-GR" dirty="0"/>
              <a:t> αλυσίδα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5E8AB-E5E3-4740-489B-280D47E3E6F3}"/>
              </a:ext>
            </a:extLst>
          </p:cNvPr>
          <p:cNvSpPr txBox="1"/>
          <p:nvPr/>
        </p:nvSpPr>
        <p:spPr>
          <a:xfrm>
            <a:off x="2171155" y="3345609"/>
            <a:ext cx="4863254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Ένα πολυπεπτίδιο δεν είναι λειτουργικό ακριβώς</a:t>
            </a:r>
          </a:p>
          <a:p>
            <a:r>
              <a:rPr lang="el-GR" dirty="0"/>
              <a:t> μετά την ένωση των αμινοξέων μεταξύ τους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A3204-5FF2-2B0B-DCA0-6A80CDA03E45}"/>
              </a:ext>
            </a:extLst>
          </p:cNvPr>
          <p:cNvSpPr txBox="1"/>
          <p:nvPr/>
        </p:nvSpPr>
        <p:spPr>
          <a:xfrm>
            <a:off x="482154" y="4066546"/>
            <a:ext cx="81796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Τι χρειάζεται για να γίνει λειτουργικό?</a:t>
            </a:r>
            <a:endParaRPr lang="en-US" sz="24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C4D99-C50D-F7A6-D6FD-9A416E7967FF}"/>
              </a:ext>
            </a:extLst>
          </p:cNvPr>
          <p:cNvSpPr txBox="1"/>
          <p:nvPr/>
        </p:nvSpPr>
        <p:spPr>
          <a:xfrm>
            <a:off x="562211" y="4764048"/>
            <a:ext cx="6768648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E9CDB7"/>
                </a:highlight>
              </a:rPr>
              <a:t>Συνήθως </a:t>
            </a:r>
            <a:r>
              <a:rPr lang="el-GR" dirty="0" err="1">
                <a:highlight>
                  <a:srgbClr val="E9CDB7"/>
                </a:highlight>
              </a:rPr>
              <a:t>μετα</a:t>
            </a:r>
            <a:r>
              <a:rPr lang="el-GR" dirty="0">
                <a:highlight>
                  <a:srgbClr val="E9CDB7"/>
                </a:highlight>
              </a:rPr>
              <a:t>-μεταφραστικές τροποποιήσεις= </a:t>
            </a:r>
            <a:r>
              <a:rPr lang="el-GR" dirty="0">
                <a:solidFill>
                  <a:srgbClr val="FF0000"/>
                </a:solidFill>
                <a:highlight>
                  <a:srgbClr val="E9CDB7"/>
                </a:highlight>
              </a:rPr>
              <a:t>ΚΟΨΙΜΟ ΝΗ</a:t>
            </a:r>
            <a:r>
              <a:rPr lang="el-GR" baseline="-25000" dirty="0">
                <a:solidFill>
                  <a:srgbClr val="FF0000"/>
                </a:solidFill>
                <a:highlight>
                  <a:srgbClr val="E9CDB7"/>
                </a:highlight>
              </a:rPr>
              <a:t>2 </a:t>
            </a:r>
            <a:r>
              <a:rPr lang="el-GR" dirty="0">
                <a:solidFill>
                  <a:srgbClr val="FF0000"/>
                </a:solidFill>
                <a:highlight>
                  <a:srgbClr val="E9CDB7"/>
                </a:highlight>
              </a:rPr>
              <a:t>άκρου </a:t>
            </a:r>
            <a:endParaRPr lang="en-GB" dirty="0">
              <a:solidFill>
                <a:srgbClr val="FF0000"/>
              </a:solidFill>
              <a:highlight>
                <a:srgbClr val="E9CDB7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62DBF-EC6E-69A1-CFA7-A5EF902434A0}"/>
              </a:ext>
            </a:extLst>
          </p:cNvPr>
          <p:cNvSpPr txBox="1"/>
          <p:nvPr/>
        </p:nvSpPr>
        <p:spPr>
          <a:xfrm>
            <a:off x="562211" y="5578497"/>
            <a:ext cx="3112455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highlight>
                  <a:srgbClr val="E9CDB7"/>
                </a:highlight>
              </a:rPr>
              <a:t>Σώστη</a:t>
            </a:r>
            <a:r>
              <a:rPr lang="el-GR" dirty="0">
                <a:highlight>
                  <a:srgbClr val="E9CDB7"/>
                </a:highlight>
              </a:rPr>
              <a:t> διαμόρφωση στο χώρο</a:t>
            </a:r>
            <a:endParaRPr lang="en-GB" dirty="0">
              <a:solidFill>
                <a:srgbClr val="FF0000"/>
              </a:solidFill>
              <a:highlight>
                <a:srgbClr val="E9CDB7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85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1E409-4E4A-E248-8CD1-07B84EC97029}"/>
              </a:ext>
            </a:extLst>
          </p:cNvPr>
          <p:cNvSpPr txBox="1"/>
          <p:nvPr/>
        </p:nvSpPr>
        <p:spPr>
          <a:xfrm>
            <a:off x="154581" y="125011"/>
            <a:ext cx="886968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ΠΡΩΤΕΙΝΕΣ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5F612E-A93E-AB4E-AA7F-01EA44F96B65}"/>
              </a:ext>
            </a:extLst>
          </p:cNvPr>
          <p:cNvSpPr txBox="1"/>
          <p:nvPr/>
        </p:nvSpPr>
        <p:spPr>
          <a:xfrm>
            <a:off x="546955" y="875885"/>
            <a:ext cx="7532743" cy="1015663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r>
              <a:rPr lang="el-GR" sz="3000" dirty="0">
                <a:latin typeface="Helvetica" pitchFamily="2" charset="0"/>
                <a:cs typeface="Cambria"/>
              </a:rPr>
              <a:t>Οι πρωτεΐνες έχουν 4 επίπεδα οργάνωσης</a:t>
            </a:r>
          </a:p>
          <a:p>
            <a:pPr algn="ctr"/>
            <a:r>
              <a:rPr lang="el-GR" sz="3000" dirty="0">
                <a:latin typeface="Helvetica" pitchFamily="2" charset="0"/>
                <a:cs typeface="Cambria"/>
              </a:rPr>
              <a:t>που καθορίζουν την λειτουργία τους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41237-ABE7-3D49-ADF0-F5A0CD5603AB}"/>
              </a:ext>
            </a:extLst>
          </p:cNvPr>
          <p:cNvSpPr txBox="1"/>
          <p:nvPr/>
        </p:nvSpPr>
        <p:spPr>
          <a:xfrm>
            <a:off x="-95940" y="2006523"/>
            <a:ext cx="9487277" cy="461665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u="sng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ΠΡΩΤΟΤΑΓΗΣ</a:t>
            </a:r>
            <a:r>
              <a:rPr lang="en-US" sz="2400" dirty="0">
                <a:latin typeface="Helvetica" pitchFamily="2" charset="0"/>
                <a:cs typeface="Cambria"/>
              </a:rPr>
              <a:t>:</a:t>
            </a:r>
            <a:r>
              <a:rPr lang="en-US" sz="1800" dirty="0">
                <a:latin typeface="Helvetica" pitchFamily="2" charset="0"/>
                <a:cs typeface="Cambria"/>
              </a:rPr>
              <a:t> </a:t>
            </a:r>
            <a:r>
              <a:rPr lang="el-GR" sz="1800" dirty="0">
                <a:latin typeface="Helvetica" pitchFamily="2" charset="0"/>
                <a:cs typeface="Cambria"/>
              </a:rPr>
              <a:t>Μας δείχνει την σειρά αμινοξέων δηλαδή αλληλουχία αμινοξέων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439AD-3AC4-995B-0911-B054FD4BD375}"/>
              </a:ext>
            </a:extLst>
          </p:cNvPr>
          <p:cNvSpPr txBox="1"/>
          <p:nvPr/>
        </p:nvSpPr>
        <p:spPr>
          <a:xfrm>
            <a:off x="154581" y="3939317"/>
            <a:ext cx="9487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2400" u="sng" dirty="0">
                <a:solidFill>
                  <a:srgbClr val="FF0000"/>
                </a:solidFill>
                <a:latin typeface="Helvetica" pitchFamily="2" charset="0"/>
                <a:cs typeface="Cambria"/>
              </a:rPr>
              <a:t>ΔΕΥΤΕΡΟΤΑΓΗΣ </a:t>
            </a:r>
            <a:r>
              <a:rPr lang="en-US" sz="2400" dirty="0">
                <a:latin typeface="Helvetica" pitchFamily="2" charset="0"/>
                <a:cs typeface="Cambria"/>
              </a:rPr>
              <a:t>: </a:t>
            </a:r>
            <a:r>
              <a:rPr lang="el-GR" sz="1800" dirty="0">
                <a:latin typeface="Helvetica" pitchFamily="2" charset="0"/>
                <a:cs typeface="Cambria"/>
              </a:rPr>
              <a:t>αναδίπλωση </a:t>
            </a:r>
            <a:r>
              <a:rPr lang="el-GR" sz="1800" dirty="0" err="1">
                <a:latin typeface="Helvetica" pitchFamily="2" charset="0"/>
                <a:cs typeface="Cambria"/>
              </a:rPr>
              <a:t>πολυπεπτιδικης</a:t>
            </a:r>
            <a:r>
              <a:rPr lang="el-GR" sz="1800" dirty="0">
                <a:latin typeface="Helvetica" pitchFamily="2" charset="0"/>
                <a:cs typeface="Cambria"/>
              </a:rPr>
              <a:t> αλυσίδας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40099C-2E60-25A6-FD06-FE64E123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978" y="2596612"/>
            <a:ext cx="4829210" cy="1085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DBA04B-D824-D712-73B1-A1A43A597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29" y="4640324"/>
            <a:ext cx="5476915" cy="19812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0AEC231-72D5-1622-1C12-7B0BC78E752C}"/>
              </a:ext>
            </a:extLst>
          </p:cNvPr>
          <p:cNvSpPr txBox="1"/>
          <p:nvPr/>
        </p:nvSpPr>
        <p:spPr>
          <a:xfrm>
            <a:off x="5891745" y="5191868"/>
            <a:ext cx="3336683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>
                <a:solidFill>
                  <a:srgbClr val="00B0F0"/>
                </a:solidFill>
              </a:rPr>
              <a:t>Οφείλεται στους ΑΣΘΕΝΕΙΣ</a:t>
            </a:r>
          </a:p>
          <a:p>
            <a:pPr algn="ctr"/>
            <a:r>
              <a:rPr lang="el-GR" dirty="0">
                <a:solidFill>
                  <a:srgbClr val="00B0F0"/>
                </a:solidFill>
              </a:rPr>
              <a:t>χημικούς  δεσμούς ανάμεσα στις</a:t>
            </a:r>
          </a:p>
          <a:p>
            <a:pPr algn="ctr"/>
            <a:r>
              <a:rPr lang="el-GR" dirty="0">
                <a:solidFill>
                  <a:srgbClr val="00B0F0"/>
                </a:solidFill>
              </a:rPr>
              <a:t> πλευρικές ομάδες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3B377-F0A0-33FD-8725-459F4CD2A1A4}"/>
              </a:ext>
            </a:extLst>
          </p:cNvPr>
          <p:cNvSpPr txBox="1"/>
          <p:nvPr/>
        </p:nvSpPr>
        <p:spPr>
          <a:xfrm>
            <a:off x="154581" y="125011"/>
            <a:ext cx="886968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ΠΡΩΤΕΙΝΕΣ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085BC-E01D-EAB7-599D-22BAB4071641}"/>
              </a:ext>
            </a:extLst>
          </p:cNvPr>
          <p:cNvSpPr txBox="1"/>
          <p:nvPr/>
        </p:nvSpPr>
        <p:spPr>
          <a:xfrm>
            <a:off x="775552" y="778449"/>
            <a:ext cx="7532743" cy="1477328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r>
              <a:rPr lang="el-GR" sz="3000" dirty="0">
                <a:latin typeface="Helvetica" pitchFamily="2" charset="0"/>
                <a:cs typeface="Cambria"/>
              </a:rPr>
              <a:t>Οι πρωτεΐνες έχουν 4 επίπεδα οργάνωσης</a:t>
            </a:r>
          </a:p>
          <a:p>
            <a:pPr algn="ctr"/>
            <a:r>
              <a:rPr lang="el-GR" sz="3000" dirty="0">
                <a:latin typeface="Helvetica" pitchFamily="2" charset="0"/>
                <a:cs typeface="Cambria"/>
              </a:rPr>
              <a:t>που καθορίζουν την λειτουργία τους</a:t>
            </a:r>
          </a:p>
          <a:p>
            <a:endParaRPr lang="el-GR" sz="3000" dirty="0">
              <a:latin typeface="Helvetica" pitchFamily="2" charset="0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09B75-8D25-8940-9612-433F207FBED2}"/>
              </a:ext>
            </a:extLst>
          </p:cNvPr>
          <p:cNvSpPr txBox="1"/>
          <p:nvPr/>
        </p:nvSpPr>
        <p:spPr>
          <a:xfrm>
            <a:off x="154581" y="1765640"/>
            <a:ext cx="7598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800" u="sng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ΤΡΙΤΟΤΑΓΗΣ </a:t>
            </a:r>
            <a:r>
              <a:rPr lang="en-US" sz="1800" dirty="0">
                <a:latin typeface="Helvetica" pitchFamily="2" charset="0"/>
                <a:cs typeface="Cambria"/>
              </a:rPr>
              <a:t>: 3D </a:t>
            </a:r>
            <a:r>
              <a:rPr lang="el-GR" sz="1800" dirty="0">
                <a:latin typeface="Helvetica" pitchFamily="2" charset="0"/>
                <a:cs typeface="Cambria"/>
              </a:rPr>
              <a:t>οργάνωση της </a:t>
            </a:r>
            <a:r>
              <a:rPr lang="el-GR" sz="1800" dirty="0" err="1">
                <a:latin typeface="Helvetica" pitchFamily="2" charset="0"/>
                <a:cs typeface="Cambria"/>
              </a:rPr>
              <a:t>πολυπεπτιδικης</a:t>
            </a:r>
            <a:r>
              <a:rPr lang="el-GR" sz="1800" dirty="0">
                <a:latin typeface="Helvetica" pitchFamily="2" charset="0"/>
                <a:cs typeface="Cambria"/>
              </a:rPr>
              <a:t> αλυσίδας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D5487-1EAE-2692-F786-51A6C05DC3A2}"/>
              </a:ext>
            </a:extLst>
          </p:cNvPr>
          <p:cNvSpPr txBox="1"/>
          <p:nvPr/>
        </p:nvSpPr>
        <p:spPr>
          <a:xfrm>
            <a:off x="127227" y="4428856"/>
            <a:ext cx="7989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1800" u="sng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ΤΕΤΑΡΤΟΤΑΓΗΣ</a:t>
            </a:r>
            <a:r>
              <a:rPr lang="en-US" sz="1800" dirty="0">
                <a:latin typeface="Helvetica" pitchFamily="2" charset="0"/>
                <a:cs typeface="Cambria"/>
              </a:rPr>
              <a:t> </a:t>
            </a:r>
            <a:r>
              <a:rPr lang="el-GR" sz="1800" dirty="0">
                <a:latin typeface="Helvetica" pitchFamily="2" charset="0"/>
                <a:cs typeface="Cambria"/>
              </a:rPr>
              <a:t>σύνδεση διαφορετικών σε αλληλουχία </a:t>
            </a:r>
            <a:r>
              <a:rPr lang="el-GR" sz="1800" dirty="0" err="1">
                <a:latin typeface="Helvetica" pitchFamily="2" charset="0"/>
                <a:cs typeface="Cambria"/>
              </a:rPr>
              <a:t>πολυπεπτιδικων</a:t>
            </a:r>
            <a:r>
              <a:rPr lang="el-GR" sz="1800" dirty="0">
                <a:latin typeface="Helvetica" pitchFamily="2" charset="0"/>
                <a:cs typeface="Cambria"/>
              </a:rPr>
              <a:t> αλυσίδων </a:t>
            </a:r>
            <a:endParaRPr lang="en-US" sz="1800" dirty="0">
              <a:latin typeface="Helvetica" pitchFamily="2" charset="0"/>
              <a:cs typeface="Cambr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D9891F-B9A8-C570-3FBD-AF2A36A8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98" y="2110071"/>
            <a:ext cx="3367255" cy="2382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C97E3-13C8-04C0-52AF-69520618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569" y="4776162"/>
            <a:ext cx="3810028" cy="198121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15AC9-45BB-2948-3ABF-A66136CDA1D8}"/>
              </a:ext>
            </a:extLst>
          </p:cNvPr>
          <p:cNvGrpSpPr/>
          <p:nvPr/>
        </p:nvGrpSpPr>
        <p:grpSpPr>
          <a:xfrm>
            <a:off x="6327108" y="2743587"/>
            <a:ext cx="2630848" cy="1401987"/>
            <a:chOff x="6327108" y="2743587"/>
            <a:chExt cx="2630848" cy="14019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7948B-7449-88C7-E7C7-7A346D7DB63E}"/>
                </a:ext>
              </a:extLst>
            </p:cNvPr>
            <p:cNvSpPr txBox="1"/>
            <p:nvPr/>
          </p:nvSpPr>
          <p:spPr>
            <a:xfrm>
              <a:off x="6327108" y="2743587"/>
              <a:ext cx="2630848" cy="1401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F0"/>
                  </a:solidFill>
                </a:rPr>
                <a:t>1 </a:t>
              </a:r>
              <a:r>
                <a:rPr lang="el-GR" dirty="0" err="1">
                  <a:solidFill>
                    <a:srgbClr val="00B0F0"/>
                  </a:solidFill>
                </a:rPr>
                <a:t>πολυπεπτιδικη</a:t>
              </a:r>
              <a:r>
                <a:rPr lang="el-GR" dirty="0">
                  <a:solidFill>
                    <a:srgbClr val="00B0F0"/>
                  </a:solidFill>
                </a:rPr>
                <a:t> αλυσίδα</a:t>
              </a: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r>
                <a:rPr lang="el-GR" dirty="0">
                  <a:solidFill>
                    <a:srgbClr val="00B0F0"/>
                  </a:solidFill>
                </a:rPr>
                <a:t>1 λειτουργική πρωτεΐνη 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110C23-E2F5-7FF3-4087-829F3A5A295A}"/>
                </a:ext>
              </a:extLst>
            </p:cNvPr>
            <p:cNvCxnSpPr/>
            <p:nvPr/>
          </p:nvCxnSpPr>
          <p:spPr>
            <a:xfrm>
              <a:off x="7577528" y="3182650"/>
              <a:ext cx="0" cy="55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1C833-C6C0-A99D-A316-52D61AE8F392}"/>
              </a:ext>
            </a:extLst>
          </p:cNvPr>
          <p:cNvGrpSpPr/>
          <p:nvPr/>
        </p:nvGrpSpPr>
        <p:grpSpPr>
          <a:xfrm>
            <a:off x="5578347" y="5099399"/>
            <a:ext cx="3364062" cy="1401987"/>
            <a:chOff x="5473323" y="2692138"/>
            <a:chExt cx="3364062" cy="14019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9410AC-8DBC-1A81-E4CF-35D6EA054762}"/>
                </a:ext>
              </a:extLst>
            </p:cNvPr>
            <p:cNvSpPr txBox="1"/>
            <p:nvPr/>
          </p:nvSpPr>
          <p:spPr>
            <a:xfrm>
              <a:off x="5473323" y="2692138"/>
              <a:ext cx="3364062" cy="1401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solidFill>
                    <a:srgbClr val="00B0F0"/>
                  </a:solidFill>
                </a:rPr>
                <a:t>Πολλές </a:t>
              </a:r>
              <a:r>
                <a:rPr lang="el-GR" dirty="0" err="1">
                  <a:solidFill>
                    <a:srgbClr val="00B0F0"/>
                  </a:solidFill>
                </a:rPr>
                <a:t>πολυπεπτιδικες</a:t>
              </a:r>
              <a:r>
                <a:rPr lang="el-GR" dirty="0">
                  <a:solidFill>
                    <a:srgbClr val="00B0F0"/>
                  </a:solidFill>
                </a:rPr>
                <a:t> αλυσίδες</a:t>
              </a: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endParaRPr lang="el-GR" dirty="0">
                <a:solidFill>
                  <a:srgbClr val="00B0F0"/>
                </a:solidFill>
              </a:endParaRPr>
            </a:p>
            <a:p>
              <a:pPr algn="ctr"/>
              <a:r>
                <a:rPr lang="el-GR" dirty="0">
                  <a:solidFill>
                    <a:srgbClr val="00B0F0"/>
                  </a:solidFill>
                </a:rPr>
                <a:t>1 λειτουργική πρωτεΐνη 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82A6C2-A80B-BF1D-BA32-0E3EBAEF665A}"/>
                </a:ext>
              </a:extLst>
            </p:cNvPr>
            <p:cNvCxnSpPr/>
            <p:nvPr/>
          </p:nvCxnSpPr>
          <p:spPr>
            <a:xfrm>
              <a:off x="7207912" y="3103255"/>
              <a:ext cx="0" cy="55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4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C83EB9-714B-4C5C-0D57-F01075D0BB18}"/>
              </a:ext>
            </a:extLst>
          </p:cNvPr>
          <p:cNvSpPr txBox="1"/>
          <p:nvPr/>
        </p:nvSpPr>
        <p:spPr>
          <a:xfrm>
            <a:off x="1023078" y="741809"/>
            <a:ext cx="7097843" cy="87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Να εξηγήσετε πώς είναι δυνατόν δύο διαφορετικές πρωτεΐνες, αν και αποτελούνται από το ίδιο είδος και αριθμό αμινοξέων, να επιτελούν διαφορετικές λειτουργίες. Πανελλήνιες 2022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E0681-A480-18C5-FC55-00EB67419B88}"/>
              </a:ext>
            </a:extLst>
          </p:cNvPr>
          <p:cNvSpPr txBox="1"/>
          <p:nvPr/>
        </p:nvSpPr>
        <p:spPr>
          <a:xfrm>
            <a:off x="1236687" y="1915015"/>
            <a:ext cx="7097843" cy="428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Το</a:t>
            </a:r>
            <a:r>
              <a:rPr lang="en-GB" dirty="0"/>
              <a:t> </a:t>
            </a:r>
            <a:r>
              <a:rPr lang="en-GB" dirty="0" err="1"/>
              <a:t>γεγονός</a:t>
            </a:r>
            <a:r>
              <a:rPr lang="en-GB" dirty="0"/>
              <a:t> α</a:t>
            </a:r>
            <a:r>
              <a:rPr lang="en-GB" dirty="0" err="1"/>
              <a:t>υτό</a:t>
            </a:r>
            <a:r>
              <a:rPr lang="en-GB" dirty="0"/>
              <a:t> </a:t>
            </a:r>
            <a:r>
              <a:rPr lang="en-GB" dirty="0" err="1"/>
              <a:t>οφείλετ</a:t>
            </a:r>
            <a:r>
              <a:rPr lang="en-GB" dirty="0"/>
              <a:t>αι στη διαφορετική πρωτοταγή δομή που</a:t>
            </a:r>
          </a:p>
          <a:p>
            <a:r>
              <a:rPr lang="en-GB" dirty="0" err="1"/>
              <a:t>εμφ</a:t>
            </a:r>
            <a:r>
              <a:rPr lang="en-GB" dirty="0"/>
              <a:t>ανίζει κάθε πρωτεΐνη, δηλαδή στη </a:t>
            </a:r>
            <a:r>
              <a:rPr lang="en-GB" dirty="0">
                <a:highlight>
                  <a:srgbClr val="FFFF00"/>
                </a:highlight>
              </a:rPr>
              <a:t>διαφορετική αλληλουχία των</a:t>
            </a:r>
          </a:p>
          <a:p>
            <a:r>
              <a:rPr lang="en-GB" dirty="0">
                <a:highlight>
                  <a:srgbClr val="FFFF00"/>
                </a:highlight>
              </a:rPr>
              <a:t>α</a:t>
            </a:r>
            <a:r>
              <a:rPr lang="en-GB" dirty="0" err="1">
                <a:highlight>
                  <a:srgbClr val="FFFF00"/>
                </a:highlight>
              </a:rPr>
              <a:t>μινοξέων</a:t>
            </a:r>
            <a:r>
              <a:rPr lang="en-GB" dirty="0">
                <a:highlight>
                  <a:srgbClr val="FFFF00"/>
                </a:highlight>
              </a:rPr>
              <a:t>. </a:t>
            </a:r>
            <a:endParaRPr lang="el-GR" dirty="0">
              <a:highlight>
                <a:srgbClr val="FFFF00"/>
              </a:highlight>
            </a:endParaRPr>
          </a:p>
          <a:p>
            <a:endParaRPr lang="el-GR" dirty="0"/>
          </a:p>
          <a:p>
            <a:r>
              <a:rPr lang="en-GB" dirty="0"/>
              <a:t>Η </a:t>
            </a:r>
            <a:r>
              <a:rPr lang="en-GB" dirty="0" err="1"/>
              <a:t>δι</a:t>
            </a:r>
            <a:r>
              <a:rPr lang="en-GB" dirty="0"/>
              <a:t>αφορετική πρωτοταγής δομή </a:t>
            </a:r>
            <a:r>
              <a:rPr lang="en-GB" dirty="0">
                <a:highlight>
                  <a:srgbClr val="FFFF00"/>
                </a:highlight>
              </a:rPr>
              <a:t>καθορίζει τη δευτεροταγή</a:t>
            </a:r>
          </a:p>
          <a:p>
            <a:r>
              <a:rPr lang="en-GB" dirty="0">
                <a:highlight>
                  <a:srgbClr val="FFFF00"/>
                </a:highlight>
              </a:rPr>
              <a:t>και </a:t>
            </a:r>
            <a:r>
              <a:rPr lang="en-GB" dirty="0" err="1">
                <a:highlight>
                  <a:srgbClr val="FFFF00"/>
                </a:highlight>
              </a:rPr>
              <a:t>την</a:t>
            </a:r>
            <a:r>
              <a:rPr lang="en-GB" dirty="0">
                <a:highlight>
                  <a:srgbClr val="FFFF00"/>
                </a:highlight>
              </a:rPr>
              <a:t> </a:t>
            </a:r>
            <a:r>
              <a:rPr lang="en-GB" dirty="0" err="1">
                <a:highlight>
                  <a:srgbClr val="FFFF00"/>
                </a:highlight>
              </a:rPr>
              <a:t>τριτοτ</a:t>
            </a:r>
            <a:r>
              <a:rPr lang="en-GB" dirty="0">
                <a:highlight>
                  <a:srgbClr val="FFFF00"/>
                </a:highlight>
              </a:rPr>
              <a:t>αγή δομή της πρωτεΐνης</a:t>
            </a:r>
            <a:r>
              <a:rPr lang="en-GB" dirty="0"/>
              <a:t>: η διαφορετική αλληλουχία και</a:t>
            </a:r>
          </a:p>
          <a:p>
            <a:r>
              <a:rPr lang="en-GB" dirty="0" err="1"/>
              <a:t>συνε</a:t>
            </a:r>
            <a:r>
              <a:rPr lang="en-GB" dirty="0"/>
              <a:t>πώς η διαφορετική θέση των αμινοξέων έχει ως αποτέλεσμα να</a:t>
            </a:r>
          </a:p>
          <a:p>
            <a:r>
              <a:rPr lang="en-GB" dirty="0" err="1">
                <a:highlight>
                  <a:srgbClr val="FFFF00"/>
                </a:highlight>
              </a:rPr>
              <a:t>σχημ</a:t>
            </a:r>
            <a:r>
              <a:rPr lang="en-GB" dirty="0">
                <a:highlight>
                  <a:srgbClr val="FFFF00"/>
                </a:highlight>
              </a:rPr>
              <a:t>ατίζονται διαφορετικοί δεσμοί μεταξύ των πλευρικών ομάδων R </a:t>
            </a:r>
            <a:r>
              <a:rPr lang="en-GB" dirty="0"/>
              <a:t>των</a:t>
            </a:r>
            <a:r>
              <a:rPr lang="el-GR" dirty="0"/>
              <a:t> </a:t>
            </a:r>
            <a:r>
              <a:rPr lang="en-GB" dirty="0"/>
              <a:t>α</a:t>
            </a:r>
            <a:r>
              <a:rPr lang="en-GB" dirty="0" err="1"/>
              <a:t>μινοξέων</a:t>
            </a:r>
            <a:r>
              <a:rPr lang="en-GB" dirty="0"/>
              <a:t>, </a:t>
            </a:r>
            <a:r>
              <a:rPr lang="en-GB" dirty="0" err="1"/>
              <a:t>γεγονός</a:t>
            </a:r>
            <a:r>
              <a:rPr lang="en-GB" dirty="0"/>
              <a:t> π</a:t>
            </a:r>
            <a:r>
              <a:rPr lang="en-GB" dirty="0" err="1"/>
              <a:t>ου</a:t>
            </a:r>
            <a:r>
              <a:rPr lang="en-GB" dirty="0"/>
              <a:t> </a:t>
            </a:r>
            <a:r>
              <a:rPr lang="en-GB" dirty="0" err="1"/>
              <a:t>οδηγεί</a:t>
            </a:r>
            <a:r>
              <a:rPr lang="en-GB" dirty="0"/>
              <a:t> </a:t>
            </a:r>
            <a:r>
              <a:rPr lang="en-GB" dirty="0" err="1"/>
              <a:t>σε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αφορετική αναδίπλωση του μορίου,που συνεπάγεται </a:t>
            </a:r>
            <a:r>
              <a:rPr lang="en-GB" dirty="0">
                <a:highlight>
                  <a:srgbClr val="FFFF00"/>
                </a:highlight>
              </a:rPr>
              <a:t>διαφορετική δευτεροταγή και τριτοταγή δομή,</a:t>
            </a:r>
          </a:p>
          <a:p>
            <a:r>
              <a:rPr lang="en-GB" dirty="0"/>
              <a:t>επ</a:t>
            </a:r>
            <a:r>
              <a:rPr lang="en-GB" dirty="0" err="1"/>
              <a:t>ομένως</a:t>
            </a:r>
            <a:r>
              <a:rPr lang="en-GB" dirty="0"/>
              <a:t> </a:t>
            </a:r>
            <a:r>
              <a:rPr lang="en-GB" dirty="0" err="1"/>
              <a:t>σε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αφορετική διαμόρφωση στο χώρο και άρα σε</a:t>
            </a:r>
          </a:p>
          <a:p>
            <a:r>
              <a:rPr lang="en-GB" dirty="0" err="1">
                <a:highlight>
                  <a:srgbClr val="FFFF00"/>
                </a:highlight>
              </a:rPr>
              <a:t>δι</a:t>
            </a:r>
            <a:r>
              <a:rPr lang="en-GB" dirty="0">
                <a:highlight>
                  <a:srgbClr val="FFFF00"/>
                </a:highlight>
              </a:rPr>
              <a:t>αφορετική λειτουργία</a:t>
            </a:r>
            <a:r>
              <a:rPr lang="en-GB" dirty="0"/>
              <a:t>. </a:t>
            </a:r>
            <a:endParaRPr lang="el-GR" dirty="0"/>
          </a:p>
          <a:p>
            <a:endParaRPr lang="el-GR" dirty="0"/>
          </a:p>
          <a:p>
            <a:r>
              <a:rPr lang="en-GB" dirty="0" err="1"/>
              <a:t>Έτσι</a:t>
            </a:r>
            <a:r>
              <a:rPr lang="en-GB" dirty="0"/>
              <a:t>, π</a:t>
            </a:r>
            <a:r>
              <a:rPr lang="en-GB" dirty="0" err="1"/>
              <a:t>ρωτεΐνες</a:t>
            </a:r>
            <a:r>
              <a:rPr lang="en-GB" dirty="0"/>
              <a:t> π</a:t>
            </a:r>
            <a:r>
              <a:rPr lang="en-GB" dirty="0" err="1"/>
              <a:t>ου</a:t>
            </a:r>
            <a:r>
              <a:rPr lang="en-GB" dirty="0"/>
              <a:t> </a:t>
            </a:r>
            <a:r>
              <a:rPr lang="en-GB" dirty="0" err="1"/>
              <a:t>έχουν</a:t>
            </a:r>
            <a:r>
              <a:rPr lang="en-GB" dirty="0"/>
              <a:t> </a:t>
            </a:r>
            <a:r>
              <a:rPr lang="en-GB" dirty="0" err="1"/>
              <a:t>το</a:t>
            </a:r>
            <a:r>
              <a:rPr lang="en-GB" dirty="0"/>
              <a:t> </a:t>
            </a:r>
            <a:r>
              <a:rPr lang="en-GB" dirty="0" err="1"/>
              <a:t>ίδιο</a:t>
            </a:r>
            <a:r>
              <a:rPr lang="en-GB" dirty="0"/>
              <a:t> </a:t>
            </a:r>
            <a:r>
              <a:rPr lang="en-GB" dirty="0" err="1"/>
              <a:t>είδος</a:t>
            </a:r>
            <a:r>
              <a:rPr lang="en-GB" dirty="0"/>
              <a:t> και</a:t>
            </a:r>
            <a:r>
              <a:rPr lang="el-GR" dirty="0"/>
              <a:t> </a:t>
            </a:r>
            <a:r>
              <a:rPr lang="en-GB" dirty="0"/>
              <a:t>α</a:t>
            </a:r>
            <a:r>
              <a:rPr lang="en-GB" dirty="0" err="1"/>
              <a:t>ριθμό</a:t>
            </a:r>
            <a:r>
              <a:rPr lang="en-GB" dirty="0"/>
              <a:t> α</a:t>
            </a:r>
            <a:r>
              <a:rPr lang="en-GB" dirty="0" err="1"/>
              <a:t>μινοξέων</a:t>
            </a:r>
            <a:r>
              <a:rPr lang="en-GB" dirty="0"/>
              <a:t> μπ</a:t>
            </a:r>
            <a:r>
              <a:rPr lang="en-GB" dirty="0" err="1"/>
              <a:t>ορούν</a:t>
            </a:r>
            <a:r>
              <a:rPr lang="en-GB" dirty="0"/>
              <a:t> να πα</a:t>
            </a:r>
            <a:r>
              <a:rPr lang="en-GB" dirty="0" err="1"/>
              <a:t>ρουσιάζουν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αφορετική λειτουργία</a:t>
            </a:r>
            <a:r>
              <a:rPr lang="el-GR" dirty="0"/>
              <a:t> </a:t>
            </a:r>
            <a:r>
              <a:rPr lang="en-GB" dirty="0" err="1"/>
              <a:t>λόγω</a:t>
            </a:r>
            <a:r>
              <a:rPr lang="en-GB" dirty="0"/>
              <a:t> </a:t>
            </a:r>
            <a:r>
              <a:rPr lang="en-GB" dirty="0" err="1"/>
              <a:t>της</a:t>
            </a:r>
            <a:r>
              <a:rPr lang="en-GB" dirty="0"/>
              <a:t> </a:t>
            </a:r>
            <a:r>
              <a:rPr lang="en-GB" dirty="0" err="1"/>
              <a:t>δι</a:t>
            </a:r>
            <a:r>
              <a:rPr lang="en-GB" dirty="0"/>
              <a:t>αφορετικής αλληλουχίας των αμινοξέων τους, δηλαδή της</a:t>
            </a:r>
            <a:r>
              <a:rPr lang="el-GR" dirty="0"/>
              <a:t> </a:t>
            </a:r>
            <a:r>
              <a:rPr lang="en-GB" dirty="0"/>
              <a:t>π</a:t>
            </a:r>
            <a:r>
              <a:rPr lang="en-GB" dirty="0" err="1"/>
              <a:t>ρωτοτ</a:t>
            </a:r>
            <a:r>
              <a:rPr lang="en-GB" dirty="0"/>
              <a:t>αγούς δομής της.</a:t>
            </a:r>
          </a:p>
        </p:txBody>
      </p:sp>
    </p:spTree>
    <p:extLst>
      <p:ext uri="{BB962C8B-B14F-4D97-AF65-F5344CB8AC3E}">
        <p14:creationId xmlns:p14="http://schemas.microsoft.com/office/powerpoint/2010/main" val="21559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406A2C-F661-D750-5439-5123972A3C7E}"/>
              </a:ext>
            </a:extLst>
          </p:cNvPr>
          <p:cNvSpPr txBox="1"/>
          <p:nvPr/>
        </p:nvSpPr>
        <p:spPr>
          <a:xfrm>
            <a:off x="482155" y="200152"/>
            <a:ext cx="81796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Πως χάνουν  οι πρωτεΐνες την λειτουργικότητα τους?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BC966-9FAA-F227-95A2-D356C7B45886}"/>
              </a:ext>
            </a:extLst>
          </p:cNvPr>
          <p:cNvSpPr txBox="1"/>
          <p:nvPr/>
        </p:nvSpPr>
        <p:spPr>
          <a:xfrm>
            <a:off x="1228198" y="1841427"/>
            <a:ext cx="2872902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FF9900"/>
                </a:highlight>
              </a:rPr>
              <a:t>1. Με υψηλές θερμοκρασίες</a:t>
            </a:r>
            <a:endParaRPr lang="en-GB" dirty="0">
              <a:highlight>
                <a:srgbClr val="FF99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35E9F-111C-51CC-D32E-F28DA7CC4209}"/>
              </a:ext>
            </a:extLst>
          </p:cNvPr>
          <p:cNvSpPr txBox="1"/>
          <p:nvPr/>
        </p:nvSpPr>
        <p:spPr>
          <a:xfrm>
            <a:off x="3066679" y="1785262"/>
            <a:ext cx="2965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Γιατί?</a:t>
            </a:r>
            <a:endParaRPr lang="en-US" sz="24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419F5-8AD9-DDAC-04EA-B265563976D1}"/>
              </a:ext>
            </a:extLst>
          </p:cNvPr>
          <p:cNvSpPr txBox="1"/>
          <p:nvPr/>
        </p:nvSpPr>
        <p:spPr>
          <a:xfrm>
            <a:off x="5111639" y="1738609"/>
            <a:ext cx="3761094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Λόγω της ενέργειας σπάνε οι δεσμοί </a:t>
            </a:r>
          </a:p>
          <a:p>
            <a:r>
              <a:rPr lang="el-GR" dirty="0"/>
              <a:t>ανάμεσα στις πλευρικές ομάδες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FDC73B-0D7F-070C-DE00-1C32D0141F77}"/>
              </a:ext>
            </a:extLst>
          </p:cNvPr>
          <p:cNvCxnSpPr>
            <a:stCxn id="7" idx="2"/>
          </p:cNvCxnSpPr>
          <p:nvPr/>
        </p:nvCxnSpPr>
        <p:spPr>
          <a:xfrm>
            <a:off x="6992186" y="2354803"/>
            <a:ext cx="8215" cy="538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B1A251-1FCC-2362-3043-3C738FA0C435}"/>
              </a:ext>
            </a:extLst>
          </p:cNvPr>
          <p:cNvSpPr txBox="1"/>
          <p:nvPr/>
        </p:nvSpPr>
        <p:spPr>
          <a:xfrm>
            <a:off x="5405309" y="2970997"/>
            <a:ext cx="3173754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Διαμόρφωσή στο χώρο</a:t>
            </a:r>
          </a:p>
          <a:p>
            <a:pPr algn="ctr"/>
            <a:r>
              <a:rPr lang="el-GR" dirty="0"/>
              <a:t>Τεταρτοταγής + τριτοταγή δομή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4E6F28-05AA-D8AC-0DCE-03AAE6718667}"/>
              </a:ext>
            </a:extLst>
          </p:cNvPr>
          <p:cNvSpPr txBox="1"/>
          <p:nvPr/>
        </p:nvSpPr>
        <p:spPr>
          <a:xfrm>
            <a:off x="1368614" y="4262117"/>
            <a:ext cx="2454839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FF9900"/>
                </a:highlight>
              </a:rPr>
              <a:t>2. Σε χαμηλό</a:t>
            </a:r>
            <a:r>
              <a:rPr lang="en-GB" dirty="0">
                <a:highlight>
                  <a:srgbClr val="FF9900"/>
                </a:highlight>
              </a:rPr>
              <a:t>/</a:t>
            </a:r>
            <a:r>
              <a:rPr lang="el-GR" dirty="0">
                <a:highlight>
                  <a:srgbClr val="FF9900"/>
                </a:highlight>
              </a:rPr>
              <a:t>υψηλό </a:t>
            </a:r>
            <a:r>
              <a:rPr lang="en-GB" dirty="0">
                <a:highlight>
                  <a:srgbClr val="FF9900"/>
                </a:highlight>
              </a:rPr>
              <a:t>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A458E-E771-3EED-11C3-BBC4C3BB109F}"/>
              </a:ext>
            </a:extLst>
          </p:cNvPr>
          <p:cNvSpPr txBox="1"/>
          <p:nvPr/>
        </p:nvSpPr>
        <p:spPr>
          <a:xfrm>
            <a:off x="1922649" y="2228321"/>
            <a:ext cx="2932721" cy="192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highlight>
                  <a:srgbClr val="FFFF00"/>
                </a:highlight>
              </a:rPr>
              <a:t>ΠΡΟΣΟΧΗ : Υπάρχουν </a:t>
            </a:r>
            <a:r>
              <a:rPr lang="el-GR" dirty="0" err="1">
                <a:highlight>
                  <a:srgbClr val="FFFF00"/>
                </a:highlight>
              </a:rPr>
              <a:t>πρωτεινες</a:t>
            </a:r>
            <a:r>
              <a:rPr lang="el-GR" dirty="0">
                <a:highlight>
                  <a:srgbClr val="FFFF00"/>
                </a:highlight>
              </a:rPr>
              <a:t> που είναι </a:t>
            </a:r>
          </a:p>
          <a:p>
            <a:pPr algn="ctr"/>
            <a:r>
              <a:rPr lang="el-GR" dirty="0">
                <a:highlight>
                  <a:srgbClr val="FFFF00"/>
                </a:highlight>
              </a:rPr>
              <a:t>Λειτουργικές σε υψηλές θερμοκρασίες όπως η </a:t>
            </a:r>
            <a:r>
              <a:rPr lang="en-GB" dirty="0">
                <a:highlight>
                  <a:srgbClr val="FFFF00"/>
                </a:highlight>
              </a:rPr>
              <a:t>DNA </a:t>
            </a:r>
            <a:r>
              <a:rPr lang="el-GR" dirty="0" err="1">
                <a:highlight>
                  <a:srgbClr val="FFFF00"/>
                </a:highlight>
              </a:rPr>
              <a:t>πολυμερασή</a:t>
            </a:r>
            <a:r>
              <a:rPr lang="el-GR" dirty="0">
                <a:highlight>
                  <a:srgbClr val="FFFF00"/>
                </a:highlight>
              </a:rPr>
              <a:t> που χρησιμοποιείται σε μια τεχνική </a:t>
            </a:r>
            <a:r>
              <a:rPr lang="el-GR" dirty="0" err="1">
                <a:highlight>
                  <a:srgbClr val="FFFF00"/>
                </a:highlight>
              </a:rPr>
              <a:t>εργαστηριού</a:t>
            </a:r>
            <a:r>
              <a:rPr lang="el-GR" dirty="0">
                <a:highlight>
                  <a:srgbClr val="FFFF00"/>
                </a:highlight>
              </a:rPr>
              <a:t> </a:t>
            </a:r>
            <a:r>
              <a:rPr lang="en-GB" dirty="0">
                <a:highlight>
                  <a:srgbClr val="FFFF00"/>
                </a:highlight>
              </a:rPr>
              <a:t>PCR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48261-FD2D-6AAE-61F3-3BA5F8D66B53}"/>
              </a:ext>
            </a:extLst>
          </p:cNvPr>
          <p:cNvSpPr txBox="1"/>
          <p:nvPr/>
        </p:nvSpPr>
        <p:spPr>
          <a:xfrm>
            <a:off x="2982123" y="4225128"/>
            <a:ext cx="2965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Γιατί?</a:t>
            </a:r>
            <a:endParaRPr lang="en-US" sz="24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03D143-F4F1-5773-2461-39EEDF49A604}"/>
              </a:ext>
            </a:extLst>
          </p:cNvPr>
          <p:cNvSpPr txBox="1"/>
          <p:nvPr/>
        </p:nvSpPr>
        <p:spPr>
          <a:xfrm>
            <a:off x="5488090" y="4195148"/>
            <a:ext cx="3173754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Διαμόρφωσή στο χώρο</a:t>
            </a:r>
          </a:p>
          <a:p>
            <a:pPr algn="ctr"/>
            <a:r>
              <a:rPr lang="el-GR" dirty="0"/>
              <a:t>Τεταρτοταγής + τριτοταγή δομή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F6CAC-C8A6-583B-5055-DCCFCC4E2015}"/>
              </a:ext>
            </a:extLst>
          </p:cNvPr>
          <p:cNvSpPr txBox="1"/>
          <p:nvPr/>
        </p:nvSpPr>
        <p:spPr>
          <a:xfrm>
            <a:off x="1368614" y="5516324"/>
            <a:ext cx="1854803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FF9900"/>
                </a:highlight>
              </a:rPr>
              <a:t>3. Αποικοδόμηση</a:t>
            </a:r>
            <a:endParaRPr lang="en-GB" dirty="0">
              <a:highlight>
                <a:srgbClr val="FF99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EDAB9-9F72-660A-018C-8EA9543AE6B0}"/>
              </a:ext>
            </a:extLst>
          </p:cNvPr>
          <p:cNvSpPr txBox="1"/>
          <p:nvPr/>
        </p:nvSpPr>
        <p:spPr>
          <a:xfrm>
            <a:off x="2867633" y="5380410"/>
            <a:ext cx="29655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Γιατί?</a:t>
            </a:r>
            <a:endParaRPr lang="en-US" sz="24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B8AF7-609D-F0B8-71FF-4D9E20D0458F}"/>
              </a:ext>
            </a:extLst>
          </p:cNvPr>
          <p:cNvSpPr txBox="1"/>
          <p:nvPr/>
        </p:nvSpPr>
        <p:spPr>
          <a:xfrm>
            <a:off x="5007957" y="5213202"/>
            <a:ext cx="386477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Το κύτταρο δεν χρειάζεται πάντα όλες </a:t>
            </a:r>
          </a:p>
          <a:p>
            <a:pPr algn="ctr"/>
            <a:r>
              <a:rPr lang="el-GR" dirty="0"/>
              <a:t>τις πρωτεΐνες που παράγει </a:t>
            </a:r>
          </a:p>
          <a:p>
            <a:pPr algn="ctr"/>
            <a:r>
              <a:rPr lang="el-GR" dirty="0"/>
              <a:t>σε μια δεδομένη στιγμή.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75C85A-7607-2598-621A-27F9C93680AA}"/>
              </a:ext>
            </a:extLst>
          </p:cNvPr>
          <p:cNvCxnSpPr>
            <a:cxnSpLocks/>
          </p:cNvCxnSpPr>
          <p:nvPr/>
        </p:nvCxnSpPr>
        <p:spPr>
          <a:xfrm>
            <a:off x="6940345" y="6055610"/>
            <a:ext cx="13211" cy="354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EB7225-7CD8-5555-A321-BCA648349E04}"/>
              </a:ext>
            </a:extLst>
          </p:cNvPr>
          <p:cNvSpPr txBox="1"/>
          <p:nvPr/>
        </p:nvSpPr>
        <p:spPr>
          <a:xfrm>
            <a:off x="4549471" y="6374699"/>
            <a:ext cx="4698017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Πρωτέασες</a:t>
            </a:r>
            <a:r>
              <a:rPr lang="el-GR" dirty="0"/>
              <a:t> : ένζυμα που κόβουν τις πρωτεΐνες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9F7D5EB-D9CB-438E-5DBE-7F63C48C4320}"/>
              </a:ext>
            </a:extLst>
          </p:cNvPr>
          <p:cNvSpPr/>
          <p:nvPr/>
        </p:nvSpPr>
        <p:spPr>
          <a:xfrm>
            <a:off x="1005860" y="1819107"/>
            <a:ext cx="344774" cy="28032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E81760-806D-AA6A-C171-37D189BDDC53}"/>
              </a:ext>
            </a:extLst>
          </p:cNvPr>
          <p:cNvSpPr txBox="1"/>
          <p:nvPr/>
        </p:nvSpPr>
        <p:spPr>
          <a:xfrm rot="16200000">
            <a:off x="5056" y="2977858"/>
            <a:ext cx="1600375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ΜΕΤΟΥΣΙΩΣΗ</a:t>
            </a:r>
          </a:p>
        </p:txBody>
      </p:sp>
    </p:spTree>
    <p:extLst>
      <p:ext uri="{BB962C8B-B14F-4D97-AF65-F5344CB8AC3E}">
        <p14:creationId xmlns:p14="http://schemas.microsoft.com/office/powerpoint/2010/main" val="5043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C03D-CE69-7F65-9EBC-1D7B1EEE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diagram of a protein structure">
            <a:extLst>
              <a:ext uri="{FF2B5EF4-FFF2-40B4-BE49-F238E27FC236}">
                <a16:creationId xmlns:a16="http://schemas.microsoft.com/office/drawing/2014/main" id="{A6B8F40A-CE63-48A3-EA09-70CC09EB0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63" y="443883"/>
            <a:ext cx="8402715" cy="607777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FF1307E-1146-505F-334D-8B18E92A8425}"/>
              </a:ext>
            </a:extLst>
          </p:cNvPr>
          <p:cNvSpPr/>
          <p:nvPr/>
        </p:nvSpPr>
        <p:spPr>
          <a:xfrm>
            <a:off x="7265670" y="2457269"/>
            <a:ext cx="1686758" cy="4888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36B37-9612-BD35-9ACE-CC649915B575}"/>
              </a:ext>
            </a:extLst>
          </p:cNvPr>
          <p:cNvSpPr txBox="1"/>
          <p:nvPr/>
        </p:nvSpPr>
        <p:spPr>
          <a:xfrm>
            <a:off x="8109049" y="3495450"/>
            <a:ext cx="1155502" cy="35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-</a:t>
            </a:r>
            <a:r>
              <a:rPr lang="en-GB" dirty="0"/>
              <a:t>COOH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6E5D2-9635-8F1A-F92A-2E9348B243C2}"/>
              </a:ext>
            </a:extLst>
          </p:cNvPr>
          <p:cNvSpPr txBox="1"/>
          <p:nvPr/>
        </p:nvSpPr>
        <p:spPr>
          <a:xfrm>
            <a:off x="75413" y="253834"/>
            <a:ext cx="2228295" cy="61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Ν-</a:t>
            </a:r>
            <a:r>
              <a:rPr lang="el-GR" dirty="0" err="1"/>
              <a:t>αμινοτελικο</a:t>
            </a:r>
            <a:r>
              <a:rPr lang="el-GR" dirty="0"/>
              <a:t> άκρο-ελεύθερη </a:t>
            </a:r>
            <a:r>
              <a:rPr lang="el-GR" dirty="0" err="1"/>
              <a:t>αμινομάδα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AFBB7-E67C-E3BD-1F4D-842196C0AE33}"/>
              </a:ext>
            </a:extLst>
          </p:cNvPr>
          <p:cNvSpPr txBox="1"/>
          <p:nvPr/>
        </p:nvSpPr>
        <p:spPr>
          <a:xfrm>
            <a:off x="6960602" y="2293914"/>
            <a:ext cx="2041574" cy="878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</a:t>
            </a:r>
            <a:r>
              <a:rPr lang="el-GR" dirty="0"/>
              <a:t>-</a:t>
            </a:r>
            <a:r>
              <a:rPr lang="el-GR" dirty="0" err="1"/>
              <a:t>καρβοξυτελικο</a:t>
            </a:r>
            <a:r>
              <a:rPr lang="el-GR" dirty="0"/>
              <a:t> άκρο-ελεύθερη </a:t>
            </a:r>
            <a:r>
              <a:rPr lang="el-GR" dirty="0" err="1"/>
              <a:t>καρβοξυλομαδα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6E8FB6-9001-2730-C173-5ED32D4901C8}"/>
              </a:ext>
            </a:extLst>
          </p:cNvPr>
          <p:cNvGrpSpPr/>
          <p:nvPr/>
        </p:nvGrpSpPr>
        <p:grpSpPr>
          <a:xfrm>
            <a:off x="153140" y="781566"/>
            <a:ext cx="8664605" cy="5823009"/>
            <a:chOff x="153140" y="781566"/>
            <a:chExt cx="8664605" cy="58230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F45851-E72B-E0B3-088C-5D3B60E31B5F}"/>
                </a:ext>
              </a:extLst>
            </p:cNvPr>
            <p:cNvSpPr/>
            <p:nvPr/>
          </p:nvSpPr>
          <p:spPr>
            <a:xfrm>
              <a:off x="3642063" y="2678311"/>
              <a:ext cx="1686758" cy="48884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ACC3A7-C03A-E023-CCC0-50DD094ACF2E}"/>
                </a:ext>
              </a:extLst>
            </p:cNvPr>
            <p:cNvSpPr/>
            <p:nvPr/>
          </p:nvSpPr>
          <p:spPr>
            <a:xfrm>
              <a:off x="3388602" y="3755502"/>
              <a:ext cx="1686758" cy="488842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56DED37-FB0D-66F9-F898-F0F6BEBABB81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90" y="3059553"/>
              <a:ext cx="13855" cy="3694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AD75F87-6498-EBC5-634B-2E8E9C27E218}"/>
                </a:ext>
              </a:extLst>
            </p:cNvPr>
            <p:cNvCxnSpPr>
              <a:cxnSpLocks/>
            </p:cNvCxnSpPr>
            <p:nvPr/>
          </p:nvCxnSpPr>
          <p:spPr>
            <a:xfrm>
              <a:off x="153140" y="781566"/>
              <a:ext cx="304060" cy="3233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89B360-86AA-34B2-38C8-B104BEEF3461}"/>
                </a:ext>
              </a:extLst>
            </p:cNvPr>
            <p:cNvSpPr txBox="1"/>
            <p:nvPr/>
          </p:nvSpPr>
          <p:spPr>
            <a:xfrm>
              <a:off x="343345" y="1021263"/>
              <a:ext cx="889098" cy="354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ΝΗ</a:t>
              </a:r>
              <a:r>
                <a:rPr lang="el-GR" baseline="-25000" dirty="0"/>
                <a:t>2</a:t>
              </a:r>
              <a:r>
                <a:rPr lang="el-GR" dirty="0"/>
                <a:t>-</a:t>
              </a:r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9F35B0-3A6B-3392-EA07-E4963ABB7264}"/>
                </a:ext>
              </a:extLst>
            </p:cNvPr>
            <p:cNvSpPr/>
            <p:nvPr/>
          </p:nvSpPr>
          <p:spPr>
            <a:xfrm>
              <a:off x="4207724" y="797526"/>
              <a:ext cx="4592931" cy="10395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</a:t>
              </a:r>
              <a:r>
                <a:rPr lang="el-GR" dirty="0">
                  <a:solidFill>
                    <a:srgbClr val="FF0000"/>
                  </a:solidFill>
                </a:rPr>
                <a:t>ΠΡΩΤΟΤΑΓΗΣ ΔΟΜΗ ΠΡΩΤΕΙΝΗΣ</a:t>
              </a:r>
            </a:p>
            <a:p>
              <a:pPr algn="ctr"/>
              <a:r>
                <a:rPr lang="el-GR" dirty="0">
                  <a:solidFill>
                    <a:srgbClr val="FF0000"/>
                  </a:solidFill>
                </a:rPr>
                <a:t>ΟΡΙΣΜΟΣ</a:t>
              </a:r>
              <a:r>
                <a:rPr lang="en-GB" dirty="0">
                  <a:solidFill>
                    <a:srgbClr val="FF0000"/>
                  </a:solidFill>
                </a:rPr>
                <a:t>:</a:t>
              </a:r>
              <a:r>
                <a:rPr lang="el-GR" dirty="0" err="1">
                  <a:solidFill>
                    <a:srgbClr val="FF0000"/>
                  </a:solidFill>
                </a:rPr>
                <a:t>Άλληλουχια</a:t>
              </a:r>
              <a:r>
                <a:rPr lang="el-GR" dirty="0">
                  <a:solidFill>
                    <a:srgbClr val="FF0000"/>
                  </a:solidFill>
                </a:rPr>
                <a:t> των αμινοξέων</a:t>
              </a:r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C72B675-34D6-21C9-20AF-6E873D277C56}"/>
                </a:ext>
              </a:extLst>
            </p:cNvPr>
            <p:cNvSpPr/>
            <p:nvPr/>
          </p:nvSpPr>
          <p:spPr>
            <a:xfrm>
              <a:off x="5947513" y="4116348"/>
              <a:ext cx="1288571" cy="592431"/>
            </a:xfrm>
            <a:prstGeom prst="rect">
              <a:avLst/>
            </a:prstGeom>
            <a:solidFill>
              <a:srgbClr val="E9CDB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err="1">
                  <a:solidFill>
                    <a:srgbClr val="FF0000"/>
                  </a:solidFill>
                </a:rPr>
                <a:t>αμινομαδα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5FA550-7519-AA03-B8B7-F95A9C364365}"/>
                </a:ext>
              </a:extLst>
            </p:cNvPr>
            <p:cNvSpPr/>
            <p:nvPr/>
          </p:nvSpPr>
          <p:spPr>
            <a:xfrm>
              <a:off x="6733106" y="5415062"/>
              <a:ext cx="1953693" cy="762223"/>
            </a:xfrm>
            <a:prstGeom prst="rect">
              <a:avLst/>
            </a:prstGeom>
            <a:solidFill>
              <a:srgbClr val="E9CDB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err="1">
                  <a:solidFill>
                    <a:srgbClr val="FF0000"/>
                  </a:solidFill>
                </a:rPr>
                <a:t>καρβοξυλομαδα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4AB355-C695-A276-1D99-117CF6E30D6D}"/>
                </a:ext>
              </a:extLst>
            </p:cNvPr>
            <p:cNvSpPr/>
            <p:nvPr/>
          </p:nvSpPr>
          <p:spPr>
            <a:xfrm>
              <a:off x="5017869" y="5842352"/>
              <a:ext cx="1686758" cy="762223"/>
            </a:xfrm>
            <a:prstGeom prst="rect">
              <a:avLst/>
            </a:prstGeom>
            <a:solidFill>
              <a:srgbClr val="E9CDB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err="1">
                  <a:solidFill>
                    <a:srgbClr val="FF0000"/>
                  </a:solidFill>
                </a:rPr>
                <a:t>Πλευρικη</a:t>
              </a:r>
              <a:r>
                <a:rPr lang="el-GR" dirty="0">
                  <a:solidFill>
                    <a:srgbClr val="FF0000"/>
                  </a:solidFill>
                </a:rPr>
                <a:t> </a:t>
              </a:r>
              <a:r>
                <a:rPr lang="el-GR" dirty="0" err="1">
                  <a:solidFill>
                    <a:srgbClr val="FF0000"/>
                  </a:solidFill>
                </a:rPr>
                <a:t>ομαδα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2D640E-BA64-83FA-FBE8-BCCEC814DEEF}"/>
                </a:ext>
              </a:extLst>
            </p:cNvPr>
            <p:cNvSpPr txBox="1"/>
            <p:nvPr/>
          </p:nvSpPr>
          <p:spPr>
            <a:xfrm>
              <a:off x="3674321" y="2614635"/>
              <a:ext cx="2228295" cy="616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/>
                <a:t>Αμινοξέα</a:t>
              </a:r>
            </a:p>
            <a:p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ABD7B-C162-726D-28F5-97A622400C90}"/>
                </a:ext>
              </a:extLst>
            </p:cNvPr>
            <p:cNvSpPr txBox="1"/>
            <p:nvPr/>
          </p:nvSpPr>
          <p:spPr>
            <a:xfrm>
              <a:off x="3399772" y="3672582"/>
              <a:ext cx="2042073" cy="6161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err="1"/>
                <a:t>Πεπτιδικοι</a:t>
              </a:r>
              <a:r>
                <a:rPr lang="el-GR" dirty="0"/>
                <a:t> </a:t>
              </a:r>
              <a:r>
                <a:rPr lang="el-GR" dirty="0" err="1"/>
                <a:t>δεσμοι</a:t>
              </a:r>
              <a:endParaRPr lang="el-GR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66467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C03D-CE69-7F65-9EBC-1D7B1EEE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diagram of a protein structure">
            <a:extLst>
              <a:ext uri="{FF2B5EF4-FFF2-40B4-BE49-F238E27FC236}">
                <a16:creationId xmlns:a16="http://schemas.microsoft.com/office/drawing/2014/main" id="{A6B8F40A-CE63-48A3-EA09-70CC09EB0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63" y="244573"/>
            <a:ext cx="8402715" cy="643688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11A001-04B3-6935-F009-D0218E0C6F66}"/>
              </a:ext>
            </a:extLst>
          </p:cNvPr>
          <p:cNvSpPr/>
          <p:nvPr/>
        </p:nvSpPr>
        <p:spPr>
          <a:xfrm>
            <a:off x="142043" y="137588"/>
            <a:ext cx="1686758" cy="6018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45851-E72B-E0B3-088C-5D3B60E31B5F}"/>
              </a:ext>
            </a:extLst>
          </p:cNvPr>
          <p:cNvSpPr/>
          <p:nvPr/>
        </p:nvSpPr>
        <p:spPr>
          <a:xfrm>
            <a:off x="3642063" y="2678311"/>
            <a:ext cx="1686758" cy="4888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ACC3A7-C03A-E023-CCC0-50DD094ACF2E}"/>
              </a:ext>
            </a:extLst>
          </p:cNvPr>
          <p:cNvSpPr/>
          <p:nvPr/>
        </p:nvSpPr>
        <p:spPr>
          <a:xfrm>
            <a:off x="3388602" y="3755502"/>
            <a:ext cx="1686758" cy="4888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1307E-1146-505F-334D-8B18E92A8425}"/>
              </a:ext>
            </a:extLst>
          </p:cNvPr>
          <p:cNvSpPr/>
          <p:nvPr/>
        </p:nvSpPr>
        <p:spPr>
          <a:xfrm>
            <a:off x="7113897" y="2589086"/>
            <a:ext cx="1686758" cy="4888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6DED37-FB0D-66F9-F898-F0F6BEBABB81}"/>
              </a:ext>
            </a:extLst>
          </p:cNvPr>
          <p:cNvCxnSpPr>
            <a:cxnSpLocks/>
          </p:cNvCxnSpPr>
          <p:nvPr/>
        </p:nvCxnSpPr>
        <p:spPr>
          <a:xfrm>
            <a:off x="8803890" y="3059553"/>
            <a:ext cx="13855" cy="369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D75F87-6498-EBC5-634B-2E8E9C27E218}"/>
              </a:ext>
            </a:extLst>
          </p:cNvPr>
          <p:cNvCxnSpPr>
            <a:cxnSpLocks/>
          </p:cNvCxnSpPr>
          <p:nvPr/>
        </p:nvCxnSpPr>
        <p:spPr>
          <a:xfrm>
            <a:off x="153140" y="781566"/>
            <a:ext cx="304060" cy="323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89B360-86AA-34B2-38C8-B104BEEF3461}"/>
              </a:ext>
            </a:extLst>
          </p:cNvPr>
          <p:cNvSpPr txBox="1"/>
          <p:nvPr/>
        </p:nvSpPr>
        <p:spPr>
          <a:xfrm>
            <a:off x="343345" y="1021263"/>
            <a:ext cx="889098" cy="35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ΝΗ</a:t>
            </a:r>
            <a:r>
              <a:rPr lang="el-GR" baseline="-25000" dirty="0"/>
              <a:t>2</a:t>
            </a:r>
            <a:r>
              <a:rPr lang="el-GR" dirty="0"/>
              <a:t>-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936B37-9612-BD35-9ACE-CC649915B575}"/>
              </a:ext>
            </a:extLst>
          </p:cNvPr>
          <p:cNvSpPr txBox="1"/>
          <p:nvPr/>
        </p:nvSpPr>
        <p:spPr>
          <a:xfrm>
            <a:off x="8109049" y="3495450"/>
            <a:ext cx="1155502" cy="354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-</a:t>
            </a:r>
            <a:r>
              <a:rPr lang="en-GB" dirty="0"/>
              <a:t>COOH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9F35B0-3A6B-3392-EA07-E4963ABB7264}"/>
              </a:ext>
            </a:extLst>
          </p:cNvPr>
          <p:cNvSpPr/>
          <p:nvPr/>
        </p:nvSpPr>
        <p:spPr>
          <a:xfrm>
            <a:off x="4207724" y="797526"/>
            <a:ext cx="4592931" cy="1039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</a:t>
            </a:r>
            <a:r>
              <a:rPr lang="el-GR" dirty="0">
                <a:solidFill>
                  <a:srgbClr val="FF0000"/>
                </a:solidFill>
              </a:rPr>
              <a:t>ΠΡΩΤΟΤΑΓΗΣ ΔΟΜΗ ΠΡΩΤΕΙΝΗΣ</a:t>
            </a:r>
          </a:p>
          <a:p>
            <a:pPr algn="ctr"/>
            <a:r>
              <a:rPr lang="el-GR" dirty="0">
                <a:solidFill>
                  <a:srgbClr val="FF0000"/>
                </a:solidFill>
              </a:rPr>
              <a:t>ΟΡΙΣΜΟΣ</a:t>
            </a:r>
            <a:r>
              <a:rPr lang="en-GB" dirty="0">
                <a:solidFill>
                  <a:srgbClr val="FF0000"/>
                </a:solidFill>
              </a:rPr>
              <a:t>:</a:t>
            </a:r>
            <a:r>
              <a:rPr lang="el-GR" dirty="0">
                <a:solidFill>
                  <a:srgbClr val="FF0000"/>
                </a:solidFill>
              </a:rPr>
              <a:t>Αλληλουχία των αμινοξέων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2B675-34D6-21C9-20AF-6E873D277C56}"/>
              </a:ext>
            </a:extLst>
          </p:cNvPr>
          <p:cNvSpPr/>
          <p:nvPr/>
        </p:nvSpPr>
        <p:spPr>
          <a:xfrm>
            <a:off x="5991118" y="4192472"/>
            <a:ext cx="1094915" cy="592431"/>
          </a:xfrm>
          <a:prstGeom prst="rect">
            <a:avLst/>
          </a:prstGeom>
          <a:solidFill>
            <a:srgbClr val="E9CD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5FA550-7519-AA03-B8B7-F95A9C364365}"/>
              </a:ext>
            </a:extLst>
          </p:cNvPr>
          <p:cNvSpPr/>
          <p:nvPr/>
        </p:nvSpPr>
        <p:spPr>
          <a:xfrm>
            <a:off x="6733107" y="5586056"/>
            <a:ext cx="1686758" cy="762223"/>
          </a:xfrm>
          <a:prstGeom prst="rect">
            <a:avLst/>
          </a:prstGeom>
          <a:solidFill>
            <a:srgbClr val="E9CD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4AB355-C695-A276-1D99-117CF6E30D6D}"/>
              </a:ext>
            </a:extLst>
          </p:cNvPr>
          <p:cNvSpPr/>
          <p:nvPr/>
        </p:nvSpPr>
        <p:spPr>
          <a:xfrm>
            <a:off x="4981694" y="5986969"/>
            <a:ext cx="1686758" cy="762223"/>
          </a:xfrm>
          <a:prstGeom prst="rect">
            <a:avLst/>
          </a:prstGeom>
          <a:solidFill>
            <a:srgbClr val="E9CD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75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C6F46A-05CB-3644-8A06-3B2FA7250377}"/>
              </a:ext>
            </a:extLst>
          </p:cNvPr>
          <p:cNvSpPr/>
          <p:nvPr/>
        </p:nvSpPr>
        <p:spPr>
          <a:xfrm>
            <a:off x="91438" y="234916"/>
            <a:ext cx="89611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500" b="1" dirty="0">
                <a:latin typeface="Helvetica" pitchFamily="2" charset="0"/>
                <a:cs typeface="Cambria"/>
              </a:rPr>
              <a:t>ΠΡΩΤΕΙΝΕΣ</a:t>
            </a:r>
            <a:endParaRPr lang="en-US" sz="4500" b="1" dirty="0"/>
          </a:p>
        </p:txBody>
      </p:sp>
      <p:pic>
        <p:nvPicPr>
          <p:cNvPr id="3" name="Online Media 2" descr="Proteins">
            <a:hlinkClick r:id="" action="ppaction://media"/>
            <a:extLst>
              <a:ext uri="{FF2B5EF4-FFF2-40B4-BE49-F238E27FC236}">
                <a16:creationId xmlns:a16="http://schemas.microsoft.com/office/drawing/2014/main" id="{7560A87D-43F3-9944-A35D-D3C4B8531C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2549" y="1357212"/>
            <a:ext cx="8538901" cy="48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C1030-F309-4E9C-BDDC-FEE3320D8F37}"/>
              </a:ext>
            </a:extLst>
          </p:cNvPr>
          <p:cNvSpPr/>
          <p:nvPr/>
        </p:nvSpPr>
        <p:spPr>
          <a:xfrm>
            <a:off x="1327211" y="318176"/>
            <a:ext cx="6489578" cy="931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2174310" y="390490"/>
            <a:ext cx="6287056" cy="786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>
                <a:latin typeface="Impact" panose="020B0806030902050204" pitchFamily="34" charset="0"/>
              </a:rPr>
              <a:t>ΚΑΤΗΓΟΡΙΕΣ ΜΑΚΡΟΜΟΡΙΩΝ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202522" y="1601912"/>
            <a:ext cx="84385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dirty="0"/>
              <a:t>Έχεις ποτέ κοιτάξει μια διατροφική ετικέτα τροφίμων?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914400" lvl="1" indent="-457200">
              <a:buSzPts val="3200"/>
              <a:buFont typeface="Arial" panose="020B0604020202020204" pitchFamily="34" charset="0"/>
              <a:buChar char="•"/>
            </a:pPr>
            <a:r>
              <a:rPr lang="el-GR" sz="3200" dirty="0">
                <a:highlight>
                  <a:srgbClr val="FFFF00"/>
                </a:highlight>
              </a:rPr>
              <a:t>πρωτεΐνες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υδατάνθρακες</a:t>
            </a:r>
            <a:endParaRPr lang="en-US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Λιπίδια</a:t>
            </a:r>
            <a:endParaRPr lang="el-GR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 err="1"/>
              <a:t>νουκλεικά</a:t>
            </a:r>
            <a:r>
              <a:rPr lang="el-GR" sz="3200" dirty="0"/>
              <a:t> οξέα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3D890-3756-989A-B19B-732CBCB49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415" y="2337806"/>
            <a:ext cx="4844665" cy="38161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47C30A-1043-3045-9E90-80B290CF9A67}"/>
              </a:ext>
            </a:extLst>
          </p:cNvPr>
          <p:cNvSpPr>
            <a:spLocks noChangeAspect="1"/>
          </p:cNvSpPr>
          <p:nvPr/>
        </p:nvSpPr>
        <p:spPr>
          <a:xfrm>
            <a:off x="91438" y="97301"/>
            <a:ext cx="8961120" cy="66633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6F46A-05CB-3644-8A06-3B2FA7250377}"/>
              </a:ext>
            </a:extLst>
          </p:cNvPr>
          <p:cNvSpPr/>
          <p:nvPr/>
        </p:nvSpPr>
        <p:spPr>
          <a:xfrm>
            <a:off x="91438" y="234916"/>
            <a:ext cx="89611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latin typeface="Helvetica" pitchFamily="2" charset="0"/>
                <a:cs typeface="Cambria"/>
              </a:rPr>
              <a:t>Introduction to Biomolecules</a:t>
            </a:r>
            <a:endParaRPr lang="en-US" sz="4500" b="1" dirty="0"/>
          </a:p>
        </p:txBody>
      </p:sp>
      <p:pic>
        <p:nvPicPr>
          <p:cNvPr id="2" name="Online Media 1" descr="Biomolecules (Updated)">
            <a:hlinkClick r:id="" action="ppaction://media"/>
            <a:extLst>
              <a:ext uri="{FF2B5EF4-FFF2-40B4-BE49-F238E27FC236}">
                <a16:creationId xmlns:a16="http://schemas.microsoft.com/office/drawing/2014/main" id="{2FB8C5BB-44E9-884C-9FC1-6AF38F3622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6766" y="1261533"/>
            <a:ext cx="8650468" cy="48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DB6084-8500-7AF3-3C39-8A9C0ED035ED}"/>
              </a:ext>
            </a:extLst>
          </p:cNvPr>
          <p:cNvSpPr/>
          <p:nvPr/>
        </p:nvSpPr>
        <p:spPr>
          <a:xfrm>
            <a:off x="162079" y="117838"/>
            <a:ext cx="3141148" cy="9310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\</a:t>
            </a:r>
          </a:p>
        </p:txBody>
      </p:sp>
      <p:sp>
        <p:nvSpPr>
          <p:cNvPr id="8" name="Google Shape;103;p3">
            <a:extLst>
              <a:ext uri="{FF2B5EF4-FFF2-40B4-BE49-F238E27FC236}">
                <a16:creationId xmlns:a16="http://schemas.microsoft.com/office/drawing/2014/main" id="{5880B47B-0063-E1F6-96CB-5C2C4B3DD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42" y="13286"/>
            <a:ext cx="2551021" cy="122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dirty="0">
                <a:latin typeface="Impact" panose="020B0806030902050204" pitchFamily="34" charset="0"/>
              </a:rPr>
              <a:t>ΜΑΚΡΟΜΟΡΙΑ</a:t>
            </a:r>
            <a:endParaRPr dirty="0">
              <a:latin typeface="Impact" panose="020B080603090205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E1AA0-A62C-50F4-E676-90C41DFE990B}"/>
              </a:ext>
            </a:extLst>
          </p:cNvPr>
          <p:cNvSpPr txBox="1"/>
          <p:nvPr/>
        </p:nvSpPr>
        <p:spPr>
          <a:xfrm>
            <a:off x="1234351" y="1235697"/>
            <a:ext cx="6855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Αποτελούνται από πιο μικρά μόρια που λέγονται </a:t>
            </a:r>
            <a:r>
              <a:rPr lang="en-GB" dirty="0"/>
              <a:t>MONO</a:t>
            </a:r>
            <a:r>
              <a:rPr lang="el-GR" dirty="0"/>
              <a:t>ΜΕΡΗ “</a:t>
            </a:r>
            <a:r>
              <a:rPr lang="el-GR" dirty="0" err="1"/>
              <a:t>μονο</a:t>
            </a:r>
            <a:r>
              <a:rPr lang="el-GR" dirty="0"/>
              <a:t>”=ένα + μέρος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901A7-6FDB-11F1-301D-0C54FD9BA1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23"/>
          <a:stretch/>
        </p:blipFill>
        <p:spPr>
          <a:xfrm>
            <a:off x="3557651" y="3603799"/>
            <a:ext cx="3486169" cy="17240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1F6A97-3AA3-B4EE-332A-68A63C52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940"/>
          <a:stretch/>
        </p:blipFill>
        <p:spPr>
          <a:xfrm>
            <a:off x="1382988" y="3603799"/>
            <a:ext cx="1649013" cy="1724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EC040A-83D1-ECC5-578C-C22E656F1FEF}"/>
              </a:ext>
            </a:extLst>
          </p:cNvPr>
          <p:cNvSpPr txBox="1"/>
          <p:nvPr/>
        </p:nvSpPr>
        <p:spPr>
          <a:xfrm>
            <a:off x="1044182" y="2067051"/>
            <a:ext cx="7590152" cy="354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Τα μονομερή ενώνονται μεταξύ τους για να σχηματίσουν ένα ΠΟΛΥΜΕΡΕΣ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045A1-C56E-3F5F-6F26-C436C95D36DD}"/>
              </a:ext>
            </a:extLst>
          </p:cNvPr>
          <p:cNvSpPr txBox="1"/>
          <p:nvPr/>
        </p:nvSpPr>
        <p:spPr>
          <a:xfrm>
            <a:off x="2004875" y="2627052"/>
            <a:ext cx="5486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u="sng" dirty="0"/>
              <a:t>Ένα πολυμερές είναι μια αλυσίδα από πολλά </a:t>
            </a:r>
            <a:r>
              <a:rPr lang="el-GR" i="1" u="sng" dirty="0" err="1"/>
              <a:t>μονομέρη</a:t>
            </a:r>
            <a:endParaRPr lang="el-GR" i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6FAA5-8DCE-A2F5-EC21-04E87FBB7296}"/>
              </a:ext>
            </a:extLst>
          </p:cNvPr>
          <p:cNvSpPr txBox="1"/>
          <p:nvPr/>
        </p:nvSpPr>
        <p:spPr>
          <a:xfrm>
            <a:off x="1429284" y="3196702"/>
            <a:ext cx="1578879" cy="354264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ΜΟΝΟΜΕΡΗ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7ED98-2754-0F0C-C528-1E2164DC77CA}"/>
              </a:ext>
            </a:extLst>
          </p:cNvPr>
          <p:cNvSpPr txBox="1"/>
          <p:nvPr/>
        </p:nvSpPr>
        <p:spPr>
          <a:xfrm>
            <a:off x="4561247" y="3193654"/>
            <a:ext cx="1419827" cy="354264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ΠΟΛΥΜΕΡΗ</a:t>
            </a:r>
            <a:endParaRPr lang="en-GB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6349752-B70E-82C4-3761-5918361F0C78}"/>
              </a:ext>
            </a:extLst>
          </p:cNvPr>
          <p:cNvSpPr/>
          <p:nvPr/>
        </p:nvSpPr>
        <p:spPr>
          <a:xfrm>
            <a:off x="6847094" y="4541812"/>
            <a:ext cx="722376" cy="1453896"/>
          </a:xfrm>
          <a:prstGeom prst="arc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45FFA-7B6A-FC4B-E740-E7ADDF3143E4}"/>
              </a:ext>
            </a:extLst>
          </p:cNvPr>
          <p:cNvSpPr txBox="1"/>
          <p:nvPr/>
        </p:nvSpPr>
        <p:spPr>
          <a:xfrm>
            <a:off x="6355836" y="5430205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Πολυμερές που αποτελείται </a:t>
            </a:r>
          </a:p>
          <a:p>
            <a:pPr algn="ctr"/>
            <a:r>
              <a:rPr lang="el-GR" dirty="0"/>
              <a:t>από 8 μονομερή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A466D-E3FE-AFDC-92BD-9C4864BC6214}"/>
              </a:ext>
            </a:extLst>
          </p:cNvPr>
          <p:cNvSpPr txBox="1"/>
          <p:nvPr/>
        </p:nvSpPr>
        <p:spPr>
          <a:xfrm>
            <a:off x="3859748" y="351154"/>
            <a:ext cx="44823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800" dirty="0" err="1">
                <a:latin typeface="Helvetica" pitchFamily="2" charset="0"/>
                <a:cs typeface="Cambria"/>
              </a:rPr>
              <a:t>Μακρομόρια</a:t>
            </a:r>
            <a:r>
              <a:rPr lang="el-GR" sz="1800" dirty="0">
                <a:latin typeface="Helvetica" pitchFamily="2" charset="0"/>
                <a:cs typeface="Cambria"/>
              </a:rPr>
              <a:t> είναι μεγάλα οργανικά μόρια</a:t>
            </a:r>
            <a:endParaRPr lang="en-US" sz="1800" dirty="0">
              <a:latin typeface="Helvetica" pitchFamily="2" charset="0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1E409-4E4A-E248-8CD1-07B84EC97029}"/>
              </a:ext>
            </a:extLst>
          </p:cNvPr>
          <p:cNvSpPr txBox="1"/>
          <p:nvPr/>
        </p:nvSpPr>
        <p:spPr>
          <a:xfrm>
            <a:off x="1838640" y="65451"/>
            <a:ext cx="517442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5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ΠΟΛΥΜΕΡΙΣΜΟΣ</a:t>
            </a:r>
            <a:endParaRPr lang="en-US" sz="45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C2E01-6B8B-9842-9C54-6388DE1B3F96}"/>
              </a:ext>
            </a:extLst>
          </p:cNvPr>
          <p:cNvSpPr txBox="1"/>
          <p:nvPr/>
        </p:nvSpPr>
        <p:spPr>
          <a:xfrm>
            <a:off x="106680" y="967094"/>
            <a:ext cx="8882738" cy="1138773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Helvetica" pitchFamily="2" charset="0"/>
                <a:cs typeface="Cambria"/>
              </a:rPr>
              <a:t>Η διαδικασία που μονομερή ενώνονται για να σχηματίσουν τα πολυμερή ονομάζεται </a:t>
            </a:r>
            <a:r>
              <a:rPr lang="el-GR" sz="2400" u="sng" dirty="0" err="1">
                <a:solidFill>
                  <a:srgbClr val="FF0000"/>
                </a:solidFill>
                <a:latin typeface="Helvetica" pitchFamily="2" charset="0"/>
                <a:cs typeface="Cambria"/>
              </a:rPr>
              <a:t>πολυμερισμος</a:t>
            </a:r>
            <a:endParaRPr lang="en-US" sz="2400" u="sng" dirty="0">
              <a:solidFill>
                <a:srgbClr val="FF0000"/>
              </a:solidFill>
              <a:latin typeface="Helvetica" pitchFamily="2" charset="0"/>
              <a:cs typeface="Cambria"/>
            </a:endParaRPr>
          </a:p>
          <a:p>
            <a:endParaRPr lang="en-US" sz="1000" dirty="0">
              <a:latin typeface="Helvetica" pitchFamily="2" charset="0"/>
              <a:cs typeface="Cambria"/>
            </a:endParaRPr>
          </a:p>
          <a:p>
            <a:endParaRPr lang="en-US" sz="1000" dirty="0">
              <a:latin typeface="Helvetica" pitchFamily="2" charset="0"/>
              <a:cs typeface="Cambria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12BFCE0-48E7-C142-94A3-81F0ABA6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82" y="2346706"/>
            <a:ext cx="2419999" cy="1429770"/>
          </a:xfrm>
          <a:prstGeom prst="rect">
            <a:avLst/>
          </a:prstGeom>
        </p:spPr>
      </p:pic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E15A09B6-E91C-0046-B203-A51C5A33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02" y="2427346"/>
            <a:ext cx="3766385" cy="14297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85EC88B-5257-0D44-960A-4B7DB0E17D07}"/>
              </a:ext>
            </a:extLst>
          </p:cNvPr>
          <p:cNvSpPr txBox="1"/>
          <p:nvPr/>
        </p:nvSpPr>
        <p:spPr>
          <a:xfrm>
            <a:off x="-133415" y="4588382"/>
            <a:ext cx="3496890" cy="553998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pitchFamily="2" charset="0"/>
                <a:cs typeface="Cambria"/>
              </a:rPr>
              <a:t>6 </a:t>
            </a:r>
            <a:r>
              <a:rPr lang="el-GR" sz="3000" dirty="0" err="1">
                <a:latin typeface="Helvetica" pitchFamily="2" charset="0"/>
                <a:cs typeface="Cambria"/>
              </a:rPr>
              <a:t>μονομερη</a:t>
            </a:r>
            <a:endParaRPr lang="en-US" sz="3000" dirty="0">
              <a:latin typeface="Helvetica" pitchFamily="2" charset="0"/>
              <a:cs typeface="Cambr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48C7A8-FF49-BA4A-B0CB-B870CD9C7C2B}"/>
              </a:ext>
            </a:extLst>
          </p:cNvPr>
          <p:cNvSpPr txBox="1"/>
          <p:nvPr/>
        </p:nvSpPr>
        <p:spPr>
          <a:xfrm>
            <a:off x="5264617" y="4604764"/>
            <a:ext cx="3496890" cy="553998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pitchFamily="2" charset="0"/>
                <a:cs typeface="Cambria"/>
              </a:rPr>
              <a:t>1</a:t>
            </a:r>
            <a:r>
              <a:rPr lang="el-GR" sz="3000" dirty="0">
                <a:latin typeface="Helvetica" pitchFamily="2" charset="0"/>
                <a:cs typeface="Cambria"/>
              </a:rPr>
              <a:t> </a:t>
            </a:r>
            <a:r>
              <a:rPr lang="el-GR" sz="3000" dirty="0" err="1">
                <a:latin typeface="Helvetica" pitchFamily="2" charset="0"/>
                <a:cs typeface="Cambria"/>
              </a:rPr>
              <a:t>πολυμερες</a:t>
            </a:r>
            <a:endParaRPr lang="en-US" sz="3000" dirty="0">
              <a:latin typeface="Helvetica" pitchFamily="2" charset="0"/>
              <a:cs typeface="Cambria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4E9974-8194-254E-8B03-140B29EB2E83}"/>
              </a:ext>
            </a:extLst>
          </p:cNvPr>
          <p:cNvCxnSpPr>
            <a:cxnSpLocks/>
          </p:cNvCxnSpPr>
          <p:nvPr/>
        </p:nvCxnSpPr>
        <p:spPr>
          <a:xfrm flipH="1">
            <a:off x="3363475" y="4896434"/>
            <a:ext cx="1662545" cy="0"/>
          </a:xfrm>
          <a:prstGeom prst="line">
            <a:avLst/>
          </a:prstGeom>
          <a:ln w="31750" cap="rnd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4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1E409-4E4A-E248-8CD1-07B84EC97029}"/>
              </a:ext>
            </a:extLst>
          </p:cNvPr>
          <p:cNvSpPr txBox="1"/>
          <p:nvPr/>
        </p:nvSpPr>
        <p:spPr>
          <a:xfrm>
            <a:off x="154581" y="67136"/>
            <a:ext cx="8961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Πως ενώνονται τα μονομερή?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C2E01-6B8B-9842-9C54-6388DE1B3F96}"/>
              </a:ext>
            </a:extLst>
          </p:cNvPr>
          <p:cNvSpPr txBox="1"/>
          <p:nvPr/>
        </p:nvSpPr>
        <p:spPr>
          <a:xfrm>
            <a:off x="634559" y="1109778"/>
            <a:ext cx="8224664" cy="846386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endParaRPr lang="en-US" sz="1000" dirty="0">
              <a:latin typeface="Helvetica" pitchFamily="2" charset="0"/>
              <a:cs typeface="Cambria"/>
            </a:endParaRPr>
          </a:p>
          <a:p>
            <a:r>
              <a:rPr lang="el-GR" sz="2400" dirty="0">
                <a:latin typeface="Helvetica" pitchFamily="2" charset="0"/>
                <a:cs typeface="Cambria"/>
              </a:rPr>
              <a:t>Ένα μονομερές σχηματίζει δεσμούς με ένα άλλο μονομερές</a:t>
            </a:r>
            <a:endParaRPr lang="en-US" sz="2400" dirty="0">
              <a:latin typeface="Helvetica" pitchFamily="2" charset="0"/>
              <a:cs typeface="Cambria"/>
            </a:endParaRPr>
          </a:p>
          <a:p>
            <a:endParaRPr lang="en-US" sz="500" dirty="0">
              <a:latin typeface="Helvetica" pitchFamily="2" charset="0"/>
              <a:cs typeface="Cambria"/>
            </a:endParaRPr>
          </a:p>
          <a:p>
            <a:endParaRPr lang="en-US" sz="500" dirty="0">
              <a:latin typeface="Helvetica" pitchFamily="2" charset="0"/>
              <a:cs typeface="Cambria"/>
            </a:endParaRPr>
          </a:p>
          <a:p>
            <a:endParaRPr lang="en-US" sz="500" u="sng" dirty="0">
              <a:solidFill>
                <a:srgbClr val="FF0000"/>
              </a:solidFill>
              <a:latin typeface="Helvetica" pitchFamily="2" charset="0"/>
              <a:cs typeface="Cambri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48C7A8-FF49-BA4A-B0CB-B870CD9C7C2B}"/>
              </a:ext>
            </a:extLst>
          </p:cNvPr>
          <p:cNvSpPr txBox="1"/>
          <p:nvPr/>
        </p:nvSpPr>
        <p:spPr>
          <a:xfrm>
            <a:off x="132746" y="4374172"/>
            <a:ext cx="2112662" cy="400110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Monomer 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4E9974-8194-254E-8B03-140B29EB2E83}"/>
              </a:ext>
            </a:extLst>
          </p:cNvPr>
          <p:cNvCxnSpPr>
            <a:cxnSpLocks/>
          </p:cNvCxnSpPr>
          <p:nvPr/>
        </p:nvCxnSpPr>
        <p:spPr>
          <a:xfrm flipH="1">
            <a:off x="3920641" y="5304031"/>
            <a:ext cx="1662545" cy="0"/>
          </a:xfrm>
          <a:prstGeom prst="line">
            <a:avLst/>
          </a:prstGeom>
          <a:ln w="57150" cap="rnd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C7E5C07-45A9-C845-B4AF-ACA6FCF09A84}"/>
              </a:ext>
            </a:extLst>
          </p:cNvPr>
          <p:cNvSpPr txBox="1"/>
          <p:nvPr/>
        </p:nvSpPr>
        <p:spPr>
          <a:xfrm>
            <a:off x="1804105" y="4374172"/>
            <a:ext cx="2112662" cy="400110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Monomer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897D2-85A1-0348-9688-97A79B40A492}"/>
              </a:ext>
            </a:extLst>
          </p:cNvPr>
          <p:cNvSpPr txBox="1"/>
          <p:nvPr/>
        </p:nvSpPr>
        <p:spPr>
          <a:xfrm>
            <a:off x="6499317" y="5960985"/>
            <a:ext cx="2112662" cy="400110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Polymer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F93A7E-17C9-FF40-8E0C-0B720CBF63DF}"/>
              </a:ext>
            </a:extLst>
          </p:cNvPr>
          <p:cNvCxnSpPr>
            <a:cxnSpLocks/>
          </p:cNvCxnSpPr>
          <p:nvPr/>
        </p:nvCxnSpPr>
        <p:spPr>
          <a:xfrm flipH="1">
            <a:off x="7326873" y="5156011"/>
            <a:ext cx="473236" cy="0"/>
          </a:xfrm>
          <a:prstGeom prst="line">
            <a:avLst/>
          </a:prstGeom>
          <a:ln w="57150" cap="rnd">
            <a:solidFill>
              <a:schemeClr val="tx1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9ED40D-B7E5-E842-802D-3F1F7DA78753}"/>
              </a:ext>
            </a:extLst>
          </p:cNvPr>
          <p:cNvCxnSpPr>
            <a:cxnSpLocks/>
          </p:cNvCxnSpPr>
          <p:nvPr/>
        </p:nvCxnSpPr>
        <p:spPr>
          <a:xfrm flipH="1">
            <a:off x="7319030" y="5336120"/>
            <a:ext cx="473236" cy="0"/>
          </a:xfrm>
          <a:prstGeom prst="line">
            <a:avLst/>
          </a:prstGeom>
          <a:ln w="57150" cap="rnd">
            <a:solidFill>
              <a:schemeClr val="tx1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65B6CD3B-9B2D-3842-9C40-0650FA605A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45017">
            <a:off x="4777105" y="5384311"/>
            <a:ext cx="503728" cy="8714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1072478-60FB-0F4B-90F4-2021F2262FB7}"/>
              </a:ext>
            </a:extLst>
          </p:cNvPr>
          <p:cNvSpPr txBox="1"/>
          <p:nvPr/>
        </p:nvSpPr>
        <p:spPr>
          <a:xfrm>
            <a:off x="4451742" y="5999079"/>
            <a:ext cx="2112662" cy="400110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H</a:t>
            </a:r>
            <a:r>
              <a:rPr lang="en-US" sz="2000" b="1" baseline="-25000" dirty="0">
                <a:latin typeface="Helvetica" pitchFamily="2" charset="0"/>
                <a:cs typeface="Cambria"/>
              </a:rPr>
              <a:t>2</a:t>
            </a:r>
            <a:r>
              <a:rPr lang="en-US" sz="2000" b="1" dirty="0">
                <a:latin typeface="Helvetica" pitchFamily="2" charset="0"/>
                <a:cs typeface="Cambria"/>
              </a:rPr>
              <a:t>O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4F1DD43-7717-834F-8552-DB8961432C56}"/>
              </a:ext>
            </a:extLst>
          </p:cNvPr>
          <p:cNvSpPr>
            <a:spLocks noChangeAspect="1"/>
          </p:cNvSpPr>
          <p:nvPr/>
        </p:nvSpPr>
        <p:spPr>
          <a:xfrm>
            <a:off x="477606" y="4741599"/>
            <a:ext cx="1198544" cy="11985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E0FEB0-7DC4-174D-B730-61506EA3A08F}"/>
              </a:ext>
            </a:extLst>
          </p:cNvPr>
          <p:cNvSpPr>
            <a:spLocks noChangeAspect="1"/>
          </p:cNvSpPr>
          <p:nvPr/>
        </p:nvSpPr>
        <p:spPr>
          <a:xfrm>
            <a:off x="6142954" y="4630028"/>
            <a:ext cx="1272224" cy="12722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4312E3-1AFC-544E-B1B2-8CF52FA8699A}"/>
              </a:ext>
            </a:extLst>
          </p:cNvPr>
          <p:cNvSpPr/>
          <p:nvPr/>
        </p:nvSpPr>
        <p:spPr>
          <a:xfrm rot="5400000">
            <a:off x="7631204" y="4702230"/>
            <a:ext cx="1298104" cy="1127820"/>
          </a:xfrm>
          <a:prstGeom prst="hexagon">
            <a:avLst/>
          </a:prstGeom>
          <a:solidFill>
            <a:srgbClr val="407DD6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C782D55-344F-3B40-AB12-41AD3576C6C4}"/>
              </a:ext>
            </a:extLst>
          </p:cNvPr>
          <p:cNvSpPr/>
          <p:nvPr/>
        </p:nvSpPr>
        <p:spPr>
          <a:xfrm rot="5400000">
            <a:off x="2160266" y="4813945"/>
            <a:ext cx="1298104" cy="1127820"/>
          </a:xfrm>
          <a:prstGeom prst="hexagon">
            <a:avLst/>
          </a:prstGeom>
          <a:solidFill>
            <a:srgbClr val="407DD6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4B8ECBE-5A1E-424B-B825-C9EB7AA0A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19781">
            <a:off x="4293556" y="5295284"/>
            <a:ext cx="414984" cy="71788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D835F5C-AEC7-664B-9287-7A92F654C971}"/>
              </a:ext>
            </a:extLst>
          </p:cNvPr>
          <p:cNvSpPr txBox="1"/>
          <p:nvPr/>
        </p:nvSpPr>
        <p:spPr>
          <a:xfrm>
            <a:off x="1583580" y="4980154"/>
            <a:ext cx="700380" cy="630942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Helvetica" pitchFamily="2" charset="0"/>
                <a:cs typeface="Cambria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925A25-579E-1C7D-D9C7-0BAC7F80242C}"/>
              </a:ext>
            </a:extLst>
          </p:cNvPr>
          <p:cNvSpPr txBox="1"/>
          <p:nvPr/>
        </p:nvSpPr>
        <p:spPr>
          <a:xfrm>
            <a:off x="2065328" y="2845267"/>
            <a:ext cx="5734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Αφαίρεση νερού</a:t>
            </a:r>
            <a:r>
              <a:rPr lang="en-GB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=</a:t>
            </a:r>
            <a:r>
              <a:rPr lang="el-GR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ΣΥΜΠΥΚΝΩΣΗ</a:t>
            </a:r>
            <a:endParaRPr lang="en-US" sz="2800" dirty="0">
              <a:solidFill>
                <a:srgbClr val="FF0000"/>
              </a:solidFill>
              <a:latin typeface="Helvetica" pitchFamily="2" charset="0"/>
              <a:cs typeface="Cambria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1BCD73-6F83-0510-2B62-B8E25E88CEFA}"/>
              </a:ext>
            </a:extLst>
          </p:cNvPr>
          <p:cNvCxnSpPr/>
          <p:nvPr/>
        </p:nvCxnSpPr>
        <p:spPr>
          <a:xfrm>
            <a:off x="4665120" y="2026958"/>
            <a:ext cx="0" cy="548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6F7E80-A186-8C1E-0BA0-BD842279D2CE}"/>
              </a:ext>
            </a:extLst>
          </p:cNvPr>
          <p:cNvSpPr txBox="1"/>
          <p:nvPr/>
        </p:nvSpPr>
        <p:spPr>
          <a:xfrm>
            <a:off x="185165" y="4374172"/>
            <a:ext cx="1930615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ΜΟΝΟΜΕΡΕΣ 1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2222E-1901-E491-C553-B7D27B7C4C40}"/>
              </a:ext>
            </a:extLst>
          </p:cNvPr>
          <p:cNvSpPr txBox="1"/>
          <p:nvPr/>
        </p:nvSpPr>
        <p:spPr>
          <a:xfrm>
            <a:off x="2035739" y="4361564"/>
            <a:ext cx="1930615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ΜΟΝΟΜΕΡΕΣ 2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544B7-DB98-0489-0E8C-3AF60FEFDCA0}"/>
              </a:ext>
            </a:extLst>
          </p:cNvPr>
          <p:cNvSpPr txBox="1"/>
          <p:nvPr/>
        </p:nvSpPr>
        <p:spPr>
          <a:xfrm>
            <a:off x="6834801" y="6037552"/>
            <a:ext cx="1930615" cy="354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ΠΟΛΥΜΕΡΕΣ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0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CC2E01-6B8B-9842-9C54-6388DE1B3F96}"/>
              </a:ext>
            </a:extLst>
          </p:cNvPr>
          <p:cNvSpPr txBox="1"/>
          <p:nvPr/>
        </p:nvSpPr>
        <p:spPr>
          <a:xfrm>
            <a:off x="134979" y="1318790"/>
            <a:ext cx="9009021" cy="461665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Helvetica" pitchFamily="2" charset="0"/>
                <a:cs typeface="Cambria"/>
              </a:rPr>
              <a:t>Όταν τα πολυμερή σπανέ σε μονομερή χρησιμοποιώντας το νερό</a:t>
            </a:r>
            <a:endParaRPr lang="en-US" sz="2400" dirty="0">
              <a:latin typeface="Helvetica" pitchFamily="2" charset="0"/>
              <a:cs typeface="Cambria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6EED1F-522B-724B-B8D9-7717D6D1E73A}"/>
              </a:ext>
            </a:extLst>
          </p:cNvPr>
          <p:cNvCxnSpPr>
            <a:cxnSpLocks/>
          </p:cNvCxnSpPr>
          <p:nvPr/>
        </p:nvCxnSpPr>
        <p:spPr>
          <a:xfrm flipH="1">
            <a:off x="3339136" y="4996987"/>
            <a:ext cx="1662545" cy="0"/>
          </a:xfrm>
          <a:prstGeom prst="line">
            <a:avLst/>
          </a:prstGeom>
          <a:ln w="57150" cap="rnd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AA8F28-3E62-DA49-9F26-53FF4674F4E3}"/>
              </a:ext>
            </a:extLst>
          </p:cNvPr>
          <p:cNvCxnSpPr>
            <a:cxnSpLocks/>
          </p:cNvCxnSpPr>
          <p:nvPr/>
        </p:nvCxnSpPr>
        <p:spPr>
          <a:xfrm flipH="1">
            <a:off x="1496012" y="4850874"/>
            <a:ext cx="473236" cy="0"/>
          </a:xfrm>
          <a:prstGeom prst="line">
            <a:avLst/>
          </a:prstGeom>
          <a:ln w="57150" cap="rnd">
            <a:solidFill>
              <a:schemeClr val="tx1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B2C6B2-E9E8-D045-AA7F-EA2E641B2A3D}"/>
              </a:ext>
            </a:extLst>
          </p:cNvPr>
          <p:cNvCxnSpPr>
            <a:cxnSpLocks/>
          </p:cNvCxnSpPr>
          <p:nvPr/>
        </p:nvCxnSpPr>
        <p:spPr>
          <a:xfrm flipH="1">
            <a:off x="1520437" y="4996987"/>
            <a:ext cx="473236" cy="0"/>
          </a:xfrm>
          <a:prstGeom prst="line">
            <a:avLst/>
          </a:prstGeom>
          <a:ln w="57150" cap="rnd">
            <a:solidFill>
              <a:schemeClr val="tx1"/>
            </a:solidFill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EBB2DDFB-470C-6243-9564-FAE9AA806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45017">
            <a:off x="918257" y="5613717"/>
            <a:ext cx="503728" cy="8714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8136CA-3D6B-A242-B392-9B0171DCBF76}"/>
              </a:ext>
            </a:extLst>
          </p:cNvPr>
          <p:cNvSpPr txBox="1"/>
          <p:nvPr/>
        </p:nvSpPr>
        <p:spPr>
          <a:xfrm>
            <a:off x="676299" y="5971475"/>
            <a:ext cx="2112662" cy="707886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H</a:t>
            </a:r>
            <a:r>
              <a:rPr lang="en-US" sz="2000" b="1" baseline="-25000" dirty="0">
                <a:latin typeface="Helvetica" pitchFamily="2" charset="0"/>
                <a:cs typeface="Cambria"/>
              </a:rPr>
              <a:t>2</a:t>
            </a:r>
            <a:r>
              <a:rPr lang="en-US" sz="2000" b="1" dirty="0">
                <a:latin typeface="Helvetica" pitchFamily="2" charset="0"/>
                <a:cs typeface="Cambria"/>
              </a:rPr>
              <a:t>O </a:t>
            </a:r>
          </a:p>
          <a:p>
            <a:pPr algn="ctr"/>
            <a:r>
              <a:rPr lang="en-US" sz="2000" b="1" dirty="0">
                <a:latin typeface="Helvetica" pitchFamily="2" charset="0"/>
                <a:cs typeface="Cambria"/>
              </a:rPr>
              <a:t>added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74F62A-8006-5545-8257-2F15690D32D2}"/>
              </a:ext>
            </a:extLst>
          </p:cNvPr>
          <p:cNvSpPr>
            <a:spLocks noChangeAspect="1"/>
          </p:cNvSpPr>
          <p:nvPr/>
        </p:nvSpPr>
        <p:spPr>
          <a:xfrm>
            <a:off x="321893" y="4338055"/>
            <a:ext cx="1198544" cy="11985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ED0798-2D25-4049-85F7-060F01E44CAD}"/>
              </a:ext>
            </a:extLst>
          </p:cNvPr>
          <p:cNvSpPr>
            <a:spLocks noChangeAspect="1"/>
          </p:cNvSpPr>
          <p:nvPr/>
        </p:nvSpPr>
        <p:spPr>
          <a:xfrm>
            <a:off x="5440221" y="4293301"/>
            <a:ext cx="1272224" cy="1272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A9E1C7E8-2D9E-FF4C-8775-EFC4557E856D}"/>
              </a:ext>
            </a:extLst>
          </p:cNvPr>
          <p:cNvSpPr/>
          <p:nvPr/>
        </p:nvSpPr>
        <p:spPr>
          <a:xfrm rot="5400000">
            <a:off x="7552607" y="4367971"/>
            <a:ext cx="1298104" cy="112782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2A39AD4-05DE-D547-8B07-092DF50F63A6}"/>
              </a:ext>
            </a:extLst>
          </p:cNvPr>
          <p:cNvSpPr/>
          <p:nvPr/>
        </p:nvSpPr>
        <p:spPr>
          <a:xfrm rot="5400000">
            <a:off x="1871384" y="4396175"/>
            <a:ext cx="1298104" cy="1127820"/>
          </a:xfrm>
          <a:prstGeom prst="hexagon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F0FE445-C296-594A-91A4-679BD6D00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19781">
            <a:off x="1994877" y="5534896"/>
            <a:ext cx="414984" cy="7178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452FCE-2CB9-AA40-B4F6-60B82797B04B}"/>
              </a:ext>
            </a:extLst>
          </p:cNvPr>
          <p:cNvSpPr txBox="1"/>
          <p:nvPr/>
        </p:nvSpPr>
        <p:spPr>
          <a:xfrm>
            <a:off x="6712444" y="4613942"/>
            <a:ext cx="935543" cy="630942"/>
          </a:xfrm>
          <a:prstGeom prst="rect">
            <a:avLst/>
          </a:prstGeom>
          <a:noFill/>
          <a:ln w="1016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Helvetica" pitchFamily="2" charset="0"/>
                <a:cs typeface="Cambria"/>
              </a:rPr>
              <a:t>+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B6CB6AF-5610-8A4B-92C2-4DEBD79152DD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677859" y="5169438"/>
            <a:ext cx="318286" cy="747301"/>
          </a:xfrm>
          <a:prstGeom prst="line">
            <a:avLst/>
          </a:prstGeom>
          <a:ln w="28575" cap="rnd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5721E-D174-8C4A-8DD3-8D1E22A8F171}"/>
              </a:ext>
            </a:extLst>
          </p:cNvPr>
          <p:cNvCxnSpPr>
            <a:cxnSpLocks/>
          </p:cNvCxnSpPr>
          <p:nvPr/>
        </p:nvCxnSpPr>
        <p:spPr>
          <a:xfrm flipH="1">
            <a:off x="1285796" y="5359326"/>
            <a:ext cx="302482" cy="597750"/>
          </a:xfrm>
          <a:prstGeom prst="line">
            <a:avLst/>
          </a:prstGeom>
          <a:ln w="28575" cap="rnd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AB3A1D-E207-55A4-9DEB-018A6BEC4BD4}"/>
              </a:ext>
            </a:extLst>
          </p:cNvPr>
          <p:cNvSpPr txBox="1"/>
          <p:nvPr/>
        </p:nvSpPr>
        <p:spPr>
          <a:xfrm>
            <a:off x="154581" y="504801"/>
            <a:ext cx="89611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n w="0">
                  <a:solidFill>
                    <a:schemeClr val="tx1"/>
                  </a:solidFill>
                </a:ln>
                <a:solidFill>
                  <a:srgbClr val="00ACFF"/>
                </a:solidFill>
                <a:latin typeface="Helvetica" pitchFamily="2" charset="0"/>
              </a:rPr>
              <a:t>Πως διασπώνται τα πολυμερή?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ACFF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721EF9-8CED-A301-056A-4235C6BBB1EA}"/>
              </a:ext>
            </a:extLst>
          </p:cNvPr>
          <p:cNvSpPr txBox="1"/>
          <p:nvPr/>
        </p:nvSpPr>
        <p:spPr>
          <a:xfrm>
            <a:off x="2065328" y="2845267"/>
            <a:ext cx="5734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Προσθήκη νερού</a:t>
            </a:r>
            <a:r>
              <a:rPr lang="en-GB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=</a:t>
            </a:r>
            <a:r>
              <a:rPr lang="el-GR" sz="2800" dirty="0">
                <a:solidFill>
                  <a:srgbClr val="FF0000"/>
                </a:solidFill>
                <a:latin typeface="Helvetica" pitchFamily="2" charset="0"/>
                <a:cs typeface="Cambria"/>
              </a:rPr>
              <a:t>ΥΔΡΟΛΥΣΗ</a:t>
            </a:r>
            <a:endParaRPr lang="en-US" sz="2800" dirty="0">
              <a:solidFill>
                <a:srgbClr val="FF0000"/>
              </a:solidFill>
              <a:latin typeface="Helvetica" pitchFamily="2" charset="0"/>
              <a:cs typeface="Cambri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05188-9896-06EA-59A3-C052ED3E4D3D}"/>
              </a:ext>
            </a:extLst>
          </p:cNvPr>
          <p:cNvCxnSpPr/>
          <p:nvPr/>
        </p:nvCxnSpPr>
        <p:spPr>
          <a:xfrm>
            <a:off x="4665120" y="2026958"/>
            <a:ext cx="0" cy="548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5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1EA842-E729-379C-AE1E-F9EEF57B8BD9}"/>
              </a:ext>
            </a:extLst>
          </p:cNvPr>
          <p:cNvSpPr txBox="1"/>
          <p:nvPr/>
        </p:nvSpPr>
        <p:spPr>
          <a:xfrm>
            <a:off x="1379094" y="145355"/>
            <a:ext cx="6228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u="sng" dirty="0"/>
              <a:t>Πρωτεΐνες:</a:t>
            </a:r>
          </a:p>
          <a:p>
            <a:pPr algn="ctr"/>
            <a:r>
              <a:rPr lang="el-GR" sz="2400" dirty="0"/>
              <a:t>Διαδεδομένες, πολύπλοκες και εύθραυστες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F6CC4-FC7A-40CC-4955-3C9C6947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1" y="762556"/>
            <a:ext cx="8742422" cy="5602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94A94F-9006-D176-8E24-AD0D7788E7E0}"/>
              </a:ext>
            </a:extLst>
          </p:cNvPr>
          <p:cNvSpPr txBox="1"/>
          <p:nvPr/>
        </p:nvSpPr>
        <p:spPr>
          <a:xfrm>
            <a:off x="335701" y="5217318"/>
            <a:ext cx="1930615" cy="878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ΜΟΝΟΜΕΡΕΣ : </a:t>
            </a:r>
            <a:r>
              <a:rPr lang="el-GR" dirty="0" err="1"/>
              <a:t>αμινόξεα</a:t>
            </a:r>
            <a:endParaRPr lang="el-GR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9E1DAB-7CC5-D291-1122-43B6134B08A4}"/>
              </a:ext>
            </a:extLst>
          </p:cNvPr>
          <p:cNvSpPr txBox="1"/>
          <p:nvPr/>
        </p:nvSpPr>
        <p:spPr>
          <a:xfrm>
            <a:off x="3606692" y="5380452"/>
            <a:ext cx="1930615" cy="1140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ΠΟΛΥΜΕΡΕΣ : </a:t>
            </a:r>
            <a:r>
              <a:rPr lang="el-GR" dirty="0" err="1"/>
              <a:t>πολυπεπτιδική</a:t>
            </a:r>
            <a:r>
              <a:rPr lang="el-GR" dirty="0"/>
              <a:t> αλυσίδα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BD14E-6AAB-DDF7-81AA-369937748928}"/>
              </a:ext>
            </a:extLst>
          </p:cNvPr>
          <p:cNvSpPr txBox="1"/>
          <p:nvPr/>
        </p:nvSpPr>
        <p:spPr>
          <a:xfrm>
            <a:off x="6877683" y="5380452"/>
            <a:ext cx="1930615" cy="61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ΠΡΩΤΕΙΝΗ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1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8A8E26D-371C-5713-213F-E26C2249F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165824"/>
            <a:ext cx="8229600" cy="1143000"/>
          </a:xfrm>
        </p:spPr>
        <p:txBody>
          <a:bodyPr/>
          <a:lstStyle/>
          <a:p>
            <a:r>
              <a:rPr lang="el-GR" altLang="en-US" u="sng" dirty="0"/>
              <a:t>ΠΡΩΤΕΙΝΕΣ</a:t>
            </a:r>
            <a:endParaRPr lang="en-GB" altLang="en-US" u="sng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8B73E7-94FB-96F2-E9FF-8C1330DB7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173" y="877471"/>
            <a:ext cx="9277105" cy="998627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n-US" sz="2400" dirty="0"/>
              <a:t>Οι πρωτεΐνες είναι φτιαγμένες από μακριές αλυσίδες αμινοξέων </a:t>
            </a:r>
          </a:p>
          <a:p>
            <a:pPr algn="ctr">
              <a:buFontTx/>
              <a:buNone/>
            </a:pPr>
            <a:r>
              <a:rPr lang="el-GR" altLang="en-US" sz="2400" u="sng" dirty="0"/>
              <a:t>Αποτελούνται από τα παρακάτω στοιχεία </a:t>
            </a:r>
          </a:p>
          <a:p>
            <a:pPr marL="0" indent="0">
              <a:buNone/>
            </a:pPr>
            <a:endParaRPr lang="en-GB" altLang="en-US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2AEB03F-B279-E4AF-BF48-5BEC947C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14201" r="25646" b="24912"/>
          <a:stretch/>
        </p:blipFill>
        <p:spPr bwMode="auto">
          <a:xfrm>
            <a:off x="2300991" y="2885793"/>
            <a:ext cx="4387656" cy="23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8C61DA-A97E-2EAF-EDF9-9EBCAF96FBE0}"/>
              </a:ext>
            </a:extLst>
          </p:cNvPr>
          <p:cNvSpPr txBox="1"/>
          <p:nvPr/>
        </p:nvSpPr>
        <p:spPr>
          <a:xfrm>
            <a:off x="1438198" y="6177102"/>
            <a:ext cx="6289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l-GR" altLang="en-US" sz="1800" b="1" dirty="0">
                <a:solidFill>
                  <a:srgbClr val="FF0000"/>
                </a:solidFill>
              </a:rPr>
              <a:t>Η </a:t>
            </a:r>
            <a:r>
              <a:rPr lang="el-GR" altLang="en-US" sz="1800" b="1" dirty="0" err="1">
                <a:solidFill>
                  <a:srgbClr val="FF0000"/>
                </a:solidFill>
              </a:rPr>
              <a:t>μονη</a:t>
            </a:r>
            <a:r>
              <a:rPr lang="el-GR" altLang="en-US" sz="1800" b="1" dirty="0">
                <a:solidFill>
                  <a:srgbClr val="FF0000"/>
                </a:solidFill>
              </a:rPr>
              <a:t> διαφορά μεταξύ τους είναι η ΠΛΕΥΡΙΚΗ ομάδα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BDD7E-FB98-42C6-1936-110703393FFD}"/>
              </a:ext>
            </a:extLst>
          </p:cNvPr>
          <p:cNvSpPr txBox="1"/>
          <p:nvPr/>
        </p:nvSpPr>
        <p:spPr>
          <a:xfrm>
            <a:off x="2812011" y="5258247"/>
            <a:ext cx="35422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l-GR" altLang="en-US" sz="1600" u="sng" dirty="0"/>
              <a:t>Όλοι οι </a:t>
            </a:r>
            <a:r>
              <a:rPr lang="el-GR" altLang="en-US" sz="1600" u="sng" dirty="0" err="1"/>
              <a:t>ζωντανοι</a:t>
            </a:r>
            <a:r>
              <a:rPr lang="el-GR" altLang="en-US" sz="1600" u="sng" dirty="0"/>
              <a:t> </a:t>
            </a:r>
            <a:r>
              <a:rPr lang="el-GR" altLang="en-US" sz="1600" u="sng" dirty="0" err="1"/>
              <a:t>οργανισμοι</a:t>
            </a:r>
            <a:r>
              <a:rPr lang="el-GR" altLang="en-US" sz="1600" u="sng" dirty="0"/>
              <a:t> </a:t>
            </a:r>
            <a:r>
              <a:rPr lang="el-GR" altLang="en-US" sz="1600" u="sng" dirty="0" err="1">
                <a:highlight>
                  <a:srgbClr val="FFFF00"/>
                </a:highlight>
              </a:rPr>
              <a:t>χρησιμοποιουν</a:t>
            </a:r>
            <a:r>
              <a:rPr lang="el-GR" altLang="en-US" sz="1600" u="sng" dirty="0">
                <a:highlight>
                  <a:srgbClr val="FFFF00"/>
                </a:highlight>
              </a:rPr>
              <a:t> </a:t>
            </a:r>
            <a:r>
              <a:rPr lang="el-GR" altLang="en-US" sz="1600" u="sng" dirty="0" err="1">
                <a:highlight>
                  <a:srgbClr val="FFFF00"/>
                </a:highlight>
              </a:rPr>
              <a:t>μονο</a:t>
            </a:r>
            <a:r>
              <a:rPr lang="el-GR" altLang="en-US" sz="1600" u="sng" dirty="0">
                <a:highlight>
                  <a:srgbClr val="FFFF00"/>
                </a:highlight>
              </a:rPr>
              <a:t> 20 </a:t>
            </a:r>
            <a:r>
              <a:rPr lang="el-GR" altLang="en-US" sz="1600" u="sng" dirty="0" err="1">
                <a:highlight>
                  <a:srgbClr val="FFFF00"/>
                </a:highlight>
              </a:rPr>
              <a:t>αμινόξεα</a:t>
            </a:r>
            <a:r>
              <a:rPr lang="el-GR" altLang="en-US" sz="1600" u="sng" dirty="0"/>
              <a:t> από τα 170 που έχουν </a:t>
            </a:r>
            <a:r>
              <a:rPr lang="el-GR" altLang="en-US" sz="1600" u="sng" dirty="0" err="1"/>
              <a:t>ανακαλυφθει</a:t>
            </a:r>
            <a:r>
              <a:rPr lang="el-GR" altLang="en-US" sz="1600" u="sng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5B558-6EE7-8FE0-958B-4C85ECE3E733}"/>
              </a:ext>
            </a:extLst>
          </p:cNvPr>
          <p:cNvSpPr txBox="1"/>
          <p:nvPr/>
        </p:nvSpPr>
        <p:spPr>
          <a:xfrm>
            <a:off x="5208113" y="1876098"/>
            <a:ext cx="251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dirty="0"/>
              <a:t>O</a:t>
            </a:r>
            <a:r>
              <a:rPr lang="el-GR" altLang="en-US" sz="1800" dirty="0"/>
              <a:t> (οξυγόνο)</a:t>
            </a:r>
            <a:r>
              <a:rPr lang="en-GB" altLang="en-US" sz="1800" dirty="0"/>
              <a:t> </a:t>
            </a:r>
            <a:endParaRPr lang="el-GR" altLang="en-US" sz="1800" dirty="0"/>
          </a:p>
          <a:p>
            <a:r>
              <a:rPr lang="en-GB" altLang="en-US" sz="1800" dirty="0"/>
              <a:t>N</a:t>
            </a:r>
            <a:r>
              <a:rPr lang="el-GR" altLang="en-US" sz="1800" dirty="0"/>
              <a:t> (άζωτο)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B4DA6-C408-C6F5-D68C-CE501E9484C2}"/>
              </a:ext>
            </a:extLst>
          </p:cNvPr>
          <p:cNvSpPr txBox="1"/>
          <p:nvPr/>
        </p:nvSpPr>
        <p:spPr>
          <a:xfrm>
            <a:off x="2503268" y="1875679"/>
            <a:ext cx="2068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800" dirty="0"/>
              <a:t>C</a:t>
            </a:r>
            <a:r>
              <a:rPr lang="el-GR" altLang="en-US" sz="1800" dirty="0"/>
              <a:t> (άνθρακας)</a:t>
            </a:r>
          </a:p>
          <a:p>
            <a:r>
              <a:rPr lang="en-GB" altLang="en-US" sz="1800" dirty="0"/>
              <a:t>H</a:t>
            </a:r>
            <a:r>
              <a:rPr lang="el-GR" altLang="en-US" sz="1800" dirty="0"/>
              <a:t> (υδρογόνο)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34876</TotalTime>
  <Words>1066</Words>
  <Application>Microsoft Office PowerPoint</Application>
  <PresentationFormat>On-screen Show (4:3)</PresentationFormat>
  <Paragraphs>244</Paragraphs>
  <Slides>30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Helvetica</vt:lpstr>
      <vt:lpstr>Impact</vt:lpstr>
      <vt:lpstr>Roboto</vt:lpstr>
      <vt:lpstr>Wingdings</vt:lpstr>
      <vt:lpstr>Office Theme</vt:lpstr>
      <vt:lpstr>PowerPoint Presentation</vt:lpstr>
      <vt:lpstr>Για σκέψου…</vt:lpstr>
      <vt:lpstr>ΚΑΤΗΓΟΡΙΕΣ ΜΑΚΡΟΜΟΡΙΩΝ</vt:lpstr>
      <vt:lpstr>ΜΑΚΡΟΜΟΡΙΑ</vt:lpstr>
      <vt:lpstr>PowerPoint Presentation</vt:lpstr>
      <vt:lpstr>PowerPoint Presentation</vt:lpstr>
      <vt:lpstr>PowerPoint Presentation</vt:lpstr>
      <vt:lpstr>PowerPoint Presentation</vt:lpstr>
      <vt:lpstr>ΠΡΩΤΕΙΝΕΣ</vt:lpstr>
      <vt:lpstr>PowerPoint Presentation</vt:lpstr>
      <vt:lpstr>PowerPoint Presentation</vt:lpstr>
      <vt:lpstr>20 αμινοξέα</vt:lpstr>
      <vt:lpstr>PowerPoint Presentation</vt:lpstr>
      <vt:lpstr>ΠΕΠΤΙΔΙΚΟΣ ΔΕΣΜΟΣ https://www.wisc-online.com/learn/natural-science/chemistry/bic007/peptide-bond-formation</vt:lpstr>
      <vt:lpstr>PowerPoint Presentation</vt:lpstr>
      <vt:lpstr>PowerPoint Presentation</vt:lpstr>
      <vt:lpstr>PowerPoint Presentation</vt:lpstr>
      <vt:lpstr>PowerPoint Presentation</vt:lpstr>
      <vt:lpstr>Πρωτεΐνες: Διαδεδομένες, πολύπλοκες και εύθραυστες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Ulrich</dc:creator>
  <cp:lastModifiedBy>aggelos a</cp:lastModifiedBy>
  <cp:revision>464</cp:revision>
  <cp:lastPrinted>2023-10-16T08:44:09Z</cp:lastPrinted>
  <dcterms:created xsi:type="dcterms:W3CDTF">2016-10-14T20:02:36Z</dcterms:created>
  <dcterms:modified xsi:type="dcterms:W3CDTF">2024-09-14T18:04:34Z</dcterms:modified>
</cp:coreProperties>
</file>