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62" r:id="rId6"/>
    <p:sldId id="261" r:id="rId7"/>
    <p:sldId id="258" r:id="rId8"/>
    <p:sldId id="259" r:id="rId9"/>
    <p:sldId id="260"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showGuides="1">
      <p:cViewPr varScale="1">
        <p:scale>
          <a:sx n="69" d="100"/>
          <a:sy n="69"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40CA7B-4E02-497F-8A30-6DE1C99CB999}"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l-GR"/>
        </a:p>
      </dgm:t>
    </dgm:pt>
    <dgm:pt modelId="{A646F95C-56FD-4BAB-9D4D-5DD6E6767F65}">
      <dgm:prSet phldrT="[Κείμενο]"/>
      <dgm:spPr>
        <a:xfrm>
          <a:off x="4930" y="2208815"/>
          <a:ext cx="2346466" cy="870539"/>
        </a:xfrm>
        <a:prstGeom prst="rect">
          <a:avLst/>
        </a:prstGeom>
        <a:noFill/>
        <a:ln>
          <a:noFill/>
        </a:ln>
        <a:effectLst/>
      </dgm:spPr>
      <dgm:t>
        <a:bodyPr/>
        <a:lstStyle/>
        <a:p>
          <a:r>
            <a:rPr lang="el-GR" b="1" dirty="0" smtClean="0">
              <a:solidFill>
                <a:sysClr val="windowText" lastClr="000000">
                  <a:hueOff val="0"/>
                  <a:satOff val="0"/>
                  <a:lumOff val="0"/>
                  <a:alphaOff val="0"/>
                </a:sysClr>
              </a:solidFill>
              <a:latin typeface="Calibri" panose="020F0502020204030204"/>
              <a:ea typeface="+mn-ea"/>
              <a:cs typeface="+mn-cs"/>
            </a:rPr>
            <a:t>Εξ αίματος : </a:t>
          </a:r>
          <a:r>
            <a:rPr lang="el-GR" dirty="0" smtClean="0">
              <a:solidFill>
                <a:sysClr val="windowText" lastClr="000000">
                  <a:hueOff val="0"/>
                  <a:satOff val="0"/>
                  <a:lumOff val="0"/>
                  <a:alphaOff val="0"/>
                </a:sysClr>
              </a:solidFill>
              <a:latin typeface="Calibri" panose="020F0502020204030204"/>
              <a:ea typeface="+mn-ea"/>
              <a:cs typeface="+mn-cs"/>
            </a:rPr>
            <a:t>δημιουργείται μέσα από τη βιολογική διαδικασία της γέννησης </a:t>
          </a:r>
          <a:endParaRPr lang="el-GR" dirty="0">
            <a:solidFill>
              <a:sysClr val="windowText" lastClr="000000">
                <a:hueOff val="0"/>
                <a:satOff val="0"/>
                <a:lumOff val="0"/>
                <a:alphaOff val="0"/>
              </a:sysClr>
            </a:solidFill>
            <a:latin typeface="Calibri" panose="020F0502020204030204"/>
            <a:ea typeface="+mn-ea"/>
            <a:cs typeface="+mn-cs"/>
          </a:endParaRPr>
        </a:p>
      </dgm:t>
    </dgm:pt>
    <dgm:pt modelId="{80568A75-FB7A-491A-A0F6-C6F63CB31C09}" type="parTrans" cxnId="{ABDD5F3B-203C-4A53-8CBA-38A683D6B03F}">
      <dgm:prSet/>
      <dgm:spPr/>
      <dgm:t>
        <a:bodyPr/>
        <a:lstStyle/>
        <a:p>
          <a:endParaRPr lang="el-GR"/>
        </a:p>
      </dgm:t>
    </dgm:pt>
    <dgm:pt modelId="{94804F7B-69D6-4166-B8F2-9E4FED4DBF2C}" type="sibTrans" cxnId="{ABDD5F3B-203C-4A53-8CBA-38A683D6B03F}">
      <dgm:prSet/>
      <dgm:spPr/>
      <dgm:t>
        <a:bodyPr/>
        <a:lstStyle/>
        <a:p>
          <a:endParaRPr lang="el-GR"/>
        </a:p>
      </dgm:t>
    </dgm:pt>
    <dgm:pt modelId="{3AA09CF9-6B49-4388-83F7-0EB0C728DC9A}">
      <dgm:prSet phldrT="[Κείμενο]"/>
      <dgm:spPr>
        <a:xfrm>
          <a:off x="2586142" y="2369669"/>
          <a:ext cx="2346466" cy="731470"/>
        </a:xfrm>
        <a:prstGeom prst="rect">
          <a:avLst/>
        </a:prstGeom>
        <a:noFill/>
        <a:ln>
          <a:noFill/>
        </a:ln>
        <a:effectLst/>
      </dgm:spPr>
      <dgm:t>
        <a:bodyPr/>
        <a:lstStyle/>
        <a:p>
          <a:r>
            <a:rPr lang="el-GR" b="1" dirty="0" smtClean="0">
              <a:solidFill>
                <a:sysClr val="windowText" lastClr="000000">
                  <a:hueOff val="0"/>
                  <a:satOff val="0"/>
                  <a:lumOff val="0"/>
                  <a:alphaOff val="0"/>
                </a:sysClr>
              </a:solidFill>
              <a:latin typeface="Calibri" panose="020F0502020204030204"/>
              <a:ea typeface="+mn-ea"/>
              <a:cs typeface="+mn-cs"/>
            </a:rPr>
            <a:t>Εξ αγχιστείας</a:t>
          </a:r>
          <a:r>
            <a:rPr lang="el-GR" dirty="0" smtClean="0">
              <a:solidFill>
                <a:sysClr val="windowText" lastClr="000000">
                  <a:hueOff val="0"/>
                  <a:satOff val="0"/>
                  <a:lumOff val="0"/>
                  <a:alphaOff val="0"/>
                </a:sysClr>
              </a:solidFill>
              <a:latin typeface="Calibri" panose="020F0502020204030204"/>
              <a:ea typeface="+mn-ea"/>
              <a:cs typeface="+mn-cs"/>
            </a:rPr>
            <a:t>: δημιουργείται μετά το γάμο. </a:t>
          </a:r>
          <a:endParaRPr lang="el-GR" dirty="0">
            <a:solidFill>
              <a:sysClr val="windowText" lastClr="000000">
                <a:hueOff val="0"/>
                <a:satOff val="0"/>
                <a:lumOff val="0"/>
                <a:alphaOff val="0"/>
              </a:sysClr>
            </a:solidFill>
            <a:latin typeface="Calibri" panose="020F0502020204030204"/>
            <a:ea typeface="+mn-ea"/>
            <a:cs typeface="+mn-cs"/>
          </a:endParaRPr>
        </a:p>
      </dgm:t>
    </dgm:pt>
    <dgm:pt modelId="{F4FEAB00-A117-4714-9967-C77B4C91A8C7}" type="parTrans" cxnId="{072DDB64-947B-4AEC-93B5-6791D60362FD}">
      <dgm:prSet/>
      <dgm:spPr/>
      <dgm:t>
        <a:bodyPr/>
        <a:lstStyle/>
        <a:p>
          <a:endParaRPr lang="el-GR"/>
        </a:p>
      </dgm:t>
    </dgm:pt>
    <dgm:pt modelId="{F981B39D-26C1-4FAF-A842-A8EC0F9433AE}" type="sibTrans" cxnId="{072DDB64-947B-4AEC-93B5-6791D60362FD}">
      <dgm:prSet/>
      <dgm:spPr/>
      <dgm:t>
        <a:bodyPr/>
        <a:lstStyle/>
        <a:p>
          <a:endParaRPr lang="el-GR"/>
        </a:p>
      </dgm:t>
    </dgm:pt>
    <dgm:pt modelId="{92674B52-CAC9-4D59-8236-2FB173344ED8}">
      <dgm:prSet phldrT="[Κείμενο]"/>
      <dgm:spPr>
        <a:xfrm>
          <a:off x="5167354" y="2208815"/>
          <a:ext cx="2346466" cy="870539"/>
        </a:xfrm>
        <a:prstGeom prst="rect">
          <a:avLst/>
        </a:prstGeom>
        <a:noFill/>
        <a:ln>
          <a:noFill/>
        </a:ln>
        <a:effectLst/>
      </dgm:spPr>
      <dgm:t>
        <a:bodyPr/>
        <a:lstStyle/>
        <a:p>
          <a:r>
            <a:rPr lang="el-GR" b="1" dirty="0" smtClean="0">
              <a:solidFill>
                <a:sysClr val="windowText" lastClr="000000">
                  <a:hueOff val="0"/>
                  <a:satOff val="0"/>
                  <a:lumOff val="0"/>
                  <a:alphaOff val="0"/>
                </a:sysClr>
              </a:solidFill>
              <a:latin typeface="Calibri" panose="020F0502020204030204"/>
              <a:ea typeface="+mn-ea"/>
              <a:cs typeface="+mn-cs"/>
            </a:rPr>
            <a:t>Νομική </a:t>
          </a:r>
          <a:r>
            <a:rPr lang="el-GR" dirty="0" smtClean="0">
              <a:solidFill>
                <a:sysClr val="windowText" lastClr="000000">
                  <a:hueOff val="0"/>
                  <a:satOff val="0"/>
                  <a:lumOff val="0"/>
                  <a:alphaOff val="0"/>
                </a:sysClr>
              </a:solidFill>
              <a:latin typeface="Calibri" panose="020F0502020204030204"/>
              <a:ea typeface="+mn-ea"/>
              <a:cs typeface="+mn-cs"/>
            </a:rPr>
            <a:t>: Προκύπτει με την υιοθεσία </a:t>
          </a:r>
          <a:endParaRPr lang="el-GR" dirty="0">
            <a:solidFill>
              <a:sysClr val="windowText" lastClr="000000">
                <a:hueOff val="0"/>
                <a:satOff val="0"/>
                <a:lumOff val="0"/>
                <a:alphaOff val="0"/>
              </a:sysClr>
            </a:solidFill>
            <a:latin typeface="Calibri" panose="020F0502020204030204"/>
            <a:ea typeface="+mn-ea"/>
            <a:cs typeface="+mn-cs"/>
          </a:endParaRPr>
        </a:p>
      </dgm:t>
    </dgm:pt>
    <dgm:pt modelId="{867FD477-32F6-4313-8CDA-41BF2C13EAB5}" type="parTrans" cxnId="{794AE86E-8DAF-430B-A889-D293406102EC}">
      <dgm:prSet/>
      <dgm:spPr/>
      <dgm:t>
        <a:bodyPr/>
        <a:lstStyle/>
        <a:p>
          <a:endParaRPr lang="el-GR"/>
        </a:p>
      </dgm:t>
    </dgm:pt>
    <dgm:pt modelId="{0E63C995-B4D0-4875-8B18-10B8A9338238}" type="sibTrans" cxnId="{794AE86E-8DAF-430B-A889-D293406102EC}">
      <dgm:prSet/>
      <dgm:spPr/>
      <dgm:t>
        <a:bodyPr/>
        <a:lstStyle/>
        <a:p>
          <a:endParaRPr lang="el-GR"/>
        </a:p>
      </dgm:t>
    </dgm:pt>
    <dgm:pt modelId="{255B223A-C03A-4171-A927-20DD32AE461D}">
      <dgm:prSet phldrT="[Κείμενο]"/>
      <dgm:spPr>
        <a:xfrm>
          <a:off x="7748566" y="2208815"/>
          <a:ext cx="2346466" cy="870539"/>
        </a:xfrm>
        <a:prstGeom prst="rect">
          <a:avLst/>
        </a:prstGeom>
        <a:noFill/>
        <a:ln>
          <a:noFill/>
        </a:ln>
        <a:effectLst/>
      </dgm:spPr>
      <dgm:t>
        <a:bodyPr/>
        <a:lstStyle/>
        <a:p>
          <a:r>
            <a:rPr lang="el-GR" b="1" dirty="0" smtClean="0">
              <a:solidFill>
                <a:sysClr val="windowText" lastClr="000000">
                  <a:hueOff val="0"/>
                  <a:satOff val="0"/>
                  <a:lumOff val="0"/>
                  <a:alphaOff val="0"/>
                </a:sysClr>
              </a:solidFill>
              <a:latin typeface="Calibri" panose="020F0502020204030204"/>
              <a:ea typeface="+mn-ea"/>
              <a:cs typeface="+mn-cs"/>
            </a:rPr>
            <a:t>Πνευματική</a:t>
          </a:r>
          <a:r>
            <a:rPr lang="el-GR" dirty="0" smtClean="0">
              <a:solidFill>
                <a:sysClr val="windowText" lastClr="000000">
                  <a:hueOff val="0"/>
                  <a:satOff val="0"/>
                  <a:lumOff val="0"/>
                  <a:alphaOff val="0"/>
                </a:sysClr>
              </a:solidFill>
              <a:latin typeface="Calibri" panose="020F0502020204030204"/>
              <a:ea typeface="+mn-ea"/>
              <a:cs typeface="+mn-cs"/>
            </a:rPr>
            <a:t>: δημιουργείται με το μυστήριο της βάπτισης </a:t>
          </a:r>
          <a:endParaRPr lang="el-GR" dirty="0">
            <a:solidFill>
              <a:sysClr val="windowText" lastClr="000000">
                <a:hueOff val="0"/>
                <a:satOff val="0"/>
                <a:lumOff val="0"/>
                <a:alphaOff val="0"/>
              </a:sysClr>
            </a:solidFill>
            <a:latin typeface="Calibri" panose="020F0502020204030204"/>
            <a:ea typeface="+mn-ea"/>
            <a:cs typeface="+mn-cs"/>
          </a:endParaRPr>
        </a:p>
      </dgm:t>
    </dgm:pt>
    <dgm:pt modelId="{B1004EC0-19F6-4AA4-A3BF-239B9F6C896A}" type="parTrans" cxnId="{040F838A-2F67-4022-A7D6-E3ED6D141EA3}">
      <dgm:prSet/>
      <dgm:spPr/>
      <dgm:t>
        <a:bodyPr/>
        <a:lstStyle/>
        <a:p>
          <a:endParaRPr lang="el-GR"/>
        </a:p>
      </dgm:t>
    </dgm:pt>
    <dgm:pt modelId="{CC79B97A-9A65-4757-9A47-6297E08BBF96}" type="sibTrans" cxnId="{040F838A-2F67-4022-A7D6-E3ED6D141EA3}">
      <dgm:prSet/>
      <dgm:spPr/>
      <dgm:t>
        <a:bodyPr/>
        <a:lstStyle/>
        <a:p>
          <a:endParaRPr lang="el-GR"/>
        </a:p>
      </dgm:t>
    </dgm:pt>
    <dgm:pt modelId="{0E5579F8-5060-47AF-9D2F-3421C94F0B99}" type="pres">
      <dgm:prSet presAssocID="{D940CA7B-4E02-497F-8A30-6DE1C99CB999}" presName="Name0" presStyleCnt="0">
        <dgm:presLayoutVars>
          <dgm:dir/>
          <dgm:resizeHandles val="exact"/>
        </dgm:presLayoutVars>
      </dgm:prSet>
      <dgm:spPr/>
    </dgm:pt>
    <dgm:pt modelId="{B25DFAC0-0592-421C-87E0-4B5894F72850}" type="pres">
      <dgm:prSet presAssocID="{A646F95C-56FD-4BAB-9D4D-5DD6E6767F65}" presName="compNode" presStyleCnt="0"/>
      <dgm:spPr/>
    </dgm:pt>
    <dgm:pt modelId="{AA9AF7FD-93B7-4FB2-AD92-42944A5D21C6}" type="pres">
      <dgm:prSet presAssocID="{A646F95C-56FD-4BAB-9D4D-5DD6E6767F65}" presName="pictRect" presStyleLbl="node1" presStyleIdx="0" presStyleCnt="4"/>
      <dgm:spPr>
        <a:xfrm>
          <a:off x="4930" y="592100"/>
          <a:ext cx="2346466" cy="1616715"/>
        </a:xfrm>
        <a:prstGeom prst="round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pt>
    <dgm:pt modelId="{0ACEC698-AD3A-4FF7-884A-5A63032A5A9B}" type="pres">
      <dgm:prSet presAssocID="{A646F95C-56FD-4BAB-9D4D-5DD6E6767F65}" presName="textRect" presStyleLbl="revTx" presStyleIdx="0" presStyleCnt="4">
        <dgm:presLayoutVars>
          <dgm:bulletEnabled val="1"/>
        </dgm:presLayoutVars>
      </dgm:prSet>
      <dgm:spPr/>
      <dgm:t>
        <a:bodyPr/>
        <a:lstStyle/>
        <a:p>
          <a:endParaRPr lang="el-GR"/>
        </a:p>
      </dgm:t>
    </dgm:pt>
    <dgm:pt modelId="{7391353C-A322-4986-B472-39A69A9CFCA0}" type="pres">
      <dgm:prSet presAssocID="{94804F7B-69D6-4166-B8F2-9E4FED4DBF2C}" presName="sibTrans" presStyleLbl="sibTrans2D1" presStyleIdx="0" presStyleCnt="0"/>
      <dgm:spPr/>
    </dgm:pt>
    <dgm:pt modelId="{DE0DE476-D3D2-4EB4-9686-83FF76FB6159}" type="pres">
      <dgm:prSet presAssocID="{3AA09CF9-6B49-4388-83F7-0EB0C728DC9A}" presName="compNode" presStyleCnt="0"/>
      <dgm:spPr/>
    </dgm:pt>
    <dgm:pt modelId="{BEFC43B0-61BD-48A1-8B6C-7E786B889D3E}" type="pres">
      <dgm:prSet presAssocID="{3AA09CF9-6B49-4388-83F7-0EB0C728DC9A}" presName="pictRect" presStyleLbl="node1" presStyleIdx="1" presStyleCnt="4" custScaleY="113992" custLinFactNeighborX="5694" custLinFactNeighborY="-5282"/>
      <dgm:spPr>
        <a:xfrm>
          <a:off x="2719750" y="484919"/>
          <a:ext cx="2346466" cy="1842926"/>
        </a:xfrm>
        <a:prstGeom prst="round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pt>
    <dgm:pt modelId="{C073EA92-4B35-4409-BECF-D97DD4DF4D28}" type="pres">
      <dgm:prSet presAssocID="{3AA09CF9-6B49-4388-83F7-0EB0C728DC9A}" presName="textRect" presStyleLbl="revTx" presStyleIdx="1" presStyleCnt="4" custFlipVert="0" custScaleY="84025">
        <dgm:presLayoutVars>
          <dgm:bulletEnabled val="1"/>
        </dgm:presLayoutVars>
      </dgm:prSet>
      <dgm:spPr/>
      <dgm:t>
        <a:bodyPr/>
        <a:lstStyle/>
        <a:p>
          <a:endParaRPr lang="el-GR"/>
        </a:p>
      </dgm:t>
    </dgm:pt>
    <dgm:pt modelId="{EDDCBE9F-6C9C-4D93-97B0-208B88052685}" type="pres">
      <dgm:prSet presAssocID="{F981B39D-26C1-4FAF-A842-A8EC0F9433AE}" presName="sibTrans" presStyleLbl="sibTrans2D1" presStyleIdx="0" presStyleCnt="0"/>
      <dgm:spPr/>
    </dgm:pt>
    <dgm:pt modelId="{24A89E46-9684-4186-8AE7-5D1822DF4DF2}" type="pres">
      <dgm:prSet presAssocID="{92674B52-CAC9-4D59-8236-2FB173344ED8}" presName="compNode" presStyleCnt="0"/>
      <dgm:spPr/>
    </dgm:pt>
    <dgm:pt modelId="{410FF911-1DDD-45ED-A034-370404D96F31}" type="pres">
      <dgm:prSet presAssocID="{92674B52-CAC9-4D59-8236-2FB173344ED8}" presName="pictRect" presStyleLbl="node1" presStyleIdx="2" presStyleCnt="4"/>
      <dgm:spPr>
        <a:xfrm>
          <a:off x="5167354" y="592100"/>
          <a:ext cx="2346466" cy="1616715"/>
        </a:xfrm>
        <a:prstGeom prst="round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pt>
    <dgm:pt modelId="{8784B05B-C427-45AE-A082-AB623A5D9469}" type="pres">
      <dgm:prSet presAssocID="{92674B52-CAC9-4D59-8236-2FB173344ED8}" presName="textRect" presStyleLbl="revTx" presStyleIdx="2" presStyleCnt="4">
        <dgm:presLayoutVars>
          <dgm:bulletEnabled val="1"/>
        </dgm:presLayoutVars>
      </dgm:prSet>
      <dgm:spPr/>
      <dgm:t>
        <a:bodyPr/>
        <a:lstStyle/>
        <a:p>
          <a:endParaRPr lang="el-GR"/>
        </a:p>
      </dgm:t>
    </dgm:pt>
    <dgm:pt modelId="{192A594B-0330-4E67-8F52-E68D4FC1256C}" type="pres">
      <dgm:prSet presAssocID="{0E63C995-B4D0-4875-8B18-10B8A9338238}" presName="sibTrans" presStyleLbl="sibTrans2D1" presStyleIdx="0" presStyleCnt="0"/>
      <dgm:spPr/>
    </dgm:pt>
    <dgm:pt modelId="{6D008970-25D0-47E1-9F39-438CDDC96C55}" type="pres">
      <dgm:prSet presAssocID="{255B223A-C03A-4171-A927-20DD32AE461D}" presName="compNode" presStyleCnt="0"/>
      <dgm:spPr/>
    </dgm:pt>
    <dgm:pt modelId="{F3540939-3FAE-4D79-9A01-2C93CAA7FE8D}" type="pres">
      <dgm:prSet presAssocID="{255B223A-C03A-4171-A927-20DD32AE461D}" presName="pictRect" presStyleLbl="node1" presStyleIdx="3" presStyleCnt="4"/>
      <dgm:spPr>
        <a:xfrm>
          <a:off x="7748566" y="592100"/>
          <a:ext cx="2346466" cy="1616715"/>
        </a:xfrm>
        <a:prstGeom prst="roundRect">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pt>
    <dgm:pt modelId="{554E90E7-7CDF-4516-B3EA-A312968CAF26}" type="pres">
      <dgm:prSet presAssocID="{255B223A-C03A-4171-A927-20DD32AE461D}" presName="textRect" presStyleLbl="revTx" presStyleIdx="3" presStyleCnt="4">
        <dgm:presLayoutVars>
          <dgm:bulletEnabled val="1"/>
        </dgm:presLayoutVars>
      </dgm:prSet>
      <dgm:spPr/>
      <dgm:t>
        <a:bodyPr/>
        <a:lstStyle/>
        <a:p>
          <a:endParaRPr lang="el-GR"/>
        </a:p>
      </dgm:t>
    </dgm:pt>
  </dgm:ptLst>
  <dgm:cxnLst>
    <dgm:cxn modelId="{6AC015E4-338E-4012-A1AA-3B5D4B1392EF}" type="presOf" srcId="{3AA09CF9-6B49-4388-83F7-0EB0C728DC9A}" destId="{C073EA92-4B35-4409-BECF-D97DD4DF4D28}" srcOrd="0" destOrd="0" presId="urn:microsoft.com/office/officeart/2005/8/layout/pList1"/>
    <dgm:cxn modelId="{072DDB64-947B-4AEC-93B5-6791D60362FD}" srcId="{D940CA7B-4E02-497F-8A30-6DE1C99CB999}" destId="{3AA09CF9-6B49-4388-83F7-0EB0C728DC9A}" srcOrd="1" destOrd="0" parTransId="{F4FEAB00-A117-4714-9967-C77B4C91A8C7}" sibTransId="{F981B39D-26C1-4FAF-A842-A8EC0F9433AE}"/>
    <dgm:cxn modelId="{04119FAF-6847-40A0-B951-51EFD207953B}" type="presOf" srcId="{A646F95C-56FD-4BAB-9D4D-5DD6E6767F65}" destId="{0ACEC698-AD3A-4FF7-884A-5A63032A5A9B}" srcOrd="0" destOrd="0" presId="urn:microsoft.com/office/officeart/2005/8/layout/pList1"/>
    <dgm:cxn modelId="{36EBB166-DEA0-48C6-BDE2-A7E2C378C90C}" type="presOf" srcId="{D940CA7B-4E02-497F-8A30-6DE1C99CB999}" destId="{0E5579F8-5060-47AF-9D2F-3421C94F0B99}" srcOrd="0" destOrd="0" presId="urn:microsoft.com/office/officeart/2005/8/layout/pList1"/>
    <dgm:cxn modelId="{040F838A-2F67-4022-A7D6-E3ED6D141EA3}" srcId="{D940CA7B-4E02-497F-8A30-6DE1C99CB999}" destId="{255B223A-C03A-4171-A927-20DD32AE461D}" srcOrd="3" destOrd="0" parTransId="{B1004EC0-19F6-4AA4-A3BF-239B9F6C896A}" sibTransId="{CC79B97A-9A65-4757-9A47-6297E08BBF96}"/>
    <dgm:cxn modelId="{1D2477EA-DCF0-4738-864E-533A3C0450FB}" type="presOf" srcId="{255B223A-C03A-4171-A927-20DD32AE461D}" destId="{554E90E7-7CDF-4516-B3EA-A312968CAF26}" srcOrd="0" destOrd="0" presId="urn:microsoft.com/office/officeart/2005/8/layout/pList1"/>
    <dgm:cxn modelId="{929682E8-46FD-4D03-BDBF-D311E62100FE}" type="presOf" srcId="{0E63C995-B4D0-4875-8B18-10B8A9338238}" destId="{192A594B-0330-4E67-8F52-E68D4FC1256C}" srcOrd="0" destOrd="0" presId="urn:microsoft.com/office/officeart/2005/8/layout/pList1"/>
    <dgm:cxn modelId="{794AE86E-8DAF-430B-A889-D293406102EC}" srcId="{D940CA7B-4E02-497F-8A30-6DE1C99CB999}" destId="{92674B52-CAC9-4D59-8236-2FB173344ED8}" srcOrd="2" destOrd="0" parTransId="{867FD477-32F6-4313-8CDA-41BF2C13EAB5}" sibTransId="{0E63C995-B4D0-4875-8B18-10B8A9338238}"/>
    <dgm:cxn modelId="{30B10928-02CC-4363-AC57-6656F67D4D74}" type="presOf" srcId="{92674B52-CAC9-4D59-8236-2FB173344ED8}" destId="{8784B05B-C427-45AE-A082-AB623A5D9469}" srcOrd="0" destOrd="0" presId="urn:microsoft.com/office/officeart/2005/8/layout/pList1"/>
    <dgm:cxn modelId="{ABDD5F3B-203C-4A53-8CBA-38A683D6B03F}" srcId="{D940CA7B-4E02-497F-8A30-6DE1C99CB999}" destId="{A646F95C-56FD-4BAB-9D4D-5DD6E6767F65}" srcOrd="0" destOrd="0" parTransId="{80568A75-FB7A-491A-A0F6-C6F63CB31C09}" sibTransId="{94804F7B-69D6-4166-B8F2-9E4FED4DBF2C}"/>
    <dgm:cxn modelId="{5A189E9C-7A37-4854-A83F-F312BCA575CF}" type="presOf" srcId="{F981B39D-26C1-4FAF-A842-A8EC0F9433AE}" destId="{EDDCBE9F-6C9C-4D93-97B0-208B88052685}" srcOrd="0" destOrd="0" presId="urn:microsoft.com/office/officeart/2005/8/layout/pList1"/>
    <dgm:cxn modelId="{021B275E-F267-4B54-8854-8C0D8DD2EB4B}" type="presOf" srcId="{94804F7B-69D6-4166-B8F2-9E4FED4DBF2C}" destId="{7391353C-A322-4986-B472-39A69A9CFCA0}" srcOrd="0" destOrd="0" presId="urn:microsoft.com/office/officeart/2005/8/layout/pList1"/>
    <dgm:cxn modelId="{5D19B7E2-665D-411E-BAA2-7565E1440F0B}" type="presParOf" srcId="{0E5579F8-5060-47AF-9D2F-3421C94F0B99}" destId="{B25DFAC0-0592-421C-87E0-4B5894F72850}" srcOrd="0" destOrd="0" presId="urn:microsoft.com/office/officeart/2005/8/layout/pList1"/>
    <dgm:cxn modelId="{1B35C930-4522-41BA-AD77-115E9B428175}" type="presParOf" srcId="{B25DFAC0-0592-421C-87E0-4B5894F72850}" destId="{AA9AF7FD-93B7-4FB2-AD92-42944A5D21C6}" srcOrd="0" destOrd="0" presId="urn:microsoft.com/office/officeart/2005/8/layout/pList1"/>
    <dgm:cxn modelId="{54913761-15FF-4958-B234-DD3B59DBEA71}" type="presParOf" srcId="{B25DFAC0-0592-421C-87E0-4B5894F72850}" destId="{0ACEC698-AD3A-4FF7-884A-5A63032A5A9B}" srcOrd="1" destOrd="0" presId="urn:microsoft.com/office/officeart/2005/8/layout/pList1"/>
    <dgm:cxn modelId="{C0972968-3F2B-4B43-BD81-CB1AAB609974}" type="presParOf" srcId="{0E5579F8-5060-47AF-9D2F-3421C94F0B99}" destId="{7391353C-A322-4986-B472-39A69A9CFCA0}" srcOrd="1" destOrd="0" presId="urn:microsoft.com/office/officeart/2005/8/layout/pList1"/>
    <dgm:cxn modelId="{DFAD7B95-75DB-41FA-9F71-C40F6C19624C}" type="presParOf" srcId="{0E5579F8-5060-47AF-9D2F-3421C94F0B99}" destId="{DE0DE476-D3D2-4EB4-9686-83FF76FB6159}" srcOrd="2" destOrd="0" presId="urn:microsoft.com/office/officeart/2005/8/layout/pList1"/>
    <dgm:cxn modelId="{16D20782-9F1F-4A7D-8711-E62C5FB38608}" type="presParOf" srcId="{DE0DE476-D3D2-4EB4-9686-83FF76FB6159}" destId="{BEFC43B0-61BD-48A1-8B6C-7E786B889D3E}" srcOrd="0" destOrd="0" presId="urn:microsoft.com/office/officeart/2005/8/layout/pList1"/>
    <dgm:cxn modelId="{7D8092C6-8909-4458-B529-A29589639E15}" type="presParOf" srcId="{DE0DE476-D3D2-4EB4-9686-83FF76FB6159}" destId="{C073EA92-4B35-4409-BECF-D97DD4DF4D28}" srcOrd="1" destOrd="0" presId="urn:microsoft.com/office/officeart/2005/8/layout/pList1"/>
    <dgm:cxn modelId="{BA944184-73AA-4895-B2E0-A281BDFDC137}" type="presParOf" srcId="{0E5579F8-5060-47AF-9D2F-3421C94F0B99}" destId="{EDDCBE9F-6C9C-4D93-97B0-208B88052685}" srcOrd="3" destOrd="0" presId="urn:microsoft.com/office/officeart/2005/8/layout/pList1"/>
    <dgm:cxn modelId="{E8A23890-843D-40BD-BA83-98CC6F8742DB}" type="presParOf" srcId="{0E5579F8-5060-47AF-9D2F-3421C94F0B99}" destId="{24A89E46-9684-4186-8AE7-5D1822DF4DF2}" srcOrd="4" destOrd="0" presId="urn:microsoft.com/office/officeart/2005/8/layout/pList1"/>
    <dgm:cxn modelId="{26BEC2D4-0B49-4B0F-8780-D57EAC38005B}" type="presParOf" srcId="{24A89E46-9684-4186-8AE7-5D1822DF4DF2}" destId="{410FF911-1DDD-45ED-A034-370404D96F31}" srcOrd="0" destOrd="0" presId="urn:microsoft.com/office/officeart/2005/8/layout/pList1"/>
    <dgm:cxn modelId="{84B5A3A9-3092-491F-9FBA-756FAFB0A26B}" type="presParOf" srcId="{24A89E46-9684-4186-8AE7-5D1822DF4DF2}" destId="{8784B05B-C427-45AE-A082-AB623A5D9469}" srcOrd="1" destOrd="0" presId="urn:microsoft.com/office/officeart/2005/8/layout/pList1"/>
    <dgm:cxn modelId="{19B2334C-97F8-47DD-86AF-1C50890CE190}" type="presParOf" srcId="{0E5579F8-5060-47AF-9D2F-3421C94F0B99}" destId="{192A594B-0330-4E67-8F52-E68D4FC1256C}" srcOrd="5" destOrd="0" presId="urn:microsoft.com/office/officeart/2005/8/layout/pList1"/>
    <dgm:cxn modelId="{006F156B-BB8E-4A2F-B8D9-5E9959A67D66}" type="presParOf" srcId="{0E5579F8-5060-47AF-9D2F-3421C94F0B99}" destId="{6D008970-25D0-47E1-9F39-438CDDC96C55}" srcOrd="6" destOrd="0" presId="urn:microsoft.com/office/officeart/2005/8/layout/pList1"/>
    <dgm:cxn modelId="{B037A322-943F-4F5C-9320-5A2D2714E7DC}" type="presParOf" srcId="{6D008970-25D0-47E1-9F39-438CDDC96C55}" destId="{F3540939-3FAE-4D79-9A01-2C93CAA7FE8D}" srcOrd="0" destOrd="0" presId="urn:microsoft.com/office/officeart/2005/8/layout/pList1"/>
    <dgm:cxn modelId="{87267825-4F33-45CC-96B4-EDB2294695F9}" type="presParOf" srcId="{6D008970-25D0-47E1-9F39-438CDDC96C55}" destId="{554E90E7-7CDF-4516-B3EA-A312968CAF26}"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AF7FD-93B7-4FB2-AD92-42944A5D21C6}">
      <dsp:nvSpPr>
        <dsp:cNvPr id="0" name=""/>
        <dsp:cNvSpPr/>
      </dsp:nvSpPr>
      <dsp:spPr>
        <a:xfrm>
          <a:off x="4930" y="592100"/>
          <a:ext cx="2346466" cy="1616715"/>
        </a:xfrm>
        <a:prstGeom prst="round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CEC698-AD3A-4FF7-884A-5A63032A5A9B}">
      <dsp:nvSpPr>
        <dsp:cNvPr id="0" name=""/>
        <dsp:cNvSpPr/>
      </dsp:nvSpPr>
      <dsp:spPr>
        <a:xfrm>
          <a:off x="4930" y="2208815"/>
          <a:ext cx="2346466" cy="87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l-GR" sz="1400" b="1" kern="1200" dirty="0" smtClean="0">
              <a:solidFill>
                <a:sysClr val="windowText" lastClr="000000">
                  <a:hueOff val="0"/>
                  <a:satOff val="0"/>
                  <a:lumOff val="0"/>
                  <a:alphaOff val="0"/>
                </a:sysClr>
              </a:solidFill>
              <a:latin typeface="Calibri" panose="020F0502020204030204"/>
              <a:ea typeface="+mn-ea"/>
              <a:cs typeface="+mn-cs"/>
            </a:rPr>
            <a:t>Εξ αίματος : </a:t>
          </a:r>
          <a:r>
            <a:rPr lang="el-GR" sz="1400" kern="1200" dirty="0" smtClean="0">
              <a:solidFill>
                <a:sysClr val="windowText" lastClr="000000">
                  <a:hueOff val="0"/>
                  <a:satOff val="0"/>
                  <a:lumOff val="0"/>
                  <a:alphaOff val="0"/>
                </a:sysClr>
              </a:solidFill>
              <a:latin typeface="Calibri" panose="020F0502020204030204"/>
              <a:ea typeface="+mn-ea"/>
              <a:cs typeface="+mn-cs"/>
            </a:rPr>
            <a:t>δημιουργείται μέσα από τη βιολογική διαδικασία της γέννησης </a:t>
          </a:r>
          <a:endParaRPr lang="el-GR" sz="1400" kern="1200" dirty="0">
            <a:solidFill>
              <a:sysClr val="windowText" lastClr="000000">
                <a:hueOff val="0"/>
                <a:satOff val="0"/>
                <a:lumOff val="0"/>
                <a:alphaOff val="0"/>
              </a:sysClr>
            </a:solidFill>
            <a:latin typeface="Calibri" panose="020F0502020204030204"/>
            <a:ea typeface="+mn-ea"/>
            <a:cs typeface="+mn-cs"/>
          </a:endParaRPr>
        </a:p>
      </dsp:txBody>
      <dsp:txXfrm>
        <a:off x="4930" y="2208815"/>
        <a:ext cx="2346466" cy="870539"/>
      </dsp:txXfrm>
    </dsp:sp>
    <dsp:sp modelId="{BEFC43B0-61BD-48A1-8B6C-7E786B889D3E}">
      <dsp:nvSpPr>
        <dsp:cNvPr id="0" name=""/>
        <dsp:cNvSpPr/>
      </dsp:nvSpPr>
      <dsp:spPr>
        <a:xfrm>
          <a:off x="2719750" y="484919"/>
          <a:ext cx="2346466" cy="1842926"/>
        </a:xfrm>
        <a:prstGeom prst="round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73EA92-4B35-4409-BECF-D97DD4DF4D28}">
      <dsp:nvSpPr>
        <dsp:cNvPr id="0" name=""/>
        <dsp:cNvSpPr/>
      </dsp:nvSpPr>
      <dsp:spPr>
        <a:xfrm>
          <a:off x="2586142" y="2369669"/>
          <a:ext cx="2346466" cy="73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l-GR" sz="1400" b="1" kern="1200" dirty="0" smtClean="0">
              <a:solidFill>
                <a:sysClr val="windowText" lastClr="000000">
                  <a:hueOff val="0"/>
                  <a:satOff val="0"/>
                  <a:lumOff val="0"/>
                  <a:alphaOff val="0"/>
                </a:sysClr>
              </a:solidFill>
              <a:latin typeface="Calibri" panose="020F0502020204030204"/>
              <a:ea typeface="+mn-ea"/>
              <a:cs typeface="+mn-cs"/>
            </a:rPr>
            <a:t>Εξ αγχιστείας</a:t>
          </a:r>
          <a:r>
            <a:rPr lang="el-GR" sz="1400" kern="1200" dirty="0" smtClean="0">
              <a:solidFill>
                <a:sysClr val="windowText" lastClr="000000">
                  <a:hueOff val="0"/>
                  <a:satOff val="0"/>
                  <a:lumOff val="0"/>
                  <a:alphaOff val="0"/>
                </a:sysClr>
              </a:solidFill>
              <a:latin typeface="Calibri" panose="020F0502020204030204"/>
              <a:ea typeface="+mn-ea"/>
              <a:cs typeface="+mn-cs"/>
            </a:rPr>
            <a:t>: δημιουργείται μετά το γάμο. </a:t>
          </a:r>
          <a:endParaRPr lang="el-GR" sz="1400" kern="1200" dirty="0">
            <a:solidFill>
              <a:sysClr val="windowText" lastClr="000000">
                <a:hueOff val="0"/>
                <a:satOff val="0"/>
                <a:lumOff val="0"/>
                <a:alphaOff val="0"/>
              </a:sysClr>
            </a:solidFill>
            <a:latin typeface="Calibri" panose="020F0502020204030204"/>
            <a:ea typeface="+mn-ea"/>
            <a:cs typeface="+mn-cs"/>
          </a:endParaRPr>
        </a:p>
      </dsp:txBody>
      <dsp:txXfrm>
        <a:off x="2586142" y="2369669"/>
        <a:ext cx="2346466" cy="731470"/>
      </dsp:txXfrm>
    </dsp:sp>
    <dsp:sp modelId="{410FF911-1DDD-45ED-A034-370404D96F31}">
      <dsp:nvSpPr>
        <dsp:cNvPr id="0" name=""/>
        <dsp:cNvSpPr/>
      </dsp:nvSpPr>
      <dsp:spPr>
        <a:xfrm>
          <a:off x="5167354" y="592100"/>
          <a:ext cx="2346466" cy="1616715"/>
        </a:xfrm>
        <a:prstGeom prst="round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4B05B-C427-45AE-A082-AB623A5D9469}">
      <dsp:nvSpPr>
        <dsp:cNvPr id="0" name=""/>
        <dsp:cNvSpPr/>
      </dsp:nvSpPr>
      <dsp:spPr>
        <a:xfrm>
          <a:off x="5167354" y="2208815"/>
          <a:ext cx="2346466" cy="87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l-GR" sz="1400" b="1" kern="1200" dirty="0" smtClean="0">
              <a:solidFill>
                <a:sysClr val="windowText" lastClr="000000">
                  <a:hueOff val="0"/>
                  <a:satOff val="0"/>
                  <a:lumOff val="0"/>
                  <a:alphaOff val="0"/>
                </a:sysClr>
              </a:solidFill>
              <a:latin typeface="Calibri" panose="020F0502020204030204"/>
              <a:ea typeface="+mn-ea"/>
              <a:cs typeface="+mn-cs"/>
            </a:rPr>
            <a:t>Νομική </a:t>
          </a:r>
          <a:r>
            <a:rPr lang="el-GR" sz="1400" kern="1200" dirty="0" smtClean="0">
              <a:solidFill>
                <a:sysClr val="windowText" lastClr="000000">
                  <a:hueOff val="0"/>
                  <a:satOff val="0"/>
                  <a:lumOff val="0"/>
                  <a:alphaOff val="0"/>
                </a:sysClr>
              </a:solidFill>
              <a:latin typeface="Calibri" panose="020F0502020204030204"/>
              <a:ea typeface="+mn-ea"/>
              <a:cs typeface="+mn-cs"/>
            </a:rPr>
            <a:t>: Προκύπτει με την υιοθεσία </a:t>
          </a:r>
          <a:endParaRPr lang="el-GR" sz="1400" kern="1200" dirty="0">
            <a:solidFill>
              <a:sysClr val="windowText" lastClr="000000">
                <a:hueOff val="0"/>
                <a:satOff val="0"/>
                <a:lumOff val="0"/>
                <a:alphaOff val="0"/>
              </a:sysClr>
            </a:solidFill>
            <a:latin typeface="Calibri" panose="020F0502020204030204"/>
            <a:ea typeface="+mn-ea"/>
            <a:cs typeface="+mn-cs"/>
          </a:endParaRPr>
        </a:p>
      </dsp:txBody>
      <dsp:txXfrm>
        <a:off x="5167354" y="2208815"/>
        <a:ext cx="2346466" cy="870539"/>
      </dsp:txXfrm>
    </dsp:sp>
    <dsp:sp modelId="{F3540939-3FAE-4D79-9A01-2C93CAA7FE8D}">
      <dsp:nvSpPr>
        <dsp:cNvPr id="0" name=""/>
        <dsp:cNvSpPr/>
      </dsp:nvSpPr>
      <dsp:spPr>
        <a:xfrm>
          <a:off x="7748566" y="592100"/>
          <a:ext cx="2346466" cy="1616715"/>
        </a:xfrm>
        <a:prstGeom prst="roundRect">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E90E7-7CDF-4516-B3EA-A312968CAF26}">
      <dsp:nvSpPr>
        <dsp:cNvPr id="0" name=""/>
        <dsp:cNvSpPr/>
      </dsp:nvSpPr>
      <dsp:spPr>
        <a:xfrm>
          <a:off x="7748566" y="2208815"/>
          <a:ext cx="2346466" cy="87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el-GR" sz="1400" b="1" kern="1200" dirty="0" smtClean="0">
              <a:solidFill>
                <a:sysClr val="windowText" lastClr="000000">
                  <a:hueOff val="0"/>
                  <a:satOff val="0"/>
                  <a:lumOff val="0"/>
                  <a:alphaOff val="0"/>
                </a:sysClr>
              </a:solidFill>
              <a:latin typeface="Calibri" panose="020F0502020204030204"/>
              <a:ea typeface="+mn-ea"/>
              <a:cs typeface="+mn-cs"/>
            </a:rPr>
            <a:t>Πνευματική</a:t>
          </a:r>
          <a:r>
            <a:rPr lang="el-GR" sz="1400" kern="1200" dirty="0" smtClean="0">
              <a:solidFill>
                <a:sysClr val="windowText" lastClr="000000">
                  <a:hueOff val="0"/>
                  <a:satOff val="0"/>
                  <a:lumOff val="0"/>
                  <a:alphaOff val="0"/>
                </a:sysClr>
              </a:solidFill>
              <a:latin typeface="Calibri" panose="020F0502020204030204"/>
              <a:ea typeface="+mn-ea"/>
              <a:cs typeface="+mn-cs"/>
            </a:rPr>
            <a:t>: δημιουργείται με το μυστήριο της βάπτισης </a:t>
          </a:r>
          <a:endParaRPr lang="el-GR" sz="1400" kern="1200" dirty="0">
            <a:solidFill>
              <a:sysClr val="windowText" lastClr="000000">
                <a:hueOff val="0"/>
                <a:satOff val="0"/>
                <a:lumOff val="0"/>
                <a:alphaOff val="0"/>
              </a:sysClr>
            </a:solidFill>
            <a:latin typeface="Calibri" panose="020F0502020204030204"/>
            <a:ea typeface="+mn-ea"/>
            <a:cs typeface="+mn-cs"/>
          </a:endParaRPr>
        </a:p>
      </dsp:txBody>
      <dsp:txXfrm>
        <a:off x="7748566" y="2208815"/>
        <a:ext cx="2346466" cy="870539"/>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l-GR" smtClean="0"/>
              <a:t>Στυλ κύριου τίτλου</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11/13/2022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11/13/2022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257300" y="2909102"/>
            <a:ext cx="4800600" cy="299639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633864" y="2909102"/>
            <a:ext cx="4800600" cy="299639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l-GR" smtClean="0"/>
              <a:t>Στυλ κύριου τίτλου</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11/13/2022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11/13/2022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11/13/2022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8523" y="1098388"/>
            <a:ext cx="10318418" cy="3653721"/>
          </a:xfrm>
        </p:spPr>
        <p:txBody>
          <a:bodyPr/>
          <a:lstStyle/>
          <a:p>
            <a:r>
              <a:rPr lang="el-GR" sz="2800" dirty="0" err="1" smtClean="0"/>
              <a:t>Οικογενεια</a:t>
            </a:r>
            <a:r>
              <a:rPr lang="el-GR" sz="2800" dirty="0" smtClean="0"/>
              <a:t/>
            </a:r>
            <a:br>
              <a:rPr lang="el-GR" sz="2800" dirty="0" smtClean="0"/>
            </a:br>
            <a:r>
              <a:rPr lang="el-GR" sz="2800" dirty="0" smtClean="0"/>
              <a:t> &amp; </a:t>
            </a:r>
            <a:br>
              <a:rPr lang="el-GR" sz="2800" dirty="0" smtClean="0"/>
            </a:br>
            <a:r>
              <a:rPr lang="el-GR" sz="2800" dirty="0" err="1" smtClean="0"/>
              <a:t>Κοινωνικοσ</a:t>
            </a:r>
            <a:r>
              <a:rPr lang="el-GR" sz="2800" dirty="0" smtClean="0"/>
              <a:t> </a:t>
            </a:r>
            <a:r>
              <a:rPr lang="el-GR" sz="2800" dirty="0" err="1" smtClean="0"/>
              <a:t>περιγυροσ</a:t>
            </a:r>
            <a:endParaRPr lang="el-GR" sz="2800"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23454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Χαρακτηριστικα</a:t>
            </a:r>
            <a:r>
              <a:rPr lang="el-GR" dirty="0" smtClean="0"/>
              <a:t> της </a:t>
            </a:r>
            <a:r>
              <a:rPr lang="el-GR" dirty="0" err="1" smtClean="0"/>
              <a:t>σημερινησ</a:t>
            </a:r>
            <a:r>
              <a:rPr lang="el-GR" dirty="0" smtClean="0"/>
              <a:t>   </a:t>
            </a:r>
            <a:r>
              <a:rPr lang="el-GR" dirty="0" err="1" smtClean="0"/>
              <a:t>ελληνικησ</a:t>
            </a:r>
            <a:r>
              <a:rPr lang="el-GR" dirty="0" smtClean="0"/>
              <a:t> </a:t>
            </a:r>
            <a:r>
              <a:rPr lang="el-GR" dirty="0" err="1" smtClean="0"/>
              <a:t>οικογενειασ</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sz="2400" dirty="0" smtClean="0"/>
              <a:t> Είναι κυρίως πυρηνικής μορφής.</a:t>
            </a:r>
          </a:p>
          <a:p>
            <a:pPr marL="457200" indent="-457200">
              <a:buFont typeface="+mj-lt"/>
              <a:buAutoNum type="arabicPeriod"/>
            </a:pPr>
            <a:r>
              <a:rPr lang="el-GR" sz="2400" dirty="0" smtClean="0"/>
              <a:t>Η γυναίκα είναι ισότιμη με τον άνδρα.</a:t>
            </a:r>
          </a:p>
          <a:p>
            <a:pPr marL="457200" indent="-457200">
              <a:buFont typeface="+mj-lt"/>
              <a:buAutoNum type="arabicPeriod"/>
            </a:pPr>
            <a:r>
              <a:rPr lang="el-GR" sz="2400" dirty="0" smtClean="0"/>
              <a:t>Η γυναίκα δουλεύει όλο και πιο συχνά έξω από το σπίτι. </a:t>
            </a:r>
          </a:p>
          <a:p>
            <a:pPr marL="457200" indent="-457200">
              <a:buFont typeface="+mj-lt"/>
              <a:buAutoNum type="arabicPeriod"/>
            </a:pPr>
            <a:r>
              <a:rPr lang="el-GR" sz="2400" dirty="0" smtClean="0"/>
              <a:t>Ο χρόνος παραμονής των μελών στο σπίτι έχει μειωθεί . Η μείωση αυτή οφείλεται κυρίως στην επαγγελματική απασχόληση των γονέων και στις πολλές εξωσχολικές δραστηριότητες των παιδιών. </a:t>
            </a:r>
            <a:endParaRPr lang="el-GR" sz="2400" dirty="0"/>
          </a:p>
        </p:txBody>
      </p:sp>
      <p:pic>
        <p:nvPicPr>
          <p:cNvPr id="4" name="Εικόνα 3"/>
          <p:cNvPicPr>
            <a:picLocks noChangeAspect="1"/>
          </p:cNvPicPr>
          <p:nvPr/>
        </p:nvPicPr>
        <p:blipFill>
          <a:blip r:embed="rId2"/>
          <a:stretch>
            <a:fillRect/>
          </a:stretch>
        </p:blipFill>
        <p:spPr>
          <a:xfrm>
            <a:off x="8451272" y="5050535"/>
            <a:ext cx="2837955" cy="158925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93089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err="1" smtClean="0"/>
              <a:t>Συγγενεια</a:t>
            </a:r>
            <a:r>
              <a:rPr lang="el-GR" dirty="0" smtClean="0"/>
              <a:t> &amp;</a:t>
            </a:r>
            <a:br>
              <a:rPr lang="el-GR" dirty="0" smtClean="0"/>
            </a:br>
            <a:r>
              <a:rPr lang="el-GR" dirty="0" smtClean="0"/>
              <a:t> </a:t>
            </a:r>
            <a:r>
              <a:rPr lang="el-GR" dirty="0" err="1" smtClean="0"/>
              <a:t>ειδη</a:t>
            </a:r>
            <a:r>
              <a:rPr lang="el-GR" dirty="0" smtClean="0"/>
              <a:t> </a:t>
            </a:r>
            <a:r>
              <a:rPr lang="el-GR" dirty="0" err="1" smtClean="0"/>
              <a:t>συγγενειασ</a:t>
            </a:r>
            <a:r>
              <a:rPr lang="el-GR" dirty="0" smtClean="0"/>
              <a:t> </a:t>
            </a:r>
            <a:endParaRPr lang="el-GR" dirty="0"/>
          </a:p>
        </p:txBody>
      </p:sp>
      <p:sp>
        <p:nvSpPr>
          <p:cNvPr id="3" name="Θέση περιεχομένου 2"/>
          <p:cNvSpPr>
            <a:spLocks noGrp="1"/>
          </p:cNvSpPr>
          <p:nvPr>
            <p:ph idx="1"/>
          </p:nvPr>
        </p:nvSpPr>
        <p:spPr>
          <a:xfrm>
            <a:off x="1251678" y="1874517"/>
            <a:ext cx="10677086" cy="4734101"/>
          </a:xfrm>
        </p:spPr>
        <p:txBody>
          <a:bodyPr/>
          <a:lstStyle/>
          <a:p>
            <a:pPr marL="0" indent="0">
              <a:buNone/>
            </a:pPr>
            <a:r>
              <a:rPr lang="el-GR" dirty="0" smtClean="0"/>
              <a:t>Συγγένεια είναι ο </a:t>
            </a:r>
            <a:r>
              <a:rPr lang="el-GR" b="1" dirty="0" smtClean="0"/>
              <a:t>κοινωνικός δεσμός </a:t>
            </a:r>
            <a:r>
              <a:rPr lang="el-GR" dirty="0" smtClean="0"/>
              <a:t>που συνδέει τα μέλη της οικογένειας μεταξύ τους. </a:t>
            </a:r>
          </a:p>
          <a:p>
            <a:pPr marL="0" indent="0">
              <a:buNone/>
            </a:pPr>
            <a:endParaRPr lang="el-GR" dirty="0"/>
          </a:p>
          <a:p>
            <a:pPr marL="0" indent="0">
              <a:buNone/>
            </a:pPr>
            <a:r>
              <a:rPr lang="el-GR" dirty="0" smtClean="0"/>
              <a:t>Είδη συγγένειας:  </a:t>
            </a:r>
            <a:endParaRPr lang="el-GR" dirty="0"/>
          </a:p>
        </p:txBody>
      </p:sp>
      <p:graphicFrame>
        <p:nvGraphicFramePr>
          <p:cNvPr id="4" name="Διάγραμμα 3"/>
          <p:cNvGraphicFramePr/>
          <p:nvPr>
            <p:extLst>
              <p:ext uri="{D42A27DB-BD31-4B8C-83A1-F6EECF244321}">
                <p14:modId xmlns:p14="http://schemas.microsoft.com/office/powerpoint/2010/main" val="1959156951"/>
              </p:ext>
            </p:extLst>
          </p:nvPr>
        </p:nvGraphicFramePr>
        <p:xfrm>
          <a:off x="1524000" y="3048000"/>
          <a:ext cx="10099964" cy="3671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301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a:t>Τ</a:t>
            </a:r>
            <a:r>
              <a:rPr lang="el-GR" cap="none" dirty="0" smtClean="0"/>
              <a:t>ι είναι η οικογένεια </a:t>
            </a:r>
            <a:r>
              <a:rPr lang="el-GR" dirty="0" smtClean="0"/>
              <a:t>;</a:t>
            </a:r>
            <a:endParaRPr lang="el-GR" dirty="0"/>
          </a:p>
        </p:txBody>
      </p:sp>
      <p:pic>
        <p:nvPicPr>
          <p:cNvPr id="4" name="Θέση περιεχομένου 3"/>
          <p:cNvPicPr>
            <a:picLocks noGrp="1" noChangeAspect="1"/>
          </p:cNvPicPr>
          <p:nvPr>
            <p:ph idx="1"/>
          </p:nvPr>
        </p:nvPicPr>
        <p:blipFill rotWithShape="1">
          <a:blip r:embed="rId2"/>
          <a:srcRect t="15935" r="-3061"/>
          <a:stretch/>
        </p:blipFill>
        <p:spPr>
          <a:xfrm>
            <a:off x="1759526" y="1708263"/>
            <a:ext cx="9670474" cy="4754779"/>
          </a:xfrm>
          <a:prstGeom prst="rect">
            <a:avLst/>
          </a:prstGeom>
        </p:spPr>
      </p:pic>
    </p:spTree>
    <p:extLst>
      <p:ext uri="{BB962C8B-B14F-4D97-AF65-F5344CB8AC3E}">
        <p14:creationId xmlns:p14="http://schemas.microsoft.com/office/powerpoint/2010/main" val="401150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ΟΙΚΟΓΕΝΕΙΑ ΕΙΝΑΙ ΣΗΜΑΝΤΙΚΟΣ ΚΟΙΝΩΝΙΚΟΣ ΚΑΙ ΟΙΚΟΝΟΜΙΚΟΣ ΘΕΣΜΟΣ </a:t>
            </a:r>
            <a:endParaRPr lang="el-GR" dirty="0"/>
          </a:p>
        </p:txBody>
      </p:sp>
      <p:sp>
        <p:nvSpPr>
          <p:cNvPr id="3" name="Θέση περιεχομένου 2"/>
          <p:cNvSpPr>
            <a:spLocks noGrp="1"/>
          </p:cNvSpPr>
          <p:nvPr>
            <p:ph idx="1"/>
          </p:nvPr>
        </p:nvSpPr>
        <p:spPr>
          <a:xfrm>
            <a:off x="1251678" y="1874517"/>
            <a:ext cx="10178322" cy="4005075"/>
          </a:xfrm>
        </p:spPr>
        <p:txBody>
          <a:bodyPr>
            <a:normAutofit lnSpcReduction="10000"/>
          </a:bodyPr>
          <a:lstStyle/>
          <a:p>
            <a:pPr marL="0" indent="0">
              <a:buNone/>
            </a:pPr>
            <a:r>
              <a:rPr lang="el-GR" dirty="0"/>
              <a:t> </a:t>
            </a:r>
            <a:r>
              <a:rPr lang="el-GR" sz="2800" dirty="0" smtClean="0"/>
              <a:t>Βασικοί στόχοι του θεσμού της οικογένειας είναι: </a:t>
            </a:r>
          </a:p>
          <a:p>
            <a:pPr marL="457200" indent="-457200">
              <a:buAutoNum type="arabicPeriod"/>
            </a:pPr>
            <a:r>
              <a:rPr lang="el-GR" sz="2800" dirty="0" smtClean="0"/>
              <a:t>Η βιολογική αναπαραγωγή της κοινωνίας, δηλαδή, η γέννηση και ανατροφή απογόνων.</a:t>
            </a:r>
          </a:p>
          <a:p>
            <a:pPr marL="457200" indent="-457200">
              <a:buAutoNum type="arabicPeriod"/>
            </a:pPr>
            <a:r>
              <a:rPr lang="el-GR" sz="2800" dirty="0" smtClean="0"/>
              <a:t>Η αγωγή, η εκπαίδευση και η κοινωνικοποίηση των νέων, δηλαδή, η προετοιμασία των νέων ώστε να ενταχθούν στην κοινωνία.</a:t>
            </a:r>
          </a:p>
          <a:p>
            <a:pPr marL="457200" indent="-457200">
              <a:buAutoNum type="arabicPeriod"/>
            </a:pPr>
            <a:r>
              <a:rPr lang="el-GR" sz="2800" dirty="0" smtClean="0"/>
              <a:t>Η αμοιβαία προστασία και υποστήριξη των μελών της.</a:t>
            </a:r>
          </a:p>
          <a:p>
            <a:pPr marL="457200" indent="-457200">
              <a:buAutoNum type="arabicPeriod"/>
            </a:pPr>
            <a:r>
              <a:rPr lang="el-GR" sz="2800" dirty="0" smtClean="0"/>
              <a:t>Η παραγωγή και κατανάλωση αγαθών ( 2</a:t>
            </a:r>
            <a:r>
              <a:rPr lang="el-GR" sz="2800" baseline="30000" dirty="0" smtClean="0"/>
              <a:t>ο</a:t>
            </a:r>
            <a:r>
              <a:rPr lang="el-GR" sz="2800" dirty="0" smtClean="0"/>
              <a:t> κεφάλαιο). </a:t>
            </a:r>
            <a:endParaRPr lang="el-GR" sz="2800" dirty="0"/>
          </a:p>
        </p:txBody>
      </p:sp>
    </p:spTree>
    <p:extLst>
      <p:ext uri="{BB962C8B-B14F-4D97-AF65-F5344CB8AC3E}">
        <p14:creationId xmlns:p14="http://schemas.microsoft.com/office/powerpoint/2010/main" val="2721087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a:t>Η</a:t>
            </a:r>
            <a:r>
              <a:rPr lang="el-GR" cap="none" dirty="0" smtClean="0"/>
              <a:t> σημασία της οικογένειας μέσα από επίσημα κείμενα : </a:t>
            </a:r>
            <a:endParaRPr lang="el-GR" cap="none" dirty="0"/>
          </a:p>
        </p:txBody>
      </p:sp>
      <p:pic>
        <p:nvPicPr>
          <p:cNvPr id="4" name="Θέση περιεχομένου 3"/>
          <p:cNvPicPr>
            <a:picLocks noGrp="1" noChangeAspect="1"/>
          </p:cNvPicPr>
          <p:nvPr>
            <p:ph idx="1"/>
          </p:nvPr>
        </p:nvPicPr>
        <p:blipFill rotWithShape="1">
          <a:blip r:embed="rId2"/>
          <a:srcRect t="6179"/>
          <a:stretch/>
        </p:blipFill>
        <p:spPr>
          <a:xfrm>
            <a:off x="1648691" y="1874517"/>
            <a:ext cx="9628909" cy="4778686"/>
          </a:xfrm>
          <a:prstGeom prst="rect">
            <a:avLst/>
          </a:prstGeom>
        </p:spPr>
      </p:pic>
    </p:spTree>
    <p:extLst>
      <p:ext uri="{BB962C8B-B14F-4D97-AF65-F5344CB8AC3E}">
        <p14:creationId xmlns:p14="http://schemas.microsoft.com/office/powerpoint/2010/main" val="550639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rotWithShape="1">
          <a:blip r:embed="rId2"/>
          <a:srcRect b="15937"/>
          <a:stretch/>
        </p:blipFill>
        <p:spPr>
          <a:xfrm>
            <a:off x="999098" y="568037"/>
            <a:ext cx="10777266" cy="5489864"/>
          </a:xfrm>
          <a:prstGeom prst="rect">
            <a:avLst/>
          </a:prstGeom>
        </p:spPr>
      </p:pic>
    </p:spTree>
    <p:extLst>
      <p:ext uri="{BB962C8B-B14F-4D97-AF65-F5344CB8AC3E}">
        <p14:creationId xmlns:p14="http://schemas.microsoft.com/office/powerpoint/2010/main" val="2467530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2012950" y="382588"/>
            <a:ext cx="10179050" cy="877887"/>
          </a:xfrm>
        </p:spPr>
        <p:txBody>
          <a:bodyPr>
            <a:normAutofit fontScale="90000"/>
          </a:bodyPr>
          <a:lstStyle/>
          <a:p>
            <a:r>
              <a:rPr lang="el-GR" dirty="0"/>
              <a:t/>
            </a:r>
            <a:br>
              <a:rPr lang="el-GR" dirty="0"/>
            </a:br>
            <a:endParaRPr lang="el-GR" dirty="0"/>
          </a:p>
        </p:txBody>
      </p:sp>
      <p:sp>
        <p:nvSpPr>
          <p:cNvPr id="3" name="Θέση περιεχομένου 2"/>
          <p:cNvSpPr>
            <a:spLocks noGrp="1"/>
          </p:cNvSpPr>
          <p:nvPr>
            <p:ph idx="4294967295"/>
          </p:nvPr>
        </p:nvSpPr>
        <p:spPr>
          <a:xfrm>
            <a:off x="0" y="1497013"/>
            <a:ext cx="9956800" cy="4618037"/>
          </a:xfrm>
        </p:spPr>
        <p:txBody>
          <a:bodyPr/>
          <a:lstStyle/>
          <a:p>
            <a:pPr marL="0" indent="0">
              <a:buNone/>
            </a:pPr>
            <a:r>
              <a:rPr lang="el-GR" dirty="0" smtClean="0"/>
              <a:t>: </a:t>
            </a:r>
          </a:p>
          <a:p>
            <a:pPr marL="0" indent="0">
              <a:buNone/>
            </a:pPr>
            <a:endParaRPr lang="el-GR" dirty="0" smtClean="0"/>
          </a:p>
          <a:p>
            <a:pPr marL="0" indent="0">
              <a:buNone/>
            </a:pPr>
            <a:endParaRPr lang="el-GR" dirty="0" smtClean="0"/>
          </a:p>
        </p:txBody>
      </p:sp>
      <p:pic>
        <p:nvPicPr>
          <p:cNvPr id="8" name="Εικόνα 7"/>
          <p:cNvPicPr>
            <a:picLocks noChangeAspect="1"/>
          </p:cNvPicPr>
          <p:nvPr/>
        </p:nvPicPr>
        <p:blipFill rotWithShape="1">
          <a:blip r:embed="rId2"/>
          <a:srcRect r="7386"/>
          <a:stretch/>
        </p:blipFill>
        <p:spPr>
          <a:xfrm>
            <a:off x="1219200" y="0"/>
            <a:ext cx="9033164" cy="6705600"/>
          </a:xfrm>
          <a:prstGeom prst="rect">
            <a:avLst/>
          </a:prstGeom>
        </p:spPr>
      </p:pic>
    </p:spTree>
    <p:extLst>
      <p:ext uri="{BB962C8B-B14F-4D97-AF65-F5344CB8AC3E}">
        <p14:creationId xmlns:p14="http://schemas.microsoft.com/office/powerpoint/2010/main" val="2397846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ΟΙΚΟΓΕΝΕΙΑ ΣΤΟ ΠΕΡΑΣΜΑ ΤΟΥ ΧΡΟΝΟΥ</a:t>
            </a:r>
            <a:br>
              <a:rPr lang="el-GR" dirty="0"/>
            </a:br>
            <a:endParaRPr lang="el-GR" dirty="0"/>
          </a:p>
        </p:txBody>
      </p:sp>
      <p:sp>
        <p:nvSpPr>
          <p:cNvPr id="3" name="Θέση περιεχομένου 2"/>
          <p:cNvSpPr>
            <a:spLocks noGrp="1"/>
          </p:cNvSpPr>
          <p:nvPr>
            <p:ph idx="1"/>
          </p:nvPr>
        </p:nvSpPr>
        <p:spPr>
          <a:xfrm>
            <a:off x="1251678" y="1274619"/>
            <a:ext cx="7823049" cy="5403272"/>
          </a:xfrm>
        </p:spPr>
        <p:txBody>
          <a:bodyPr>
            <a:normAutofit/>
          </a:bodyPr>
          <a:lstStyle/>
          <a:p>
            <a:pPr algn="just">
              <a:buFont typeface="Wingdings" panose="05000000000000000000" pitchFamily="2" charset="2"/>
              <a:buChar char="§"/>
            </a:pPr>
            <a:r>
              <a:rPr lang="el-GR" b="1" dirty="0" smtClean="0"/>
              <a:t>Προϊστορική Περίοδος </a:t>
            </a:r>
          </a:p>
          <a:p>
            <a:pPr lvl="1" algn="just">
              <a:buFont typeface="Wingdings" panose="05000000000000000000" pitchFamily="2" charset="2"/>
              <a:buChar char="Ø"/>
            </a:pPr>
            <a:r>
              <a:rPr lang="el-GR" sz="2200" dirty="0" smtClean="0"/>
              <a:t>Στην </a:t>
            </a:r>
            <a:r>
              <a:rPr lang="el-GR" sz="2200" dirty="0"/>
              <a:t>προϊστορική εποχή, </a:t>
            </a:r>
            <a:r>
              <a:rPr lang="el-GR" sz="2200" b="1" dirty="0"/>
              <a:t>πριν την εμφάνιση του αρότρου </a:t>
            </a:r>
            <a:r>
              <a:rPr lang="el-GR" sz="2200" dirty="0"/>
              <a:t>, ηγετική θέση στην οικογένεια είχε η γυναίκα (μητριαρχία). Η γυναίκα είχε την αποκλειστική μέριμνα στην αγωγή και στην ανατροφή των παιδιών και όλοι τη σέβονταν και την εκτιμούσαν. Την εποχή της μητριαρχίας τα παιδιά έπαιρναν το όνομα της μητέρας, ενώ η περιουσία περνούσε στις κόρες. </a:t>
            </a:r>
            <a:endParaRPr lang="el-GR" sz="2200" dirty="0" smtClean="0"/>
          </a:p>
          <a:p>
            <a:pPr lvl="1" algn="just">
              <a:buFont typeface="Wingdings" panose="05000000000000000000" pitchFamily="2" charset="2"/>
              <a:buChar char="Ø"/>
            </a:pPr>
            <a:r>
              <a:rPr lang="el-GR" sz="2200" b="1" dirty="0" smtClean="0"/>
              <a:t>Με </a:t>
            </a:r>
            <a:r>
              <a:rPr lang="el-GR" sz="2200" b="1" dirty="0"/>
              <a:t>την εμφάνιση του αρότρου </a:t>
            </a:r>
            <a:r>
              <a:rPr lang="el-GR" sz="2200" dirty="0"/>
              <a:t>η εξουσία περνά στον άνδρα (πατριαρχία), αφού η γυναίκα δεν έχει τη σωματική δύναμη για να οργώνει. Η γυναίκα θεωρείται κατώτερη, υποτάσσεται στις απαιτήσεις του άνδρα και περιορίζεται στις οικιακές εργασίες και στην ανατροφή των παιδιών.</a:t>
            </a:r>
          </a:p>
        </p:txBody>
      </p:sp>
      <p:pic>
        <p:nvPicPr>
          <p:cNvPr id="5" name="Εικόνα 4"/>
          <p:cNvPicPr>
            <a:picLocks noChangeAspect="1"/>
          </p:cNvPicPr>
          <p:nvPr/>
        </p:nvPicPr>
        <p:blipFill>
          <a:blip r:embed="rId2"/>
          <a:stretch>
            <a:fillRect/>
          </a:stretch>
        </p:blipFill>
        <p:spPr>
          <a:xfrm>
            <a:off x="9306788" y="2428009"/>
            <a:ext cx="2313711" cy="3477491"/>
          </a:xfrm>
          <a:prstGeom prst="ellipse">
            <a:avLst/>
          </a:prstGeom>
          <a:ln>
            <a:noFill/>
          </a:ln>
          <a:effectLst>
            <a:softEdge rad="112500"/>
          </a:effectLst>
        </p:spPr>
      </p:pic>
    </p:spTree>
    <p:extLst>
      <p:ext uri="{BB962C8B-B14F-4D97-AF65-F5344CB8AC3E}">
        <p14:creationId xmlns:p14="http://schemas.microsoft.com/office/powerpoint/2010/main" val="328871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ΟΙΚΟΓΕΝΕΙΑ ΣΤΟ ΠΕΡΑΣΜΑ ΤΟΥ ΧΡΟΝΟΥ</a:t>
            </a:r>
            <a:br>
              <a:rPr lang="el-GR" dirty="0"/>
            </a:br>
            <a:endParaRPr lang="el-GR" dirty="0"/>
          </a:p>
        </p:txBody>
      </p:sp>
      <p:sp>
        <p:nvSpPr>
          <p:cNvPr id="3" name="Θέση περιεχομένου 2"/>
          <p:cNvSpPr>
            <a:spLocks noGrp="1"/>
          </p:cNvSpPr>
          <p:nvPr>
            <p:ph idx="1"/>
          </p:nvPr>
        </p:nvSpPr>
        <p:spPr>
          <a:xfrm>
            <a:off x="1251678" y="1274619"/>
            <a:ext cx="10178322" cy="5403272"/>
          </a:xfrm>
        </p:spPr>
        <p:txBody>
          <a:bodyPr>
            <a:normAutofit/>
          </a:bodyPr>
          <a:lstStyle/>
          <a:p>
            <a:pPr>
              <a:buFont typeface="Wingdings" panose="05000000000000000000" pitchFamily="2" charset="2"/>
              <a:buChar char="§"/>
            </a:pPr>
            <a:r>
              <a:rPr lang="el-GR" sz="2400" dirty="0" smtClean="0"/>
              <a:t>Στην</a:t>
            </a:r>
            <a:r>
              <a:rPr lang="el-GR" sz="2400" dirty="0"/>
              <a:t> </a:t>
            </a:r>
            <a:r>
              <a:rPr lang="el-GR" sz="2400" b="1" dirty="0"/>
              <a:t>αρχαία Ελλάδα</a:t>
            </a:r>
            <a:r>
              <a:rPr lang="el-GR" sz="2400" dirty="0"/>
              <a:t> επικρατούσε η πατριαρχική οικογένεια. Τη μεγάλη πατριαρχική οικογένεια αποτελούσαν οι γέροντες γονείς με τους στενούς συγγενείς, τους υπηρέτες και τους βοηθούς με τις οικογένειές τους. Αρχηγός και υπεύθυνος για την οργάνωση και τη διαχείριση του σπιτιού ήταν ο άνδρας</a:t>
            </a:r>
            <a:r>
              <a:rPr lang="el-GR" sz="2400" dirty="0" smtClean="0"/>
              <a:t>.</a:t>
            </a:r>
          </a:p>
          <a:p>
            <a:pPr marL="0" indent="0">
              <a:buNone/>
            </a:pPr>
            <a:r>
              <a:rPr lang="el-GR" sz="2400" dirty="0" smtClean="0"/>
              <a:t> </a:t>
            </a:r>
            <a:r>
              <a:rPr lang="el-GR" sz="2400" dirty="0"/>
              <a:t>Η θέση της γυναίκας ποικίλλει ανάλογα με τον </a:t>
            </a:r>
            <a:r>
              <a:rPr lang="el-GR" sz="2400" dirty="0" smtClean="0"/>
              <a:t>τόπο: </a:t>
            </a:r>
          </a:p>
          <a:p>
            <a:pPr lvl="1">
              <a:buFont typeface="Wingdings" panose="05000000000000000000" pitchFamily="2" charset="2"/>
              <a:buChar char="Ø"/>
            </a:pPr>
            <a:r>
              <a:rPr lang="el-GR" sz="2000" dirty="0" smtClean="0"/>
              <a:t>Στην</a:t>
            </a:r>
            <a:r>
              <a:rPr lang="el-GR" sz="2000" dirty="0"/>
              <a:t> </a:t>
            </a:r>
            <a:r>
              <a:rPr lang="el-GR" sz="2000" b="1" dirty="0"/>
              <a:t>αρχαία Αθήνα</a:t>
            </a:r>
            <a:r>
              <a:rPr lang="el-GR" sz="2000" dirty="0"/>
              <a:t> η γυναίκα ήταν όλη τη μέρα κλεισμένη στο σπίτι και ασχολούνταν με τις δουλειές του σπιτιού και την ανατροφή των παιδιών. </a:t>
            </a:r>
            <a:endParaRPr lang="el-GR" sz="2000" dirty="0" smtClean="0"/>
          </a:p>
          <a:p>
            <a:pPr lvl="1">
              <a:buFont typeface="Wingdings" panose="05000000000000000000" pitchFamily="2" charset="2"/>
              <a:buChar char="Ø"/>
            </a:pPr>
            <a:r>
              <a:rPr lang="el-GR" sz="2000" dirty="0" smtClean="0"/>
              <a:t>Στην</a:t>
            </a:r>
            <a:r>
              <a:rPr lang="el-GR" sz="2000" dirty="0"/>
              <a:t> </a:t>
            </a:r>
            <a:r>
              <a:rPr lang="el-GR" sz="2000" b="1" dirty="0"/>
              <a:t>αρχαία Σπάρτη</a:t>
            </a:r>
            <a:r>
              <a:rPr lang="el-GR" sz="2000" dirty="0"/>
              <a:t> η γυναίκα είχε απεριόριστη ελευθερία, τύγχανε του ίδιου σεβασμού με τον άνδρα, μορφωνόταν και είχε γνώμη για όλα τα θέματα. </a:t>
            </a:r>
          </a:p>
          <a:p>
            <a:pPr marL="0" indent="0">
              <a:buNone/>
            </a:pPr>
            <a:endParaRPr lang="el-GR" b="1" dirty="0" smtClean="0"/>
          </a:p>
        </p:txBody>
      </p:sp>
    </p:spTree>
    <p:extLst>
      <p:ext uri="{BB962C8B-B14F-4D97-AF65-F5344CB8AC3E}">
        <p14:creationId xmlns:p14="http://schemas.microsoft.com/office/powerpoint/2010/main" val="3033889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ΟΙΚΟΓΕΝΕΙΑ ΣΤΟ ΠΕΡΑΣΜΑ ΤΟΥ ΧΡΟΝΟΥ</a:t>
            </a:r>
            <a:br>
              <a:rPr lang="el-GR" dirty="0"/>
            </a:br>
            <a:endParaRPr lang="el-GR" dirty="0"/>
          </a:p>
        </p:txBody>
      </p:sp>
      <p:sp>
        <p:nvSpPr>
          <p:cNvPr id="3" name="Θέση περιεχομένου 2"/>
          <p:cNvSpPr>
            <a:spLocks noGrp="1"/>
          </p:cNvSpPr>
          <p:nvPr>
            <p:ph idx="1"/>
          </p:nvPr>
        </p:nvSpPr>
        <p:spPr>
          <a:xfrm>
            <a:off x="1099278" y="1454728"/>
            <a:ext cx="10711722" cy="5403272"/>
          </a:xfrm>
        </p:spPr>
        <p:txBody>
          <a:bodyPr/>
          <a:lstStyle/>
          <a:p>
            <a:pPr algn="just">
              <a:buFont typeface="Wingdings" panose="05000000000000000000" pitchFamily="2" charset="2"/>
              <a:buChar char="§"/>
            </a:pPr>
            <a:r>
              <a:rPr lang="el-GR" dirty="0">
                <a:solidFill>
                  <a:srgbClr val="333333"/>
                </a:solidFill>
                <a:latin typeface="Lucida Grande"/>
              </a:rPr>
              <a:t>Στη </a:t>
            </a:r>
            <a:r>
              <a:rPr lang="el-GR" b="1" dirty="0">
                <a:solidFill>
                  <a:srgbClr val="333333"/>
                </a:solidFill>
                <a:latin typeface="Lucida Grande"/>
              </a:rPr>
              <a:t>Ρωμαϊκή εποχή</a:t>
            </a:r>
            <a:r>
              <a:rPr lang="el-GR" dirty="0">
                <a:solidFill>
                  <a:srgbClr val="333333"/>
                </a:solidFill>
                <a:latin typeface="Lucida Grande"/>
              </a:rPr>
              <a:t> ο άνδρας ήταν αρχηγός της οικογένειας και είχε απόλυτη εξουσία πάνω στη γυναίκα και στα παιδιά του.</a:t>
            </a:r>
          </a:p>
          <a:p>
            <a:pPr algn="just">
              <a:buFont typeface="Wingdings" panose="05000000000000000000" pitchFamily="2" charset="2"/>
              <a:buChar char="§"/>
            </a:pPr>
            <a:r>
              <a:rPr lang="el-GR" dirty="0">
                <a:solidFill>
                  <a:srgbClr val="333333"/>
                </a:solidFill>
                <a:latin typeface="Lucida Grande"/>
              </a:rPr>
              <a:t>Η </a:t>
            </a:r>
            <a:r>
              <a:rPr lang="el-GR" b="1" dirty="0">
                <a:solidFill>
                  <a:srgbClr val="333333"/>
                </a:solidFill>
                <a:latin typeface="Lucida Grande"/>
              </a:rPr>
              <a:t>βιομηχανική επανάσταση</a:t>
            </a:r>
            <a:r>
              <a:rPr lang="el-GR" dirty="0">
                <a:solidFill>
                  <a:srgbClr val="333333"/>
                </a:solidFill>
                <a:latin typeface="Lucida Grande"/>
              </a:rPr>
              <a:t> ώθησε τη γυναίκα να περάσει στον παραγωγικό χώρο. Αυτό είχε ως αποτέλεσμα να καταρριφθεί ο παραδοσιακός ρόλος του άνδρα και ο ίδιος να συμμετάσχει ενεργά στις δουλειές του σπιτιού και στην ανατροφή των παιδιών.</a:t>
            </a:r>
          </a:p>
          <a:p>
            <a:pPr algn="just">
              <a:buFont typeface="Wingdings" panose="05000000000000000000" pitchFamily="2" charset="2"/>
              <a:buChar char="§"/>
            </a:pPr>
            <a:r>
              <a:rPr lang="el-GR" b="1" dirty="0">
                <a:solidFill>
                  <a:srgbClr val="333333"/>
                </a:solidFill>
                <a:latin typeface="Lucida Grande"/>
              </a:rPr>
              <a:t>Σήμερα</a:t>
            </a:r>
            <a:r>
              <a:rPr lang="el-GR" dirty="0">
                <a:solidFill>
                  <a:srgbClr val="333333"/>
                </a:solidFill>
                <a:latin typeface="Lucida Grande"/>
              </a:rPr>
              <a:t> και οι δύο γονείς προσπαθούν να προσφέρουν την καλύτερη διαπαιδαγώγηση στα παιδιά τους, χωρίς να διαχωρίζονται οι </a:t>
            </a:r>
            <a:r>
              <a:rPr lang="el-GR" dirty="0" smtClean="0">
                <a:solidFill>
                  <a:srgbClr val="333333"/>
                </a:solidFill>
                <a:latin typeface="Lucida Grande"/>
              </a:rPr>
              <a:t>ρόλοι.</a:t>
            </a:r>
            <a:endParaRPr lang="el-GR" dirty="0">
              <a:solidFill>
                <a:srgbClr val="333333"/>
              </a:solidFill>
              <a:latin typeface="Lucida Grande"/>
            </a:endParaRPr>
          </a:p>
          <a:p>
            <a:pPr marL="0" indent="0">
              <a:buNone/>
            </a:pPr>
            <a:endParaRPr lang="el-GR" b="1" dirty="0" smtClean="0"/>
          </a:p>
        </p:txBody>
      </p:sp>
      <p:pic>
        <p:nvPicPr>
          <p:cNvPr id="4" name="Εικόνα 3"/>
          <p:cNvPicPr>
            <a:picLocks noChangeAspect="1"/>
          </p:cNvPicPr>
          <p:nvPr/>
        </p:nvPicPr>
        <p:blipFill rotWithShape="1">
          <a:blip r:embed="rId2"/>
          <a:srcRect r="15412"/>
          <a:stretch/>
        </p:blipFill>
        <p:spPr>
          <a:xfrm>
            <a:off x="6954982" y="3654379"/>
            <a:ext cx="4752109" cy="3078930"/>
          </a:xfrm>
          <a:prstGeom prst="rect">
            <a:avLst/>
          </a:prstGeom>
        </p:spPr>
      </p:pic>
    </p:spTree>
    <p:extLst>
      <p:ext uri="{BB962C8B-B14F-4D97-AF65-F5344CB8AC3E}">
        <p14:creationId xmlns:p14="http://schemas.microsoft.com/office/powerpoint/2010/main" val="2133125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Κάρτα</Template>
  <TotalTime>168</TotalTime>
  <Words>327</Words>
  <Application>Microsoft Office PowerPoint</Application>
  <PresentationFormat>Ευρεία οθόνη</PresentationFormat>
  <Paragraphs>37</Paragraphs>
  <Slides>11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11</vt:i4>
      </vt:variant>
    </vt:vector>
  </HeadingPairs>
  <TitlesOfParts>
    <vt:vector size="19" baseType="lpstr">
      <vt:lpstr>Arial</vt:lpstr>
      <vt:lpstr>Calibri</vt:lpstr>
      <vt:lpstr>Corbel</vt:lpstr>
      <vt:lpstr>Gill Sans MT</vt:lpstr>
      <vt:lpstr>Impact</vt:lpstr>
      <vt:lpstr>Lucida Grande</vt:lpstr>
      <vt:lpstr>Wingdings</vt:lpstr>
      <vt:lpstr>Badge</vt:lpstr>
      <vt:lpstr>Οικογενεια  &amp;  Κοινωνικοσ περιγυροσ</vt:lpstr>
      <vt:lpstr>Τι είναι η οικογένεια ;</vt:lpstr>
      <vt:lpstr>Η ΟΙΚΟΓΕΝΕΙΑ ΕΙΝΑΙ ΣΗΜΑΝΤΙΚΟΣ ΚΟΙΝΩΝΙΚΟΣ ΚΑΙ ΟΙΚΟΝΟΜΙΚΟΣ ΘΕΣΜΟΣ </vt:lpstr>
      <vt:lpstr>Η σημασία της οικογένειας μέσα από επίσημα κείμενα : </vt:lpstr>
      <vt:lpstr>Παρουσίαση του PowerPoint</vt:lpstr>
      <vt:lpstr> </vt:lpstr>
      <vt:lpstr>Η ΟΙΚΟΓΕΝΕΙΑ ΣΤΟ ΠΕΡΑΣΜΑ ΤΟΥ ΧΡΟΝΟΥ </vt:lpstr>
      <vt:lpstr>Η ΟΙΚΟΓΕΝΕΙΑ ΣΤΟ ΠΕΡΑΣΜΑ ΤΟΥ ΧΡΟΝΟΥ </vt:lpstr>
      <vt:lpstr>Η ΟΙΚΟΓΕΝΕΙΑ ΣΤΟ ΠΕΡΑΣΜΑ ΤΟΥ ΧΡΟΝΟΥ </vt:lpstr>
      <vt:lpstr>Χαρακτηριστικα της σημερινησ   ελληνικησ οικογενειασ</vt:lpstr>
      <vt:lpstr>Συγγενεια &amp;  ειδη συγγενειασ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Οικογενεια  &amp;  Κοινωνικοσ περιγυροσ</dc:title>
  <dc:creator>latitude</dc:creator>
  <cp:lastModifiedBy>latitude</cp:lastModifiedBy>
  <cp:revision>12</cp:revision>
  <dcterms:created xsi:type="dcterms:W3CDTF">2022-11-13T08:48:21Z</dcterms:created>
  <dcterms:modified xsi:type="dcterms:W3CDTF">2022-11-13T11:36:50Z</dcterms:modified>
</cp:coreProperties>
</file>