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Petrona"/>
      <p:regular r:id="rId17"/>
    </p:embeddedFont>
    <p:embeddedFont>
      <p:font typeface="Petrona"/>
      <p:regular r:id="rId18"/>
    </p:embeddedFont>
    <p:embeddedFont>
      <p:font typeface="Petrona"/>
      <p:regular r:id="rId19"/>
    </p:embeddedFont>
    <p:embeddedFont>
      <p:font typeface="Petrona"/>
      <p:regular r:id="rId20"/>
    </p:embeddedFont>
    <p:embeddedFont>
      <p:font typeface="Inter"/>
      <p:regular r:id="rId21"/>
    </p:embeddedFont>
    <p:embeddedFont>
      <p:font typeface="Inter"/>
      <p:regular r:id="rId22"/>
    </p:embeddedFont>
    <p:embeddedFont>
      <p:font typeface="Inter"/>
      <p:regular r:id="rId23"/>
    </p:embeddedFont>
    <p:embeddedFont>
      <p:font typeface="Inter"/>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5.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855952"/>
            <a:ext cx="7556421" cy="362903"/>
          </a:xfrm>
          <a:prstGeom prst="rect">
            <a:avLst/>
          </a:prstGeom>
          <a:noFill/>
          <a:ln/>
        </p:spPr>
        <p:txBody>
          <a:bodyPr wrap="non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 The Renaissance: Rebirth of Art and Culture</a:t>
            </a:r>
            <a:endParaRPr lang="en-US" sz="1750" dirty="0"/>
          </a:p>
        </p:txBody>
      </p:sp>
      <p:sp>
        <p:nvSpPr>
          <p:cNvPr id="4" name="Text 1"/>
          <p:cNvSpPr/>
          <p:nvPr/>
        </p:nvSpPr>
        <p:spPr>
          <a:xfrm>
            <a:off x="793790" y="3474006"/>
            <a:ext cx="7556421"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 Europe experienced a profound transformation from the 14th to 17th centuries. This era marked a transition from the Medieval to the Modern world. It witnessed a remarkable surge of creativity and an emphasis on human potential.</a:t>
            </a:r>
            <a:endParaRPr lang="en-US" sz="1750" dirty="0"/>
          </a:p>
        </p:txBody>
      </p:sp>
      <p:sp>
        <p:nvSpPr>
          <p:cNvPr id="5" name="Shape 2"/>
          <p:cNvSpPr/>
          <p:nvPr/>
        </p:nvSpPr>
        <p:spPr>
          <a:xfrm>
            <a:off x="793790" y="5197673"/>
            <a:ext cx="362903" cy="362903"/>
          </a:xfrm>
          <a:prstGeom prst="roundRect">
            <a:avLst>
              <a:gd name="adj" fmla="val 25194296"/>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01410" y="5205293"/>
            <a:ext cx="347663" cy="347663"/>
          </a:xfrm>
          <a:prstGeom prst="rect">
            <a:avLst/>
          </a:prstGeom>
        </p:spPr>
      </p:pic>
      <p:sp>
        <p:nvSpPr>
          <p:cNvPr id="7" name="Text 3"/>
          <p:cNvSpPr/>
          <p:nvPr/>
        </p:nvSpPr>
        <p:spPr>
          <a:xfrm>
            <a:off x="1270040" y="5180767"/>
            <a:ext cx="1456373" cy="396835"/>
          </a:xfrm>
          <a:prstGeom prst="rect">
            <a:avLst/>
          </a:prstGeom>
          <a:noFill/>
          <a:ln/>
        </p:spPr>
        <p:txBody>
          <a:bodyPr wrap="none" lIns="0" tIns="0" rIns="0" bIns="0" rtlCol="0" anchor="t"/>
          <a:lstStyle/>
          <a:p>
            <a:pPr algn="l" indent="0" marL="0">
              <a:lnSpc>
                <a:spcPts val="3100"/>
              </a:lnSpc>
              <a:buNone/>
            </a:pPr>
            <a:r>
              <a:rPr lang="en-US" sz="2200" b="1" spc="-36" kern="0" dirty="0">
                <a:solidFill>
                  <a:srgbClr val="272525"/>
                </a:solidFill>
                <a:latin typeface="Inter Bold" pitchFamily="34" charset="0"/>
                <a:ea typeface="Inter Bold" pitchFamily="34" charset="-122"/>
                <a:cs typeface="Inter Bold" pitchFamily="34" charset="-120"/>
              </a:rPr>
              <a:t>by eir kous</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3751898"/>
            <a:ext cx="13042821" cy="72580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 The Renaissance spread from Italy across Europe. It influenced art, science, and philosophy. It laid the groundwork for modern scientific thinking. The era transformed our understanding of human potential.</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500783"/>
            <a:ext cx="6237684" cy="779621"/>
          </a:xfrm>
          <a:prstGeom prst="rect">
            <a:avLst/>
          </a:prstGeom>
          <a:noFill/>
          <a:ln/>
        </p:spPr>
        <p:txBody>
          <a:bodyPr wrap="none" lIns="0" tIns="0" rIns="0" bIns="0" rtlCol="0" anchor="t"/>
          <a:lstStyle/>
          <a:p>
            <a:pPr algn="l" indent="0" marL="0">
              <a:lnSpc>
                <a:spcPts val="6100"/>
              </a:lnSpc>
              <a:buNone/>
            </a:pPr>
            <a:r>
              <a:rPr lang="en-US" sz="4900" b="1" spc="-98" kern="0" dirty="0">
                <a:solidFill>
                  <a:srgbClr val="F95F88"/>
                </a:solidFill>
                <a:latin typeface="Petrona Bold" pitchFamily="34" charset="0"/>
                <a:ea typeface="Petrona Bold" pitchFamily="34" charset="-122"/>
                <a:cs typeface="Petrona Bold" pitchFamily="34" charset="-120"/>
              </a:rPr>
              <a:t>Historical Context</a:t>
            </a:r>
            <a:endParaRPr lang="en-US" sz="4900" dirty="0"/>
          </a:p>
        </p:txBody>
      </p:sp>
      <p:pic>
        <p:nvPicPr>
          <p:cNvPr id="3" name="Image 0" descr="preencoded.png">    </p:cNvPr>
          <p:cNvPicPr>
            <a:picLocks noChangeAspect="1"/>
          </p:cNvPicPr>
          <p:nvPr/>
        </p:nvPicPr>
        <p:blipFill>
          <a:blip r:embed="rId1"/>
          <a:stretch>
            <a:fillRect/>
          </a:stretch>
        </p:blipFill>
        <p:spPr>
          <a:xfrm>
            <a:off x="801410" y="2880003"/>
            <a:ext cx="6423065" cy="2721888"/>
          </a:xfrm>
          <a:prstGeom prst="rect">
            <a:avLst/>
          </a:prstGeom>
        </p:spPr>
      </p:pic>
      <p:pic>
        <p:nvPicPr>
          <p:cNvPr id="4" name="Image 1" descr="preencoded.png">    </p:cNvPr>
          <p:cNvPicPr>
            <a:picLocks noChangeAspect="1"/>
          </p:cNvPicPr>
          <p:nvPr/>
        </p:nvPicPr>
        <p:blipFill>
          <a:blip r:embed="rId2"/>
          <a:stretch>
            <a:fillRect/>
          </a:stretch>
        </p:blipFill>
        <p:spPr>
          <a:xfrm>
            <a:off x="7405926" y="2880003"/>
            <a:ext cx="6423065" cy="2721888"/>
          </a:xfrm>
          <a:prstGeom prst="rect">
            <a:avLst/>
          </a:prstGeom>
        </p:spPr>
      </p:pic>
      <p:sp>
        <p:nvSpPr>
          <p:cNvPr id="5" name="Text 1"/>
          <p:cNvSpPr/>
          <p:nvPr/>
        </p:nvSpPr>
        <p:spPr>
          <a:xfrm>
            <a:off x="793790" y="6003012"/>
            <a:ext cx="13042821" cy="72580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 The Renaissance emerged from the Medieval period. The rise of wealthy merchant class in Italy spurred growth. Increased trade and cultural exchange were key. The rediscovery of classical Greek and Roman knowledge fueled the movement.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3388995"/>
            <a:ext cx="7556421"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 The Medici family played a crucial role in art patronage. The Pope also commissioned iconic pieces. Florence was the economic and cultural center. It produced the most influential artists of the period. The city was a hub of innovation.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500783"/>
            <a:ext cx="6237684" cy="779621"/>
          </a:xfrm>
          <a:prstGeom prst="rect">
            <a:avLst/>
          </a:prstGeom>
          <a:noFill/>
          <a:ln/>
        </p:spPr>
        <p:txBody>
          <a:bodyPr wrap="none" lIns="0" tIns="0" rIns="0" bIns="0" rtlCol="0" anchor="t"/>
          <a:lstStyle/>
          <a:p>
            <a:pPr algn="l" indent="0" marL="0">
              <a:lnSpc>
                <a:spcPts val="6100"/>
              </a:lnSpc>
              <a:buNone/>
            </a:pPr>
            <a:r>
              <a:rPr lang="en-US" sz="4900" b="1" spc="-98" kern="0" dirty="0">
                <a:solidFill>
                  <a:srgbClr val="F95F88"/>
                </a:solidFill>
                <a:latin typeface="Petrona Bold" pitchFamily="34" charset="0"/>
                <a:ea typeface="Petrona Bold" pitchFamily="34" charset="-122"/>
                <a:cs typeface="Petrona Bold" pitchFamily="34" charset="-120"/>
              </a:rPr>
              <a:t>Artistic Innovations</a:t>
            </a:r>
            <a:endParaRPr lang="en-US" sz="4900" dirty="0"/>
          </a:p>
        </p:txBody>
      </p:sp>
      <p:pic>
        <p:nvPicPr>
          <p:cNvPr id="3" name="Image 0" descr="preencoded.png">    </p:cNvPr>
          <p:cNvPicPr>
            <a:picLocks noChangeAspect="1"/>
          </p:cNvPicPr>
          <p:nvPr/>
        </p:nvPicPr>
        <p:blipFill>
          <a:blip r:embed="rId1"/>
          <a:stretch>
            <a:fillRect/>
          </a:stretch>
        </p:blipFill>
        <p:spPr>
          <a:xfrm>
            <a:off x="801410" y="2880003"/>
            <a:ext cx="6423065" cy="2721888"/>
          </a:xfrm>
          <a:prstGeom prst="rect">
            <a:avLst/>
          </a:prstGeom>
        </p:spPr>
      </p:pic>
      <p:pic>
        <p:nvPicPr>
          <p:cNvPr id="4" name="Image 1" descr="preencoded.png">    </p:cNvPr>
          <p:cNvPicPr>
            <a:picLocks noChangeAspect="1"/>
          </p:cNvPicPr>
          <p:nvPr/>
        </p:nvPicPr>
        <p:blipFill>
          <a:blip r:embed="rId2"/>
          <a:stretch>
            <a:fillRect/>
          </a:stretch>
        </p:blipFill>
        <p:spPr>
          <a:xfrm>
            <a:off x="7405926" y="2880003"/>
            <a:ext cx="6423065" cy="2721888"/>
          </a:xfrm>
          <a:prstGeom prst="rect">
            <a:avLst/>
          </a:prstGeom>
        </p:spPr>
      </p:pic>
      <p:sp>
        <p:nvSpPr>
          <p:cNvPr id="5" name="Text 1"/>
          <p:cNvSpPr/>
          <p:nvPr/>
        </p:nvSpPr>
        <p:spPr>
          <a:xfrm>
            <a:off x="793790" y="6003012"/>
            <a:ext cx="13042821" cy="72580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 Perspective revolutionized painting. Realistic human anatomy became central. Contrast between light and shadow created depth and drama. Religious themes, such as the Crucifixion and Pietà, were prevalent.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3751898"/>
            <a:ext cx="13042821" cy="72580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 Leonardo da Vinci was an artist, scientist, and inventor. His masterpieces include the Mona Lisa and The Last Supper. Da Vinci's anatomical studies were decades ahead of his time. He embodied Renaissance intellectual curiosity.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3388995"/>
            <a:ext cx="7556421" cy="1451610"/>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 Michelangelo's Sistine Chapel ceiling is a masterpiece. The David sculpture represents the idealized human form. He worked in multiple artistic mediums. Michelangelo pushed the boundaries of artistic expression.</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280190" y="3933349"/>
            <a:ext cx="7556421" cy="362903"/>
          </a:xfrm>
          <a:prstGeom prst="rect">
            <a:avLst/>
          </a:prstGeom>
          <a:noFill/>
          <a:ln/>
        </p:spPr>
        <p:txBody>
          <a:bodyPr wrap="none" lIns="0" tIns="0" rIns="0" bIns="0" rtlCol="0" anchor="t"/>
          <a:lstStyle/>
          <a:p>
            <a:pPr algn="l" indent="0" marL="0">
              <a:lnSpc>
                <a:spcPts val="2850"/>
              </a:lnSpc>
              <a:buNone/>
            </a:pPr>
            <a:endParaRPr lang="en-US" sz="1750" dirty="0"/>
          </a:p>
        </p:txBody>
      </p:sp>
      <p:pic>
        <p:nvPicPr>
          <p:cNvPr id="3" name="Image 0" descr="preencoded.png">    </p:cNvPr>
          <p:cNvPicPr>
            <a:picLocks noChangeAspect="1"/>
          </p:cNvPicPr>
          <p:nvPr/>
        </p:nvPicPr>
        <p:blipFill>
          <a:blip r:embed="rId1"/>
          <a:stretch>
            <a:fillRect/>
          </a:stretch>
        </p:blipFill>
        <p:spPr>
          <a:xfrm>
            <a:off x="0" y="0"/>
            <a:ext cx="5486400" cy="8229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3135273"/>
            <a:ext cx="9182576" cy="779621"/>
          </a:xfrm>
          <a:prstGeom prst="rect">
            <a:avLst/>
          </a:prstGeom>
          <a:noFill/>
          <a:ln/>
        </p:spPr>
        <p:txBody>
          <a:bodyPr wrap="none" lIns="0" tIns="0" rIns="0" bIns="0" rtlCol="0" anchor="t"/>
          <a:lstStyle/>
          <a:p>
            <a:pPr algn="l" indent="0" marL="0">
              <a:lnSpc>
                <a:spcPts val="6100"/>
              </a:lnSpc>
              <a:buNone/>
            </a:pPr>
            <a:r>
              <a:rPr lang="en-US" sz="4900" b="1" spc="-98" kern="0" dirty="0">
                <a:solidFill>
                  <a:srgbClr val="F95F88"/>
                </a:solidFill>
                <a:latin typeface="Petrona Bold" pitchFamily="34" charset="0"/>
                <a:ea typeface="Petrona Bold" pitchFamily="34" charset="-122"/>
                <a:cs typeface="Petrona Bold" pitchFamily="34" charset="-120"/>
              </a:rPr>
              <a:t>Renaissance Painting Techniques</a:t>
            </a:r>
            <a:endParaRPr lang="en-US" sz="4900" dirty="0"/>
          </a:p>
        </p:txBody>
      </p:sp>
      <p:sp>
        <p:nvSpPr>
          <p:cNvPr id="3" name="Text 1"/>
          <p:cNvSpPr/>
          <p:nvPr/>
        </p:nvSpPr>
        <p:spPr>
          <a:xfrm>
            <a:off x="793790" y="4368522"/>
            <a:ext cx="13042821" cy="725805"/>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Oil painting replaced tempera. Detailed, realistic portraiture emerged. Complex compositions and symbolism were common. Painters achieved an unprecedented level of human detail.</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3570446"/>
            <a:ext cx="7556421" cy="1088708"/>
          </a:xfrm>
          <a:prstGeom prst="rect">
            <a:avLst/>
          </a:prstGeom>
          <a:noFill/>
          <a:ln/>
        </p:spPr>
        <p:txBody>
          <a:bodyPr wrap="square" lIns="0" tIns="0" rIns="0" bIns="0" rtlCol="0" anchor="t"/>
          <a:lstStyle/>
          <a:p>
            <a:pPr algn="l" indent="0" marL="0">
              <a:lnSpc>
                <a:spcPts val="2850"/>
              </a:lnSpc>
              <a:buNone/>
            </a:pPr>
            <a:r>
              <a:rPr lang="en-US" sz="1750" spc="-36" kern="0" dirty="0">
                <a:solidFill>
                  <a:srgbClr val="272525"/>
                </a:solidFill>
                <a:latin typeface="Inter" pitchFamily="34" charset="0"/>
                <a:ea typeface="Inter" pitchFamily="34" charset="-122"/>
                <a:cs typeface="Inter" pitchFamily="34" charset="-120"/>
              </a:rPr>
              <a:t> Humanism became a major philosophical movement. Individual achievement was celebrated. Knowledge and learning were prioritized. This era marked a break from medieval theological limitations.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2025-04-07T14:46:40Z</dcterms:created>
  <dcterms:modified xsi:type="dcterms:W3CDTF">2025-04-07T14:46:40Z</dcterms:modified>
</cp:coreProperties>
</file>