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61" r:id="rId2"/>
    <p:sldId id="268" r:id="rId3"/>
    <p:sldId id="273" r:id="rId4"/>
    <p:sldId id="274" r:id="rId5"/>
    <p:sldId id="275" r:id="rId6"/>
    <p:sldId id="276" r:id="rId7"/>
    <p:sldId id="278" r:id="rId8"/>
    <p:sldId id="279" r:id="rId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FF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FFF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FF99"/>
    <a:srgbClr val="FFFFC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420" autoAdjust="0"/>
    <p:restoredTop sz="94552" autoAdjust="0"/>
  </p:normalViewPr>
  <p:slideViewPr>
    <p:cSldViewPr>
      <p:cViewPr>
        <p:scale>
          <a:sx n="66" d="100"/>
          <a:sy n="66" d="100"/>
        </p:scale>
        <p:origin x="-1987" y="-4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48C630C-681F-4E4E-81E6-EE0119D124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4370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14371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3AB59AB-43D7-499F-B8AA-63146FBE366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8D333-6DA0-48CD-8BCD-6A60B081893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9723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F5B27-6700-4314-9B2B-E7221AF09DA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1143000" y="609600"/>
            <a:ext cx="7772400" cy="5486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4D53C-76FB-41BC-9620-03CD1B9099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9053EF1-21F0-4FFB-83E7-665B5D614D8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54C8A-5524-40A2-85A0-E8821F75ED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95810-EB32-418B-9538-09F1E0D879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643D7-AC4A-4900-B66A-D0B21D8D88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6E07F-1586-43AC-BF64-092C06D127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AC65-D035-46F7-B72C-8262307DD2E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D984F-1DAA-4E5C-B40A-296C4214191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DF42B-711E-4F05-9009-2C28C75463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1F380-1234-4837-B07D-FB8A770D9C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1331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1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1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4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6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7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8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2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0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8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39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3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34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3347" name="Rectangle 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3348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49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50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694F57-AE92-4DC1-92B3-7686917955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9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20" r:id="rId13"/>
  </p:sldLayoutIdLst>
  <p:transition spd="med" advClick="0" advTm="21000">
    <p:checker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el-GR" dirty="0" smtClean="0"/>
          </a:p>
          <a:p>
            <a:pPr eaLnBrk="1" hangingPunct="1">
              <a:defRPr/>
            </a:pPr>
            <a:endParaRPr lang="el-GR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46088" y="609600"/>
            <a:ext cx="8469312" cy="1614488"/>
          </a:xfrm>
          <a:noFill/>
        </p:spPr>
        <p:txBody>
          <a:bodyPr lIns="0"/>
          <a:lstStyle/>
          <a:p>
            <a:pPr algn="ctr" eaLnBrk="1" hangingPunct="1"/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 Ψηφιακός κόσμος</a:t>
            </a:r>
            <a:endParaRPr lang="el-GR" sz="4000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 bwMode="auto">
          <a:xfrm>
            <a:off x="0" y="233362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defRPr/>
            </a:pPr>
            <a:endParaRPr lang="el-GR" sz="3200" ker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endParaRPr lang="el-GR" sz="320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844800"/>
            <a:ext cx="6353175" cy="3970960"/>
          </a:xfrm>
          <a:prstGeom prst="rect">
            <a:avLst/>
          </a:prstGeom>
          <a:noFill/>
          <a:ln w="28575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defRPr/>
            </a:pPr>
            <a:r>
              <a:rPr lang="el-GR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Λέξεις Κλειδιά</a:t>
            </a:r>
            <a:r>
              <a:rPr lang="el-GR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:</a:t>
            </a:r>
          </a:p>
          <a:p>
            <a:pPr>
              <a:defRPr/>
            </a:pP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Αναλογικός (</a:t>
            </a:r>
            <a:r>
              <a:rPr lang="en-US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Analogue</a:t>
            </a: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) Ψηφιακός (</a:t>
            </a:r>
            <a:r>
              <a:rPr lang="en-US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Digital</a:t>
            </a: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)</a:t>
            </a:r>
            <a:endParaRPr lang="en-US" sz="3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Byte</a:t>
            </a:r>
            <a:endParaRPr lang="el-GR" sz="3600" dirty="0">
              <a:solidFill>
                <a:schemeClr val="tx1"/>
              </a:solidFill>
              <a:latin typeface="+mj-lt"/>
            </a:endParaRPr>
          </a:p>
          <a:p>
            <a:pPr>
              <a:defRPr/>
            </a:pP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Δυαδικό Ψηφίο (</a:t>
            </a:r>
            <a:r>
              <a:rPr lang="en-US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bit</a:t>
            </a: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)</a:t>
            </a:r>
            <a:endParaRPr lang="en-US" sz="36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el-GR" sz="3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Συστήματα αρίθμησης </a:t>
            </a:r>
          </a:p>
          <a:p>
            <a:pPr>
              <a:defRPr/>
            </a:pPr>
            <a:endParaRPr lang="el-GR" sz="36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36550" y="325438"/>
            <a:ext cx="8578850" cy="6170612"/>
          </a:xfrm>
        </p:spPr>
        <p:txBody>
          <a:bodyPr/>
          <a:lstStyle/>
          <a:p>
            <a:pPr algn="ctr">
              <a:buFontTx/>
              <a:buNone/>
              <a:defRPr/>
            </a:pPr>
            <a:endParaRPr lang="el-GR" b="1" dirty="0" smtClean="0">
              <a:solidFill>
                <a:srgbClr val="FFFF00"/>
              </a:solidFill>
            </a:endParaRPr>
          </a:p>
          <a:p>
            <a:pPr algn="ctr">
              <a:buFontTx/>
              <a:buNone/>
              <a:defRPr/>
            </a:pPr>
            <a:endParaRPr lang="el-GR" b="1" dirty="0" smtClean="0">
              <a:solidFill>
                <a:srgbClr val="FFFF00"/>
              </a:solidFill>
            </a:endParaRPr>
          </a:p>
          <a:p>
            <a:pPr algn="ctr">
              <a:buFontTx/>
              <a:buNone/>
              <a:defRPr/>
            </a:pPr>
            <a:r>
              <a:rPr lang="el-GR" b="1" dirty="0" smtClean="0">
                <a:solidFill>
                  <a:srgbClr val="FFFF00"/>
                </a:solidFill>
              </a:rPr>
              <a:t>Ψηφιακό</a:t>
            </a:r>
            <a:r>
              <a:rPr lang="el-GR" b="1" dirty="0" smtClean="0"/>
              <a:t> = σύστημα που παίρνει τιμές από μια ομάδα συγκεκριμένων τιμών. (</a:t>
            </a:r>
            <a:r>
              <a:rPr lang="el-GR" b="1" dirty="0" err="1" smtClean="0"/>
              <a:t>π.χ</a:t>
            </a:r>
            <a:r>
              <a:rPr lang="el-GR" b="1" dirty="0" smtClean="0"/>
              <a:t> ψηφιακό θερμόμετρο, ψηφιδωτό)</a:t>
            </a: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>
              <a:solidFill>
                <a:srgbClr val="FFFF00"/>
              </a:solidFill>
            </a:endParaRPr>
          </a:p>
          <a:p>
            <a:pPr algn="ctr">
              <a:buFontTx/>
              <a:buNone/>
              <a:defRPr/>
            </a:pPr>
            <a:r>
              <a:rPr lang="el-GR" b="1" dirty="0" smtClean="0">
                <a:solidFill>
                  <a:srgbClr val="FFFF00"/>
                </a:solidFill>
              </a:rPr>
              <a:t>Αναλογικό </a:t>
            </a:r>
            <a:r>
              <a:rPr lang="el-GR" b="1" dirty="0" smtClean="0"/>
              <a:t>= σύστημα όπου οι τιμές είναι συνεχόμενες. ( </a:t>
            </a:r>
            <a:r>
              <a:rPr lang="el-GR" b="1" dirty="0" err="1" smtClean="0"/>
              <a:t>π.χ</a:t>
            </a:r>
            <a:r>
              <a:rPr lang="el-GR" b="1" dirty="0" smtClean="0"/>
              <a:t> αναλογικό θερμόμετρο, πίνακας ζωγραφικής)</a:t>
            </a:r>
          </a:p>
          <a:p>
            <a:pPr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</p:txBody>
      </p:sp>
      <p:sp>
        <p:nvSpPr>
          <p:cNvPr id="4099" name="3 - Βέλος προς τα κάτω"/>
          <p:cNvSpPr>
            <a:spLocks noChangeArrowheads="1"/>
          </p:cNvSpPr>
          <p:nvPr/>
        </p:nvSpPr>
        <p:spPr bwMode="auto">
          <a:xfrm>
            <a:off x="4645025" y="982663"/>
            <a:ext cx="547688" cy="912812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l-GR"/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0440" y="946116"/>
            <a:ext cx="8761473" cy="5911884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l-GR" b="1" dirty="0" smtClean="0">
                <a:solidFill>
                  <a:srgbClr val="FFFF00"/>
                </a:solidFill>
              </a:rPr>
              <a:t>	</a:t>
            </a:r>
            <a:r>
              <a:rPr lang="el-GR" dirty="0" smtClean="0"/>
              <a:t>Ο υπολογιστής είναι ψηφιακός γιατί μπορεί να αναγνωρίσει μόνο δύο καταστάσεις:</a:t>
            </a:r>
          </a:p>
          <a:p>
            <a:pPr>
              <a:buFontTx/>
              <a:buNone/>
              <a:defRPr/>
            </a:pPr>
            <a:r>
              <a:rPr lang="el-GR" dirty="0" smtClean="0"/>
              <a:t>Α) Περνάει ρεύμα μέσα από ένα καλώδιο</a:t>
            </a:r>
          </a:p>
          <a:p>
            <a:pPr>
              <a:buFontTx/>
              <a:buNone/>
              <a:defRPr/>
            </a:pPr>
            <a:r>
              <a:rPr lang="el-GR" dirty="0" smtClean="0"/>
              <a:t>Β) Δεν περνάει ρεύμα μέσα από ένα καλώδιο.</a:t>
            </a:r>
          </a:p>
          <a:p>
            <a:pPr>
              <a:buFontTx/>
              <a:buNone/>
              <a:defRPr/>
            </a:pPr>
            <a:r>
              <a:rPr lang="el-GR" dirty="0" smtClean="0"/>
              <a:t>	Γι αυτό δημιουργήθηκε το δυαδικό σύστημα αρίθμησης όπου όλα μπορούσαν να αναπαρασταθούν με δύο σύμβολα:</a:t>
            </a:r>
          </a:p>
          <a:p>
            <a:pPr>
              <a:buFontTx/>
              <a:buNone/>
              <a:defRPr/>
            </a:pPr>
            <a:r>
              <a:rPr lang="el-GR" dirty="0" smtClean="0"/>
              <a:t>το μηδέν (0) και το ένα (1) με την παρακάτω αντιστοίχιση:</a:t>
            </a:r>
          </a:p>
          <a:p>
            <a:pPr algn="ctr">
              <a:buFontTx/>
              <a:buNone/>
              <a:defRPr/>
            </a:pPr>
            <a:r>
              <a:rPr lang="el-GR" b="1" dirty="0" smtClean="0"/>
              <a:t>0 = Δεν περνά ρεύμα</a:t>
            </a:r>
          </a:p>
          <a:p>
            <a:pPr algn="ctr">
              <a:buFontTx/>
              <a:buNone/>
              <a:defRPr/>
            </a:pPr>
            <a:r>
              <a:rPr lang="el-GR" b="1" dirty="0" smtClean="0"/>
              <a:t>1= Περνά ρεύμα </a:t>
            </a:r>
          </a:p>
          <a:p>
            <a:pPr>
              <a:buFontTx/>
              <a:buNone/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  <a:p>
            <a:pPr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</p:txBody>
      </p:sp>
      <p:sp>
        <p:nvSpPr>
          <p:cNvPr id="4099" name="3 - Βέλος προς τα κάτω"/>
          <p:cNvSpPr>
            <a:spLocks noChangeArrowheads="1"/>
          </p:cNvSpPr>
          <p:nvPr/>
        </p:nvSpPr>
        <p:spPr bwMode="auto">
          <a:xfrm>
            <a:off x="4645025" y="982663"/>
            <a:ext cx="547688" cy="912812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46031" y="0"/>
            <a:ext cx="8469312" cy="920724"/>
          </a:xfrm>
          <a:noFill/>
        </p:spPr>
        <p:txBody>
          <a:bodyPr lIns="0"/>
          <a:lstStyle/>
          <a:p>
            <a:pPr algn="ctr" eaLnBrk="1" hangingPunct="1"/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 Δυαδικό Σύστημα</a:t>
            </a:r>
            <a:endParaRPr lang="el-GR" sz="4000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0441" y="727038"/>
            <a:ext cx="8690094" cy="584208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l-GR" b="1" dirty="0" smtClean="0">
                <a:solidFill>
                  <a:srgbClr val="FFFF00"/>
                </a:solidFill>
              </a:rPr>
              <a:t>	</a:t>
            </a:r>
          </a:p>
          <a:p>
            <a:pPr>
              <a:buFontTx/>
              <a:buNone/>
              <a:defRPr/>
            </a:pPr>
            <a:endParaRPr lang="el-GR" b="1" dirty="0" smtClean="0">
              <a:solidFill>
                <a:srgbClr val="FFFF00"/>
              </a:solidFill>
            </a:endParaRPr>
          </a:p>
          <a:p>
            <a:pPr>
              <a:buFontTx/>
              <a:buNone/>
              <a:defRPr/>
            </a:pPr>
            <a:r>
              <a:rPr lang="el-GR" b="1" dirty="0" smtClean="0">
                <a:solidFill>
                  <a:srgbClr val="FFFF00"/>
                </a:solidFill>
              </a:rPr>
              <a:t>		</a:t>
            </a:r>
            <a:r>
              <a:rPr lang="el-GR" dirty="0" smtClean="0"/>
              <a:t>Το δυαδικό ψηφίο ονομάζεται </a:t>
            </a:r>
            <a:r>
              <a:rPr lang="en-US" b="1" dirty="0" smtClean="0"/>
              <a:t>bit</a:t>
            </a:r>
            <a:r>
              <a:rPr lang="el-GR" dirty="0" smtClean="0"/>
              <a:t>, παίρνει τις τιμές  μηδέν (0) και  ένα (1) και χρησιμοποιείται για την αναπαράσταση όλων των μορφών δεδομένων στον υπολογιστή (αριθμούς, γράμματα, εικόνες, ήχοι </a:t>
            </a:r>
            <a:r>
              <a:rPr lang="el-GR" dirty="0" err="1" smtClean="0"/>
              <a:t>κ.λ.π</a:t>
            </a:r>
            <a:r>
              <a:rPr lang="el-GR" dirty="0" smtClean="0"/>
              <a:t>).</a:t>
            </a:r>
          </a:p>
          <a:p>
            <a:pPr>
              <a:buFontTx/>
              <a:buNone/>
              <a:defRPr/>
            </a:pPr>
            <a:r>
              <a:rPr lang="el-GR" dirty="0" smtClean="0"/>
              <a:t>Η διαδικασία αντιστοίχισης των δεδομένων με τα δύο σύμβολα του δυαδικού συστήματος  ονομάζεται </a:t>
            </a:r>
            <a:r>
              <a:rPr lang="el-GR" b="1" dirty="0" smtClean="0"/>
              <a:t>κωδικοποίηση</a:t>
            </a:r>
            <a:r>
              <a:rPr lang="el-GR" dirty="0" smtClean="0"/>
              <a:t>.</a:t>
            </a:r>
          </a:p>
          <a:p>
            <a:pPr>
              <a:buFontTx/>
              <a:buNone/>
              <a:defRPr/>
            </a:pPr>
            <a:endParaRPr lang="el-GR" dirty="0" smtClean="0"/>
          </a:p>
          <a:p>
            <a:pPr>
              <a:buFontTx/>
              <a:buNone/>
              <a:defRPr/>
            </a:pPr>
            <a:endParaRPr lang="el-GR" dirty="0" smtClean="0"/>
          </a:p>
          <a:p>
            <a:pPr>
              <a:buFontTx/>
              <a:buNone/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  <a:p>
            <a:pPr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</p:txBody>
      </p:sp>
      <p:sp>
        <p:nvSpPr>
          <p:cNvPr id="4099" name="3 - Βέλος προς τα κάτω"/>
          <p:cNvSpPr>
            <a:spLocks noChangeArrowheads="1"/>
          </p:cNvSpPr>
          <p:nvPr/>
        </p:nvSpPr>
        <p:spPr bwMode="auto">
          <a:xfrm>
            <a:off x="4645025" y="982663"/>
            <a:ext cx="547688" cy="912812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46031" y="0"/>
            <a:ext cx="8469312" cy="920724"/>
          </a:xfrm>
          <a:noFill/>
        </p:spPr>
        <p:txBody>
          <a:bodyPr lIns="0"/>
          <a:lstStyle/>
          <a:p>
            <a:pPr algn="ctr" eaLnBrk="1" hangingPunct="1"/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 Δυαδικό Ψηφίο</a:t>
            </a:r>
            <a:endParaRPr lang="el-GR" sz="4000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0440" y="946116"/>
            <a:ext cx="8953559" cy="5623002"/>
          </a:xfrm>
        </p:spPr>
        <p:txBody>
          <a:bodyPr/>
          <a:lstStyle/>
          <a:p>
            <a:pPr>
              <a:buNone/>
              <a:defRPr/>
            </a:pPr>
            <a:r>
              <a:rPr lang="en-US" dirty="0" smtClean="0"/>
              <a:t>		</a:t>
            </a:r>
            <a:r>
              <a:rPr lang="el-GR" dirty="0" smtClean="0"/>
              <a:t>Η ανάγκη να κωδικοποιήσουμε όμοια σε όλους τους υπολογιστές το σύνολο των συμβόλων που χρησιμοποιούμε δημιούργησε τον κώδικα </a:t>
            </a:r>
            <a:r>
              <a:rPr lang="el-GR" b="1" dirty="0" smtClean="0"/>
              <a:t>ASCI</a:t>
            </a:r>
            <a:r>
              <a:rPr lang="en-US" b="1" dirty="0" smtClean="0"/>
              <a:t>.</a:t>
            </a:r>
          </a:p>
          <a:p>
            <a:pPr>
              <a:buNone/>
              <a:defRPr/>
            </a:pPr>
            <a:r>
              <a:rPr lang="el-GR" dirty="0" smtClean="0"/>
              <a:t>		Σε αυτόν τον κώδικα 256 χαρακτήρες (λατινικά γράμματα, σημεία στίξης, αριθμητικοί τελεστές </a:t>
            </a:r>
            <a:r>
              <a:rPr lang="el-GR" dirty="0" err="1" smtClean="0"/>
              <a:t>κ.λ.π</a:t>
            </a:r>
            <a:r>
              <a:rPr lang="el-GR" dirty="0" smtClean="0"/>
              <a:t>.) κωδικοποιούνται αντιστοιχίζοντας ένα μοναδικό συνδυασμό οκτώ ψηφιών από 0 και 1 σε κάθε χαρακτήρα.</a:t>
            </a:r>
          </a:p>
          <a:p>
            <a:pPr>
              <a:buNone/>
              <a:defRPr/>
            </a:pPr>
            <a:r>
              <a:rPr lang="el-GR" dirty="0" smtClean="0"/>
              <a:t>Παράδειγμα το Α = 01000001, το Β = 01000010, το </a:t>
            </a:r>
            <a:r>
              <a:rPr lang="en-US" dirty="0" smtClean="0"/>
              <a:t>C= 01000011 </a:t>
            </a:r>
            <a:r>
              <a:rPr lang="el-GR" dirty="0" err="1" smtClean="0"/>
              <a:t>κ.λ.π</a:t>
            </a:r>
            <a:endParaRPr lang="el-GR" dirty="0" smtClean="0"/>
          </a:p>
          <a:p>
            <a:pPr>
              <a:buNone/>
              <a:defRPr/>
            </a:pPr>
            <a:endParaRPr lang="el-GR" dirty="0" smtClean="0"/>
          </a:p>
          <a:p>
            <a:pPr>
              <a:buFontTx/>
              <a:buNone/>
              <a:defRPr/>
            </a:pPr>
            <a:endParaRPr lang="el-GR" dirty="0" smtClean="0"/>
          </a:p>
          <a:p>
            <a:pPr>
              <a:buFontTx/>
              <a:buNone/>
              <a:defRPr/>
            </a:pPr>
            <a:endParaRPr lang="el-GR" dirty="0" smtClean="0"/>
          </a:p>
          <a:p>
            <a:pPr>
              <a:buFontTx/>
              <a:buNone/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  <a:p>
            <a:pPr>
              <a:defRPr/>
            </a:pPr>
            <a:endParaRPr lang="el-GR" dirty="0" smtClean="0"/>
          </a:p>
          <a:p>
            <a:pPr algn="ctr">
              <a:buFontTx/>
              <a:buNone/>
              <a:defRPr/>
            </a:pPr>
            <a:endParaRPr lang="el-GR" b="1" dirty="0" smtClean="0"/>
          </a:p>
        </p:txBody>
      </p:sp>
      <p:sp>
        <p:nvSpPr>
          <p:cNvPr id="4099" name="3 - Βέλος προς τα κάτω"/>
          <p:cNvSpPr>
            <a:spLocks noChangeArrowheads="1"/>
          </p:cNvSpPr>
          <p:nvPr/>
        </p:nvSpPr>
        <p:spPr bwMode="auto">
          <a:xfrm>
            <a:off x="4645025" y="982663"/>
            <a:ext cx="547688" cy="912812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46031" y="0"/>
            <a:ext cx="8469312" cy="920724"/>
          </a:xfrm>
          <a:noFill/>
        </p:spPr>
        <p:txBody>
          <a:bodyPr lIns="0"/>
          <a:lstStyle/>
          <a:p>
            <a:pPr algn="ctr" eaLnBrk="1" hangingPunct="1"/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 Κώδικας </a:t>
            </a:r>
            <a:r>
              <a:rPr lang="en-US" sz="4000" b="1" dirty="0" smtClean="0">
                <a:solidFill>
                  <a:srgbClr val="FFFF00"/>
                </a:solidFill>
                <a:latin typeface="Monotype Corsiva" pitchFamily="66" charset="0"/>
              </a:rPr>
              <a:t>ASCII</a:t>
            </a:r>
            <a:endParaRPr lang="el-GR" sz="4000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84187" y="325395"/>
            <a:ext cx="7772400" cy="1143000"/>
          </a:xfrm>
        </p:spPr>
        <p:txBody>
          <a:bodyPr/>
          <a:lstStyle/>
          <a:p>
            <a:r>
              <a:rPr lang="el-GR" sz="4000" b="1" dirty="0" smtClean="0">
                <a:solidFill>
                  <a:srgbClr val="FFFF00"/>
                </a:solidFill>
                <a:latin typeface="Monotype Corsiva" pitchFamily="66" charset="0"/>
              </a:rPr>
              <a:t>Μονάδες Μέτρησης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596" y="1981200"/>
            <a:ext cx="8286804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l-GR" dirty="0" smtClean="0"/>
              <a:t>Αφού κάθε χαρακτήρας μετατρέπεται σε μία σειρά από 8 </a:t>
            </a:r>
            <a:r>
              <a:rPr lang="en-US" dirty="0" smtClean="0"/>
              <a:t>bit</a:t>
            </a:r>
            <a:r>
              <a:rPr lang="el-GR" dirty="0" smtClean="0"/>
              <a:t> για να μετράμε εύκολα τη </a:t>
            </a:r>
            <a:r>
              <a:rPr lang="el-GR" b="1" dirty="0" smtClean="0"/>
              <a:t>χωρητικότητα</a:t>
            </a:r>
            <a:r>
              <a:rPr lang="el-GR" dirty="0" smtClean="0"/>
              <a:t> </a:t>
            </a:r>
            <a:r>
              <a:rPr lang="el-GR" dirty="0"/>
              <a:t>δηλαδή την ποσότητα των δεδομένων </a:t>
            </a:r>
            <a:r>
              <a:rPr lang="el-GR" dirty="0" smtClean="0"/>
              <a:t>που αποθηκεύονται </a:t>
            </a:r>
            <a:r>
              <a:rPr lang="el-GR" dirty="0"/>
              <a:t>σε ένα </a:t>
            </a:r>
            <a:r>
              <a:rPr lang="el-GR" dirty="0" smtClean="0"/>
              <a:t>αποθηκευτικό μέσο</a:t>
            </a:r>
            <a:r>
              <a:rPr lang="en-US" dirty="0" smtClean="0"/>
              <a:t>,</a:t>
            </a:r>
            <a:r>
              <a:rPr lang="el-GR" dirty="0" smtClean="0"/>
              <a:t>  αλλά και στη μνήμη δημιουργήθηκε μία νέα μονάδα μέτρησης το </a:t>
            </a:r>
            <a:r>
              <a:rPr lang="en-US" b="1" dirty="0" smtClean="0"/>
              <a:t>Byte</a:t>
            </a:r>
            <a:r>
              <a:rPr lang="en-US" dirty="0" smtClean="0"/>
              <a:t>.</a:t>
            </a:r>
            <a:endParaRPr lang="el-GR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dirty="0"/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18" y="0"/>
            <a:ext cx="8229600" cy="1139825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Monotype Corsiva" pitchFamily="66" charset="0"/>
              </a:rPr>
              <a:t>Byte</a:t>
            </a:r>
            <a:endParaRPr lang="el-GR" sz="4000" b="1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8520112" cy="4781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400" dirty="0" smtClean="0"/>
              <a:t>		Το </a:t>
            </a:r>
            <a:r>
              <a:rPr lang="en-US" sz="2400" dirty="0"/>
              <a:t>byte</a:t>
            </a:r>
            <a:r>
              <a:rPr lang="el-GR" sz="2400" dirty="0"/>
              <a:t> το οποίο είναι ίσο με 8</a:t>
            </a:r>
            <a:r>
              <a:rPr lang="en-US" sz="2400" dirty="0"/>
              <a:t> bit. </a:t>
            </a:r>
            <a:r>
              <a:rPr lang="el-GR" sz="2400" dirty="0"/>
              <a:t>Τα δεδομένα αποθηκεύονται στον υπολογιστή σαν </a:t>
            </a:r>
            <a:r>
              <a:rPr lang="en-US" sz="2400" dirty="0"/>
              <a:t>byte</a:t>
            </a:r>
            <a:r>
              <a:rPr lang="el-GR" sz="2400" dirty="0"/>
              <a:t>. Κάθε </a:t>
            </a:r>
            <a:r>
              <a:rPr lang="en-US" sz="2400" dirty="0"/>
              <a:t>byte</a:t>
            </a:r>
            <a:r>
              <a:rPr lang="el-GR" sz="2400" dirty="0"/>
              <a:t> είναι και ένας χαρακτήρας (ένας αριθμός, ένα γράμμα, ένα σημείο στίξης, ένα μαθηματικό σύμβολο, ή ένα κενό διάστημα). Το όνομα ΑΝΝΑ ΜΑΡΙΑ ΤΟΣΙΟΥ καταλαμβάνει 17  </a:t>
            </a:r>
            <a:r>
              <a:rPr lang="en-US" sz="2400" dirty="0"/>
              <a:t>bytes</a:t>
            </a:r>
            <a:r>
              <a:rPr lang="el-GR" sz="2400" dirty="0"/>
              <a:t> μαζί με τα κενά</a:t>
            </a:r>
            <a:r>
              <a:rPr lang="en-US" sz="2400" dirty="0"/>
              <a:t> </a:t>
            </a:r>
            <a:r>
              <a:rPr lang="el-GR" sz="2400" dirty="0"/>
              <a:t>και 17*8 = </a:t>
            </a:r>
            <a:r>
              <a:rPr lang="en-US" sz="2400" dirty="0"/>
              <a:t>136 bit</a:t>
            </a:r>
            <a:endParaRPr lang="el-GR" sz="2400" dirty="0"/>
          </a:p>
          <a:p>
            <a:pPr>
              <a:buFont typeface="Wingdings" pitchFamily="2" charset="2"/>
              <a:buNone/>
            </a:pPr>
            <a:endParaRPr lang="el-GR" sz="2400" dirty="0"/>
          </a:p>
          <a:p>
            <a:pPr>
              <a:buFont typeface="Wingdings" pitchFamily="2" charset="2"/>
              <a:buNone/>
            </a:pPr>
            <a:endParaRPr lang="el-GR" sz="2400" dirty="0"/>
          </a:p>
          <a:p>
            <a:pPr>
              <a:buFont typeface="Wingdings" pitchFamily="2" charset="2"/>
              <a:buNone/>
            </a:pPr>
            <a:endParaRPr lang="el-GR" sz="2400" dirty="0"/>
          </a:p>
          <a:p>
            <a:pPr>
              <a:buFont typeface="Wingdings" pitchFamily="2" charset="2"/>
              <a:buNone/>
            </a:pPr>
            <a:endParaRPr lang="en-US" sz="2400" i="1" dirty="0"/>
          </a:p>
          <a:p>
            <a:pPr>
              <a:buFont typeface="Wingdings" pitchFamily="2" charset="2"/>
              <a:buNone/>
            </a:pPr>
            <a:r>
              <a:rPr lang="el-GR" sz="2400" i="1" dirty="0"/>
              <a:t>Το δικό σας όνομα πόσα </a:t>
            </a:r>
            <a:r>
              <a:rPr lang="en-US" sz="2400" i="1" dirty="0"/>
              <a:t>bytes</a:t>
            </a:r>
            <a:r>
              <a:rPr lang="el-GR" sz="2400" i="1" dirty="0"/>
              <a:t> και πόσα </a:t>
            </a:r>
            <a:r>
              <a:rPr lang="en-US" sz="2400" i="1" dirty="0"/>
              <a:t>bit </a:t>
            </a:r>
            <a:r>
              <a:rPr lang="el-GR" sz="2400" i="1" dirty="0"/>
              <a:t>καταλαμβάνει;</a:t>
            </a:r>
          </a:p>
          <a:p>
            <a:pPr>
              <a:buFont typeface="Wingdings" pitchFamily="2" charset="2"/>
              <a:buNone/>
            </a:pPr>
            <a:endParaRPr lang="el-GR" sz="2400" i="1" dirty="0"/>
          </a:p>
        </p:txBody>
      </p:sp>
      <p:graphicFrame>
        <p:nvGraphicFramePr>
          <p:cNvPr id="198660" name="Group 4"/>
          <p:cNvGraphicFramePr>
            <a:graphicFrameLocks noGrp="1"/>
          </p:cNvGraphicFramePr>
          <p:nvPr>
            <p:ph sz="half" idx="2"/>
          </p:nvPr>
        </p:nvGraphicFramePr>
        <p:xfrm>
          <a:off x="1241425" y="4498975"/>
          <a:ext cx="6961188" cy="518160"/>
        </p:xfrm>
        <a:graphic>
          <a:graphicData uri="http://schemas.openxmlformats.org/drawingml/2006/table">
            <a:tbl>
              <a:tblPr/>
              <a:tblGrid>
                <a:gridCol w="407988"/>
                <a:gridCol w="411162"/>
                <a:gridCol w="407988"/>
                <a:gridCol w="411162"/>
                <a:gridCol w="409575"/>
                <a:gridCol w="407988"/>
                <a:gridCol w="411162"/>
                <a:gridCol w="407988"/>
                <a:gridCol w="411162"/>
                <a:gridCol w="407988"/>
                <a:gridCol w="411162"/>
                <a:gridCol w="407988"/>
                <a:gridCol w="409575"/>
                <a:gridCol w="411162"/>
                <a:gridCol w="407988"/>
                <a:gridCol w="411162"/>
                <a:gridCol w="4079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2544" y="179343"/>
            <a:ext cx="7772400" cy="1143000"/>
          </a:xfrm>
        </p:spPr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00" y="1530324"/>
            <a:ext cx="7994700" cy="456567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dirty="0" smtClean="0"/>
              <a:t>1 </a:t>
            </a:r>
            <a:r>
              <a:rPr lang="el-GR" dirty="0"/>
              <a:t>ΚΒ</a:t>
            </a:r>
            <a:r>
              <a:rPr lang="en-US" dirty="0"/>
              <a:t> (Kilobyte) = 1024 </a:t>
            </a:r>
            <a:r>
              <a:rPr lang="en-US" dirty="0" smtClean="0"/>
              <a:t>Byte</a:t>
            </a:r>
            <a:r>
              <a:rPr lang="el-GR" dirty="0" smtClean="0"/>
              <a:t> </a:t>
            </a:r>
            <a:r>
              <a:rPr lang="el-GR" dirty="0"/>
              <a:t>(ένα </a:t>
            </a:r>
            <a:r>
              <a:rPr lang="el-GR" dirty="0" smtClean="0"/>
              <a:t>κείμενο </a:t>
            </a:r>
            <a:r>
              <a:rPr lang="el-GR" dirty="0"/>
              <a:t>μπορεί να είναι 25 ΚΒ)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1M</a:t>
            </a:r>
            <a:r>
              <a:rPr lang="el-GR" dirty="0"/>
              <a:t>Β</a:t>
            </a:r>
            <a:r>
              <a:rPr lang="en-US" dirty="0"/>
              <a:t> (Megabyte) = 1024 </a:t>
            </a:r>
            <a:r>
              <a:rPr lang="en-US" dirty="0" err="1" smtClean="0"/>
              <a:t>KiloByte</a:t>
            </a:r>
            <a:r>
              <a:rPr lang="el-GR" dirty="0" smtClean="0"/>
              <a:t> ( </a:t>
            </a:r>
            <a:r>
              <a:rPr lang="el-GR" dirty="0"/>
              <a:t>ένα </a:t>
            </a:r>
            <a:r>
              <a:rPr lang="en-US" dirty="0"/>
              <a:t>CD </a:t>
            </a:r>
            <a:r>
              <a:rPr lang="el-GR" dirty="0"/>
              <a:t>έχει </a:t>
            </a:r>
            <a:r>
              <a:rPr lang="en-US" dirty="0"/>
              <a:t>650 – 700 MB</a:t>
            </a:r>
            <a:r>
              <a:rPr lang="el-GR" dirty="0"/>
              <a:t>)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1 G</a:t>
            </a:r>
            <a:r>
              <a:rPr lang="el-GR" dirty="0"/>
              <a:t>Β</a:t>
            </a:r>
            <a:r>
              <a:rPr lang="en-US" dirty="0"/>
              <a:t> (gigabyte) = 1024 </a:t>
            </a:r>
            <a:r>
              <a:rPr lang="en-US" dirty="0" err="1" smtClean="0"/>
              <a:t>MegaByte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l-GR" dirty="0"/>
              <a:t>το </a:t>
            </a:r>
            <a:r>
              <a:rPr lang="en-US" dirty="0"/>
              <a:t>DVD</a:t>
            </a:r>
            <a:r>
              <a:rPr lang="el-GR" dirty="0"/>
              <a:t> έχει χωρητικότητα 4,7 </a:t>
            </a:r>
            <a:r>
              <a:rPr lang="en-US" dirty="0"/>
              <a:t>GB</a:t>
            </a:r>
            <a:r>
              <a:rPr lang="el-GR" dirty="0"/>
              <a:t> και ένας σκληρός δίσκος 40- 300 </a:t>
            </a:r>
            <a:r>
              <a:rPr lang="en-US" dirty="0"/>
              <a:t>GB</a:t>
            </a:r>
            <a:r>
              <a:rPr lang="en-US" dirty="0" smtClean="0"/>
              <a:t>)</a:t>
            </a:r>
            <a:endParaRPr lang="el-G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dirty="0" smtClean="0"/>
              <a:t>1 ΤΒ (</a:t>
            </a:r>
            <a:r>
              <a:rPr lang="en-US" dirty="0" err="1" smtClean="0"/>
              <a:t>TeraByte</a:t>
            </a:r>
            <a:r>
              <a:rPr lang="el-GR" dirty="0" smtClean="0"/>
              <a:t>)</a:t>
            </a:r>
            <a:r>
              <a:rPr lang="en-US" dirty="0" smtClean="0"/>
              <a:t> = 1024 </a:t>
            </a:r>
            <a:r>
              <a:rPr lang="en-US" dirty="0" err="1" smtClean="0"/>
              <a:t>GigaByte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09518" y="0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Πολλαπλάσια του 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Byte</a:t>
            </a:r>
            <a:endParaRPr kumimoji="0" lang="el-GR" sz="40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 advClick="0" advTm="21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4" dur="1" fill="hold">
                                          <p:endSync delay="0"/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8" dur="1" fill="hold">
                                          <p:endSync delay="0"/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/>
    </p:bldLst>
  </p:timing>
</p:sld>
</file>

<file path=ppt/theme/theme1.xml><?xml version="1.0" encoding="utf-8"?>
<a:theme xmlns:a="http://schemas.openxmlformats.org/drawingml/2006/main" name="01068976">
  <a:themeElements>
    <a:clrScheme name="01068976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CC99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B98AE7"/>
      </a:accent6>
      <a:hlink>
        <a:srgbClr val="6600CC"/>
      </a:hlink>
      <a:folHlink>
        <a:srgbClr val="6699FF"/>
      </a:folHlink>
    </a:clrScheme>
    <a:fontScheme name="0106897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068976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CC99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B98AE7"/>
        </a:accent6>
        <a:hlink>
          <a:srgbClr val="6600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68976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68976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517</TotalTime>
  <Words>155</Words>
  <Application>Microsoft PowerPoint</Application>
  <PresentationFormat>Προβολή στην οθόνη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01068976</vt:lpstr>
      <vt:lpstr> Ψηφιακός κόσμος</vt:lpstr>
      <vt:lpstr>Διαφάνεια 2</vt:lpstr>
      <vt:lpstr> Δυαδικό Σύστημα</vt:lpstr>
      <vt:lpstr> Δυαδικό Ψηφίο</vt:lpstr>
      <vt:lpstr> Κώδικας ASCII</vt:lpstr>
      <vt:lpstr>Μονάδες Μέτρησης</vt:lpstr>
      <vt:lpstr>Byte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ΕΝΟΤΗΤΑ 1 – Κεφάλαιο 1: Ο Υπολογιστής και η Επεξεργασία των Δεδομένων</dc:title>
  <dc:creator>Νικος Αρμενιακοσ</dc:creator>
  <cp:lastModifiedBy>nickarmeniakos@gmail.com</cp:lastModifiedBy>
  <cp:revision>64</cp:revision>
  <dcterms:created xsi:type="dcterms:W3CDTF">2005-12-14T16:39:56Z</dcterms:created>
  <dcterms:modified xsi:type="dcterms:W3CDTF">2020-10-28T18:53:28Z</dcterms:modified>
</cp:coreProperties>
</file>