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0"/>
  </p:notesMasterIdLst>
  <p:sldIdLst>
    <p:sldId id="261" r:id="rId2"/>
    <p:sldId id="262" r:id="rId3"/>
    <p:sldId id="263" r:id="rId4"/>
    <p:sldId id="265" r:id="rId5"/>
    <p:sldId id="266" r:id="rId6"/>
    <p:sldId id="267" r:id="rId7"/>
    <p:sldId id="268" r:id="rId8"/>
    <p:sldId id="269" r:id="rId9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rgbClr val="00FFFF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FFFF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FFFF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FFFF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FFFF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00FFFF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00FFFF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00FFFF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00FFFF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99FF99"/>
    <a:srgbClr val="FFFFCC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964" autoAdjust="0"/>
    <p:restoredTop sz="94552" autoAdjust="0"/>
  </p:normalViewPr>
  <p:slideViewPr>
    <p:cSldViewPr>
      <p:cViewPr>
        <p:scale>
          <a:sx n="66" d="100"/>
          <a:sy n="66" d="100"/>
        </p:scale>
        <p:origin x="-1387" y="-45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48C630C-681F-4E4E-81E6-EE0119D1243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0B5E7F-6BD5-45C3-931F-47C13ED8F331}" type="slidenum">
              <a:rPr lang="el-GR"/>
              <a:pPr/>
              <a:t>4</a:t>
            </a:fld>
            <a:endParaRPr lang="el-GR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48" y="103"/>
              <a:ext cx="96" cy="4126"/>
              <a:chOff x="48" y="103"/>
              <a:chExt cx="96" cy="4126"/>
            </a:xfrm>
          </p:grpSpPr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48" y="2116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48" y="2404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48" y="2549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8" name="Rectangle 16"/>
              <p:cNvSpPr>
                <a:spLocks noChangeArrowheads="1"/>
              </p:cNvSpPr>
              <p:nvPr/>
            </p:nvSpPr>
            <p:spPr bwMode="auto">
              <a:xfrm>
                <a:off x="48" y="2691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9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20" name="Rectangle 18"/>
              <p:cNvSpPr>
                <a:spLocks noChangeArrowheads="1"/>
              </p:cNvSpPr>
              <p:nvPr/>
            </p:nvSpPr>
            <p:spPr bwMode="auto">
              <a:xfrm>
                <a:off x="48" y="2979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21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22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23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24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25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26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27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28" name="Rectangle 26"/>
              <p:cNvSpPr>
                <a:spLocks noChangeArrowheads="1"/>
              </p:cNvSpPr>
              <p:nvPr/>
            </p:nvSpPr>
            <p:spPr bwMode="auto">
              <a:xfrm>
                <a:off x="48" y="4134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29" name="Rectangle 27"/>
              <p:cNvSpPr>
                <a:spLocks noChangeArrowheads="1"/>
              </p:cNvSpPr>
              <p:nvPr/>
            </p:nvSpPr>
            <p:spPr bwMode="auto">
              <a:xfrm>
                <a:off x="48" y="103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30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31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32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33" name="Rectangle 31"/>
              <p:cNvSpPr>
                <a:spLocks noChangeArrowheads="1"/>
              </p:cNvSpPr>
              <p:nvPr/>
            </p:nvSpPr>
            <p:spPr bwMode="auto">
              <a:xfrm>
                <a:off x="48" y="67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34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35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</p:grpSp>
      </p:grpSp>
      <p:sp>
        <p:nvSpPr>
          <p:cNvPr id="14370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 algn="ctr">
              <a:defRPr>
                <a:solidFill>
                  <a:srgbClr val="00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</a:t>
            </a:r>
          </a:p>
        </p:txBody>
      </p:sp>
      <p:sp>
        <p:nvSpPr>
          <p:cNvPr id="14371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8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3AB59AB-43D7-499F-B8AA-63146FBE366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1000">
    <p:checke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8D333-6DA0-48CD-8BCD-6A60B081893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1000">
    <p:checke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972300" y="609600"/>
            <a:ext cx="1943100" cy="54864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609600"/>
            <a:ext cx="5676900" cy="54864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F5B27-6700-4314-9B2B-E7221AF09DA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1000">
    <p:checke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/>
          </p:nvPr>
        </p:nvSpPr>
        <p:spPr>
          <a:xfrm>
            <a:off x="1143000" y="609600"/>
            <a:ext cx="7772400" cy="54864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4D53C-76FB-41BC-9620-03CD1B90997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1000">
    <p:checke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54C8A-5524-40A2-85A0-E8821F75EDC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1000">
    <p:checke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95810-EB32-418B-9538-09F1E0D879D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1000">
    <p:checke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1430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1054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3643D7-AC4A-4900-B66A-D0B21D8D88F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1000">
    <p:checke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6E07F-1586-43AC-BF64-092C06D1279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1000">
    <p:checke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EAC65-D035-46F7-B72C-8262307DD2E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1000">
    <p:checke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D984F-1DAA-4E5C-B40A-296C4214191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1000">
    <p:checke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DF42B-711E-4F05-9009-2C28C754631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1000">
    <p:checke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1F380-1234-4837-B07D-FB8A770D9CE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1000">
    <p:checke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1331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>
              <a:off x="48" y="102"/>
              <a:ext cx="96" cy="4128"/>
              <a:chOff x="48" y="102"/>
              <a:chExt cx="96" cy="4128"/>
            </a:xfrm>
          </p:grpSpPr>
          <p:sp>
            <p:nvSpPr>
              <p:cNvPr id="13317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18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19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20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21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22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23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24" name="Rectangle 12"/>
              <p:cNvSpPr>
                <a:spLocks noChangeArrowheads="1"/>
              </p:cNvSpPr>
              <p:nvPr/>
            </p:nvSpPr>
            <p:spPr bwMode="auto">
              <a:xfrm>
                <a:off x="48" y="2115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25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26" name="Rectangle 14"/>
              <p:cNvSpPr>
                <a:spLocks noChangeArrowheads="1"/>
              </p:cNvSpPr>
              <p:nvPr/>
            </p:nvSpPr>
            <p:spPr bwMode="auto">
              <a:xfrm>
                <a:off x="48" y="240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27" name="Rectangle 15"/>
              <p:cNvSpPr>
                <a:spLocks noChangeArrowheads="1"/>
              </p:cNvSpPr>
              <p:nvPr/>
            </p:nvSpPr>
            <p:spPr bwMode="auto">
              <a:xfrm>
                <a:off x="48" y="254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28" name="Rectangle 16"/>
              <p:cNvSpPr>
                <a:spLocks noChangeArrowheads="1"/>
              </p:cNvSpPr>
              <p:nvPr/>
            </p:nvSpPr>
            <p:spPr bwMode="auto">
              <a:xfrm>
                <a:off x="48" y="269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29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30" name="Rectangle 18"/>
              <p:cNvSpPr>
                <a:spLocks noChangeArrowheads="1"/>
              </p:cNvSpPr>
              <p:nvPr/>
            </p:nvSpPr>
            <p:spPr bwMode="auto">
              <a:xfrm>
                <a:off x="48" y="298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31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32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33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34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35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36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37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38" name="Rectangle 26"/>
              <p:cNvSpPr>
                <a:spLocks noChangeArrowheads="1"/>
              </p:cNvSpPr>
              <p:nvPr/>
            </p:nvSpPr>
            <p:spPr bwMode="auto">
              <a:xfrm>
                <a:off x="48" y="413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39" name="Rectangle 27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40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41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42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43" name="Rectangle 31"/>
              <p:cNvSpPr>
                <a:spLocks noChangeArrowheads="1"/>
              </p:cNvSpPr>
              <p:nvPr/>
            </p:nvSpPr>
            <p:spPr bwMode="auto">
              <a:xfrm>
                <a:off x="48" y="67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44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45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</p:grpSp>
      </p:grpSp>
      <p:sp>
        <p:nvSpPr>
          <p:cNvPr id="1027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  <p:sp>
        <p:nvSpPr>
          <p:cNvPr id="13347" name="Rectangle 3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3348" name="Rectangle 3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349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350" name="Rectangle 3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D694F57-AE92-4DC1-92B3-76869179556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9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</p:sldLayoutIdLst>
  <p:transition spd="med" advClick="0" advTm="21000">
    <p:checker dir="vert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endParaRPr lang="el-GR" dirty="0" smtClean="0"/>
          </a:p>
          <a:p>
            <a:pPr eaLnBrk="1" hangingPunct="1">
              <a:defRPr/>
            </a:pPr>
            <a:endParaRPr lang="el-GR" dirty="0" smtClean="0"/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>
          <a:xfrm>
            <a:off x="409518" y="0"/>
            <a:ext cx="8469312" cy="1165194"/>
          </a:xfrm>
          <a:noFill/>
        </p:spPr>
        <p:txBody>
          <a:bodyPr lIns="0"/>
          <a:lstStyle/>
          <a:p>
            <a:pPr algn="ctr" eaLnBrk="1" hangingPunct="1"/>
            <a:r>
              <a:rPr lang="el-GR" sz="4000" b="1" dirty="0" smtClean="0">
                <a:solidFill>
                  <a:srgbClr val="FFFF00"/>
                </a:solidFill>
                <a:latin typeface="Monotype Corsiva" pitchFamily="66" charset="0"/>
              </a:rPr>
              <a:t>Κεφάλαιο 3: Εργονομία.</a:t>
            </a:r>
            <a:endParaRPr lang="el-GR" sz="4000" dirty="0" smtClean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5" name="2 - Θέση περιεχομένου"/>
          <p:cNvSpPr txBox="1">
            <a:spLocks/>
          </p:cNvSpPr>
          <p:nvPr/>
        </p:nvSpPr>
        <p:spPr bwMode="auto">
          <a:xfrm>
            <a:off x="0" y="2333625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defRPr/>
            </a:pPr>
            <a:endParaRPr lang="el-GR" sz="3200" ker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endParaRPr lang="el-GR" sz="320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2260584"/>
            <a:ext cx="4498974" cy="2739854"/>
          </a:xfrm>
          <a:prstGeom prst="rect">
            <a:avLst/>
          </a:prstGeom>
          <a:noFill/>
          <a:ln w="28575" algn="ctr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defRPr/>
            </a:pPr>
            <a:r>
              <a:rPr lang="el-GR" sz="36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Λέξεις Κλειδιά</a:t>
            </a:r>
            <a:r>
              <a:rPr lang="el-GR" sz="3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:</a:t>
            </a:r>
          </a:p>
          <a:p>
            <a:pPr>
              <a:defRPr/>
            </a:pPr>
            <a:endParaRPr lang="el-GR" sz="36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  <a:p>
            <a:r>
              <a:rPr lang="el-GR" sz="3200" dirty="0" smtClean="0">
                <a:solidFill>
                  <a:schemeClr val="accent2"/>
                </a:solidFill>
                <a:latin typeface="Tahoma" pitchFamily="34" charset="0"/>
              </a:rPr>
              <a:t>Εργονομία</a:t>
            </a:r>
          </a:p>
          <a:p>
            <a:r>
              <a:rPr lang="el-GR" sz="3200" dirty="0" smtClean="0">
                <a:solidFill>
                  <a:schemeClr val="accent2"/>
                </a:solidFill>
                <a:latin typeface="Tahoma" pitchFamily="34" charset="0"/>
              </a:rPr>
              <a:t>Σωστή στάση εργασίας</a:t>
            </a:r>
          </a:p>
          <a:p>
            <a:pPr>
              <a:defRPr/>
            </a:pPr>
            <a:endParaRPr lang="el-GR" sz="3600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ransition spd="med" advClick="0" advTm="21000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39778" y="252369"/>
            <a:ext cx="7772400" cy="1143000"/>
          </a:xfrm>
        </p:spPr>
        <p:txBody>
          <a:bodyPr rtlCol="0">
            <a:noAutofit/>
          </a:bodyPr>
          <a:lstStyle/>
          <a:p>
            <a:pPr algn="ctr" eaLnBrk="1" hangingPunct="1">
              <a:defRPr/>
            </a:pPr>
            <a:r>
              <a:rPr lang="el-GR" sz="4000" b="1" dirty="0">
                <a:solidFill>
                  <a:srgbClr val="FFFF00"/>
                </a:solidFill>
                <a:latin typeface="Monotype Corsiva" pitchFamily="66" charset="0"/>
              </a:rPr>
              <a:t>Προφυλάξεις κατά τη χρήση του Υπολογιστή</a:t>
            </a:r>
          </a:p>
        </p:txBody>
      </p:sp>
      <p:sp>
        <p:nvSpPr>
          <p:cNvPr id="423939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8686800" cy="4924425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l-GR" dirty="0" smtClean="0"/>
              <a:t>		</a:t>
            </a:r>
            <a:r>
              <a:rPr lang="el-GR" sz="2800" dirty="0" smtClean="0"/>
              <a:t>Όταν δουλεύουμε μπροστά σε έναν υπολογιστή, υπάρχουν ορισμένα θέματα που πρέπει να μας απασχολούν, αν θέλουμε να προφυλάξουμε και τη δική μας υγεία και την «υγεία» του Υπολογιστή.</a:t>
            </a:r>
          </a:p>
          <a:p>
            <a:pPr algn="just" eaLnBrk="1" hangingPunct="1">
              <a:buFontTx/>
              <a:buNone/>
            </a:pPr>
            <a:r>
              <a:rPr lang="el-GR" sz="2800" dirty="0" smtClean="0"/>
              <a:t>	Για παράδειγμα: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l-GR" sz="2800" b="1" dirty="0" smtClean="0"/>
              <a:t>	Ποια είναι η σωστή στάση εργασίας;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l-GR" sz="2800" b="1" dirty="0" smtClean="0"/>
              <a:t>	Ποιες επιπτώσεις έχει η πολύωρη χρήση του Η/Υ;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l-GR" sz="2800" b="1" dirty="0" smtClean="0"/>
              <a:t>	Ποιες προφυλάξεις πρέπει να λαμβάνουμε όταν χρησιμοποιούμε έναν υπολογιστή;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sz="2800" dirty="0" smtClean="0"/>
              <a:t> 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sz="2800" dirty="0" smtClean="0"/>
          </a:p>
          <a:p>
            <a:pPr algn="just" eaLnBrk="1" hangingPunct="1">
              <a:buFontTx/>
              <a:buNone/>
            </a:pPr>
            <a:endParaRPr lang="el-GR" sz="2800" dirty="0" smtClean="0"/>
          </a:p>
        </p:txBody>
      </p:sp>
    </p:spTree>
  </p:cSld>
  <p:clrMapOvr>
    <a:masterClrMapping/>
  </p:clrMapOvr>
  <p:transition spd="med" advClick="0" advTm="21000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endSync delay="0"/>
                                  <p:childTnLst>
                                    <p:set>
                                      <p:cBhvr>
                                        <p:cTn id="6" dur="1" fill="hold">
                                          <p:endSync delay="0"/>
                                        </p:cTn>
                                        <p:tgtEl>
                                          <p:spTgt spid="423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10" dur="1" fill="hold">
                                          <p:endSync delay="0"/>
                                        </p:cTn>
                                        <p:tgtEl>
                                          <p:spTgt spid="423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14" dur="1" fill="hold">
                                          <p:endSync delay="0"/>
                                        </p:cTn>
                                        <p:tgtEl>
                                          <p:spTgt spid="423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18" dur="1" fill="hold">
                                          <p:endSync delay="0"/>
                                        </p:cTn>
                                        <p:tgtEl>
                                          <p:spTgt spid="423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22" dur="1" fill="hold">
                                          <p:endSync delay="0"/>
                                        </p:cTn>
                                        <p:tgtEl>
                                          <p:spTgt spid="423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26" dur="1" fill="hold">
                                          <p:endSync delay="0"/>
                                        </p:cTn>
                                        <p:tgtEl>
                                          <p:spTgt spid="423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393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39778" y="252369"/>
            <a:ext cx="7772400" cy="1143000"/>
          </a:xfrm>
        </p:spPr>
        <p:txBody>
          <a:bodyPr rtlCol="0">
            <a:noAutofit/>
          </a:bodyPr>
          <a:lstStyle/>
          <a:p>
            <a:pPr algn="ctr" eaLnBrk="1" hangingPunct="1">
              <a:defRPr/>
            </a:pPr>
            <a:r>
              <a:rPr lang="el-GR" sz="4000" b="1" dirty="0" smtClean="0">
                <a:solidFill>
                  <a:srgbClr val="FFFF00"/>
                </a:solidFill>
                <a:latin typeface="Monotype Corsiva" pitchFamily="66" charset="0"/>
              </a:rPr>
              <a:t>Ο ρόλος της Εργονομίας</a:t>
            </a:r>
            <a:endParaRPr lang="el-GR" sz="4000" b="1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423939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8686800" cy="4924425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l-GR" dirty="0" smtClean="0"/>
              <a:t>		</a:t>
            </a:r>
            <a:r>
              <a:rPr lang="el-GR" sz="2800" dirty="0" smtClean="0"/>
              <a:t>Σε αυτά τα ερωτήματα μας απαντά η Εργονομία, που ασχολείται με τον τρόπο με τον οποίο ο άνθρωπος βρίσκεται σε αρμονία με το περιβάλλον του, αλλά και με τα αντικείμενα τα οποία χρησιμοποιεί.</a:t>
            </a:r>
          </a:p>
          <a:p>
            <a:pPr algn="just" eaLnBrk="1" hangingPunct="1">
              <a:buFontTx/>
              <a:buNone/>
            </a:pPr>
            <a:r>
              <a:rPr lang="el-GR" sz="2800" b="1" dirty="0" smtClean="0"/>
              <a:t>		Μελετά μεθόδους με τις οποίες σχεδιάζονται οι συσκευές και τα εργαλεία καθώς και την τοποθέτησή τους στο χώρο ώστε να μπορεί ο άνθρωπος να τα χρησιμοποιήσει χωρίς να βλάψουν την υγεία του.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sz="2800" dirty="0" smtClean="0"/>
              <a:t> 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sz="2800" dirty="0" smtClean="0"/>
          </a:p>
          <a:p>
            <a:pPr algn="just" eaLnBrk="1" hangingPunct="1">
              <a:buFontTx/>
              <a:buNone/>
            </a:pPr>
            <a:endParaRPr lang="el-GR" sz="2800" dirty="0" smtClean="0"/>
          </a:p>
        </p:txBody>
      </p:sp>
    </p:spTree>
  </p:cSld>
  <p:clrMapOvr>
    <a:masterClrMapping/>
  </p:clrMapOvr>
  <p:transition spd="med" advClick="0" advTm="21000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endSync delay="0"/>
                                  <p:childTnLst>
                                    <p:set>
                                      <p:cBhvr>
                                        <p:cTn id="6" dur="1" fill="hold">
                                          <p:endSync delay="0"/>
                                        </p:cTn>
                                        <p:tgtEl>
                                          <p:spTgt spid="423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10" dur="1" fill="hold">
                                          <p:endSync delay="0"/>
                                        </p:cTn>
                                        <p:tgtEl>
                                          <p:spTgt spid="423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14" dur="1" fill="hold">
                                          <p:endSync delay="0"/>
                                        </p:cTn>
                                        <p:tgtEl>
                                          <p:spTgt spid="423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393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81" name="Picture 33" descr="THESI ERGASIASJ cop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1379538"/>
            <a:ext cx="7164388" cy="475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520700" y="2492375"/>
            <a:ext cx="1512888" cy="5762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l-GR" sz="1000" dirty="0">
                <a:solidFill>
                  <a:schemeClr val="bg2"/>
                </a:solidFill>
              </a:rPr>
              <a:t>Η καρέκλα θα πρέπει να υποστηρίζει τη μέση μας</a:t>
            </a:r>
            <a:endParaRPr lang="el-GR" dirty="0">
              <a:solidFill>
                <a:schemeClr val="bg2"/>
              </a:solidFill>
            </a:endParaRPr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4319588" y="1376363"/>
            <a:ext cx="1485900" cy="5619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l-GR" sz="1000" dirty="0">
                <a:solidFill>
                  <a:schemeClr val="bg2"/>
                </a:solidFill>
              </a:rPr>
              <a:t>Οι βραχίονες των χεριών πρέπει να είναι σε οριζόντια θέση.</a:t>
            </a:r>
            <a:endParaRPr lang="el-GR" dirty="0">
              <a:solidFill>
                <a:schemeClr val="bg2"/>
              </a:solidFill>
            </a:endParaRPr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179388" y="3392488"/>
            <a:ext cx="1728787" cy="1079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l-GR" sz="1000" dirty="0">
                <a:solidFill>
                  <a:schemeClr val="bg2"/>
                </a:solidFill>
              </a:rPr>
              <a:t>Η δυνατότητα αυξομείωσης του ύψους της καρέκλας βοηθάει στην επιλογή του κατάλληλου ύψους ανεξάρτητα από το ύψος του χειριστή.</a:t>
            </a:r>
            <a:endParaRPr lang="el-GR" dirty="0">
              <a:solidFill>
                <a:schemeClr val="bg2"/>
              </a:solidFill>
            </a:endParaRP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6569075" y="1844675"/>
            <a:ext cx="2378075" cy="8747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l-GR" sz="1000">
                <a:solidFill>
                  <a:schemeClr val="bg2"/>
                </a:solidFill>
              </a:rPr>
              <a:t>Τα μάτια μας πρέπει να είναι σχεδόν στην ίδια ευθεία με το πάνω μέρος της οθόνης, ώστε να κοιτάζουν ευθεία ή με ελαφριά κλίση προς τα κάτω και σε απόσταση 60 με 70 εκατοστά.</a:t>
            </a:r>
            <a:endParaRPr lang="el-GR">
              <a:solidFill>
                <a:schemeClr val="bg2"/>
              </a:solidFill>
            </a:endParaRPr>
          </a:p>
        </p:txBody>
      </p:sp>
      <p:sp>
        <p:nvSpPr>
          <p:cNvPr id="2076" name="Text Box 28"/>
          <p:cNvSpPr txBox="1">
            <a:spLocks noChangeArrowheads="1"/>
          </p:cNvSpPr>
          <p:nvPr/>
        </p:nvSpPr>
        <p:spPr bwMode="auto">
          <a:xfrm>
            <a:off x="6929438" y="3068638"/>
            <a:ext cx="2214562" cy="565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l-GR" sz="1000">
                <a:solidFill>
                  <a:schemeClr val="bg2"/>
                </a:solidFill>
              </a:rPr>
              <a:t>Όταν γράφουμε, το πληκτρολόγιο,  πρέπει να είναι ακριβώς μπροστά μας και το ποντίκι ακριβώς δίπλα.</a:t>
            </a:r>
            <a:endParaRPr lang="el-GR">
              <a:solidFill>
                <a:schemeClr val="bg2"/>
              </a:solidFill>
            </a:endParaRPr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6929438" y="4581525"/>
            <a:ext cx="2171700" cy="9810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l-GR" sz="1000">
                <a:solidFill>
                  <a:schemeClr val="bg2"/>
                </a:solidFill>
              </a:rPr>
              <a:t>Το πληκτρολόγιο μπορεί να είναι ελάχιστα ανασηκωμένο (με τα υποστηρίγματα που διαθέτει) και οι καρποί μας πρέπει να στηρίζονται με ειδικά μαξιλάρια ή στηρίγματα στο επίπεδο των πλήκτρων.</a:t>
            </a:r>
            <a:endParaRPr lang="el-GR">
              <a:solidFill>
                <a:schemeClr val="bg2"/>
              </a:solidFill>
            </a:endParaRPr>
          </a:p>
        </p:txBody>
      </p:sp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287338" y="4941888"/>
            <a:ext cx="1943100" cy="571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l-GR" sz="1000">
                <a:solidFill>
                  <a:schemeClr val="bg2"/>
                </a:solidFill>
              </a:rPr>
              <a:t>Όταν τα πόδια δε στηρίζονται στο πάτωμα, το υποπόδιο βοηθάει στην ορθή στάση.</a:t>
            </a:r>
            <a:endParaRPr lang="el-GR">
              <a:solidFill>
                <a:schemeClr val="bg2"/>
              </a:solidFill>
            </a:endParaRPr>
          </a:p>
        </p:txBody>
      </p:sp>
      <p:sp>
        <p:nvSpPr>
          <p:cNvPr id="2082" name="Text Box 34"/>
          <p:cNvSpPr txBox="1">
            <a:spLocks noChangeArrowheads="1"/>
          </p:cNvSpPr>
          <p:nvPr/>
        </p:nvSpPr>
        <p:spPr bwMode="auto">
          <a:xfrm>
            <a:off x="1223963" y="6165850"/>
            <a:ext cx="669766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l-GR" sz="1400" b="1">
                <a:solidFill>
                  <a:srgbClr val="000066"/>
                </a:solidFill>
                <a:latin typeface="Comic Sans MS" pitchFamily="66" charset="0"/>
              </a:rPr>
              <a:t>Η σωστή στάση εργασίας στον υπολογιστή.</a:t>
            </a:r>
          </a:p>
        </p:txBody>
      </p:sp>
      <p:sp>
        <p:nvSpPr>
          <p:cNvPr id="2083" name="Line 35"/>
          <p:cNvSpPr>
            <a:spLocks noChangeShapeType="1"/>
          </p:cNvSpPr>
          <p:nvPr/>
        </p:nvSpPr>
        <p:spPr bwMode="auto">
          <a:xfrm>
            <a:off x="2232025" y="5229225"/>
            <a:ext cx="2176463" cy="3603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lg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084" name="Line 36"/>
          <p:cNvSpPr>
            <a:spLocks noChangeShapeType="1"/>
          </p:cNvSpPr>
          <p:nvPr/>
        </p:nvSpPr>
        <p:spPr bwMode="auto">
          <a:xfrm>
            <a:off x="2032000" y="2708275"/>
            <a:ext cx="649288" cy="13684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lg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085" name="Line 37"/>
          <p:cNvSpPr>
            <a:spLocks noChangeShapeType="1"/>
          </p:cNvSpPr>
          <p:nvPr/>
        </p:nvSpPr>
        <p:spPr bwMode="auto">
          <a:xfrm>
            <a:off x="1295400" y="4473575"/>
            <a:ext cx="1817688" cy="5397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lg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086" name="Line 38"/>
          <p:cNvSpPr>
            <a:spLocks noChangeShapeType="1"/>
          </p:cNvSpPr>
          <p:nvPr/>
        </p:nvSpPr>
        <p:spPr bwMode="auto">
          <a:xfrm flipH="1">
            <a:off x="3905250" y="1952625"/>
            <a:ext cx="846138" cy="154781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lg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087" name="Line 39"/>
          <p:cNvSpPr>
            <a:spLocks noChangeShapeType="1"/>
          </p:cNvSpPr>
          <p:nvPr/>
        </p:nvSpPr>
        <p:spPr bwMode="auto">
          <a:xfrm flipH="1">
            <a:off x="5903913" y="2276475"/>
            <a:ext cx="665162" cy="1079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lg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088" name="Line 40"/>
          <p:cNvSpPr>
            <a:spLocks noChangeShapeType="1"/>
          </p:cNvSpPr>
          <p:nvPr/>
        </p:nvSpPr>
        <p:spPr bwMode="auto">
          <a:xfrm flipH="1" flipV="1">
            <a:off x="4337050" y="4005263"/>
            <a:ext cx="2592388" cy="11509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lg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089" name="Line 41"/>
          <p:cNvSpPr>
            <a:spLocks noChangeShapeType="1"/>
          </p:cNvSpPr>
          <p:nvPr/>
        </p:nvSpPr>
        <p:spPr bwMode="auto">
          <a:xfrm flipH="1">
            <a:off x="5273675" y="3355975"/>
            <a:ext cx="1655763" cy="5048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lg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0" y="0"/>
            <a:ext cx="8686800" cy="1424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kumimoji="0" lang="el-GR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0" lang="el-G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Σύμφωνα με την Εργονομία στα επαγγέλματα που ο άνθρωπος χειρίζεται ώρες τον υπολογιστή, η σωστή θέση εργασίας περιγράφεται στην παρακάτω εικόνα: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endParaRPr kumimoji="0" lang="el-GR" sz="28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08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208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208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208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208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9" dur="1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endSync delay="0"/>
                                  <p:childTnLst>
                                    <p:set>
                                      <p:cBhvr>
                                        <p:cTn id="63" dur="1" fill="hold">
                                          <p:endSync delay="0"/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" grpId="0" animBg="1"/>
      <p:bldP spid="2070" grpId="0" animBg="1"/>
      <p:bldP spid="2072" grpId="0" animBg="1"/>
      <p:bldP spid="2074" grpId="0" animBg="1"/>
      <p:bldP spid="2076" grpId="0" animBg="1"/>
      <p:bldP spid="2078" grpId="0" animBg="1"/>
      <p:bldP spid="2079" grpId="0" animBg="1"/>
      <p:bldP spid="2083" grpId="0" animBg="1"/>
      <p:bldP spid="2084" grpId="0" animBg="1"/>
      <p:bldP spid="2085" grpId="0" animBg="1"/>
      <p:bldP spid="2086" grpId="0" animBg="1"/>
      <p:bldP spid="2087" grpId="0" animBg="1"/>
      <p:bldP spid="2088" grpId="0" animBg="1"/>
      <p:bldP spid="2089" grpId="0" animBg="1"/>
      <p:bldP spid="1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 rtlCol="0">
            <a:noAutofit/>
          </a:bodyPr>
          <a:lstStyle/>
          <a:p>
            <a:pPr algn="ctr" eaLnBrk="1" hangingPunct="1">
              <a:defRPr/>
            </a:pPr>
            <a:r>
              <a:rPr lang="el-GR" sz="4000" b="1" dirty="0" smtClean="0">
                <a:solidFill>
                  <a:srgbClr val="FFFF00"/>
                </a:solidFill>
                <a:latin typeface="Monotype Corsiva" pitchFamily="66" charset="0"/>
              </a:rPr>
              <a:t>Χρήσιμες συμβουλές</a:t>
            </a:r>
            <a:endParaRPr lang="el-GR" sz="4000" b="1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424963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268413"/>
            <a:ext cx="8785225" cy="5256212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l-GR" b="1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b="1" dirty="0" smtClean="0"/>
              <a:t>Διαλείμματα μακριά από τον υπολογιστή</a:t>
            </a:r>
          </a:p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l-GR" dirty="0" smtClean="0"/>
              <a:t>	Όταν χρησιμοποιούμε τον υπολογιστή πολλές ώρες τσούζουν τα μάτια μας, πονάει το κεφάλι μας, πιάνεται το σώμα μας κ.α. Για να αποφύγουμε αυτές τις ενοχλήσεις πρέπει να κάνουμε συχνά διαλείμματα.</a:t>
            </a:r>
          </a:p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l-GR" dirty="0" smtClean="0"/>
          </a:p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b="1" dirty="0" smtClean="0"/>
              <a:t>Όταν εργαζόμαστε στον Η/Υ, δεν χρησιμοποιούμε φαγητό και νερό.</a:t>
            </a:r>
          </a:p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l-GR" dirty="0" smtClean="0"/>
              <a:t>	Τα ψίχουλα μπορούν να μπουν στο εσωτερικό του υπολογιστή και να κάνουν ζημιές! Αν πίνουμε κάτι κοντά στον υπολογιστή μπορεί αυτό να χυθεί επάνω σε κάποιο μέρος του. Η υγρασία είναι ένας από τους χειρότερους εχθρούς του υπολογιστή! </a:t>
            </a:r>
          </a:p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l-GR" dirty="0"/>
          </a:p>
        </p:txBody>
      </p:sp>
    </p:spTree>
  </p:cSld>
  <p:clrMapOvr>
    <a:masterClrMapping/>
  </p:clrMapOvr>
  <p:transition spd="med" advClick="0" advTm="21000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endSync delay="0"/>
                                  <p:childTnLst>
                                    <p:set>
                                      <p:cBhvr>
                                        <p:cTn id="6" dur="1" fill="hold">
                                          <p:endSync delay="0"/>
                                        </p:cTn>
                                        <p:tgtEl>
                                          <p:spTgt spid="424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endSync delay="0"/>
                                  <p:childTnLst>
                                    <p:set>
                                      <p:cBhvr>
                                        <p:cTn id="10" dur="1" fill="hold">
                                          <p:endSync delay="0"/>
                                        </p:cTn>
                                        <p:tgtEl>
                                          <p:spTgt spid="424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14" dur="1" fill="hold">
                                          <p:endSync delay="0"/>
                                        </p:cTn>
                                        <p:tgtEl>
                                          <p:spTgt spid="424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18" dur="1" fill="hold">
                                          <p:endSync delay="0"/>
                                        </p:cTn>
                                        <p:tgtEl>
                                          <p:spTgt spid="424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96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 rtlCol="0">
            <a:noAutofit/>
          </a:bodyPr>
          <a:lstStyle/>
          <a:p>
            <a:pPr algn="ctr" eaLnBrk="1" hangingPunct="1">
              <a:defRPr/>
            </a:pPr>
            <a:r>
              <a:rPr lang="el-GR" sz="4000" b="1" dirty="0" smtClean="0">
                <a:solidFill>
                  <a:srgbClr val="FFFF00"/>
                </a:solidFill>
                <a:latin typeface="Monotype Corsiva" pitchFamily="66" charset="0"/>
              </a:rPr>
              <a:t>Χρήσιμες συμβουλές</a:t>
            </a:r>
            <a:endParaRPr lang="el-GR" sz="4000" b="1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427011" name="Rectangle 3"/>
          <p:cNvSpPr>
            <a:spLocks noGrp="1" noChangeArrowheads="1"/>
          </p:cNvSpPr>
          <p:nvPr>
            <p:ph idx="1"/>
          </p:nvPr>
        </p:nvSpPr>
        <p:spPr>
          <a:xfrm>
            <a:off x="153927" y="1238220"/>
            <a:ext cx="8713787" cy="5294385"/>
          </a:xfrm>
        </p:spPr>
        <p:txBody>
          <a:bodyPr rtlCol="0">
            <a:normAutofit lnSpcReduction="10000"/>
          </a:bodyPr>
          <a:lstStyle/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b="1" dirty="0" smtClean="0"/>
          </a:p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b="1" dirty="0" smtClean="0"/>
              <a:t>Χρησιμοποιούμε τον Η/Υ με καθαρά χέρια.</a:t>
            </a:r>
          </a:p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b="1" dirty="0" smtClean="0"/>
              <a:t>Δεν </a:t>
            </a:r>
            <a:r>
              <a:rPr lang="el-GR" b="1" dirty="0"/>
              <a:t>ξεβιδώνουμε ποτέ τα κομμάτια </a:t>
            </a:r>
            <a:r>
              <a:rPr lang="el-GR" b="1" dirty="0" smtClean="0"/>
              <a:t>του.</a:t>
            </a:r>
          </a:p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b="1" dirty="0" smtClean="0"/>
              <a:t>Σε </a:t>
            </a:r>
            <a:r>
              <a:rPr lang="el-GR" b="1" dirty="0"/>
              <a:t>περίπτωση προβλήματος καλούμε έναν </a:t>
            </a:r>
            <a:r>
              <a:rPr lang="el-GR" b="1" dirty="0" smtClean="0"/>
              <a:t>ειδικό.</a:t>
            </a:r>
          </a:p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b="1" dirty="0" smtClean="0"/>
              <a:t>Καθαρίζουμε </a:t>
            </a:r>
            <a:r>
              <a:rPr lang="el-GR" b="1" dirty="0"/>
              <a:t>τακτικά </a:t>
            </a:r>
            <a:r>
              <a:rPr lang="el-GR" b="1" dirty="0" smtClean="0"/>
              <a:t>τα κομμάτια του </a:t>
            </a:r>
            <a:r>
              <a:rPr lang="el-GR" b="1" dirty="0"/>
              <a:t>με ειδικά προϊόντα. </a:t>
            </a:r>
            <a:endParaRPr lang="el-GR" b="1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b="1" dirty="0" smtClean="0"/>
              <a:t>Τακτοποιούμε τα καλώδια χρησιμοποιώντας ειδικά πιαστράκια ή επιλέγουμε συσκευές ασύρματες για να μειώνουμε τον αριθμό τους. </a:t>
            </a:r>
          </a:p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b="1" dirty="0"/>
          </a:p>
        </p:txBody>
      </p:sp>
    </p:spTree>
  </p:cSld>
  <p:clrMapOvr>
    <a:masterClrMapping/>
  </p:clrMapOvr>
  <p:transition spd="med" advClick="0" advTm="21000">
    <p:checke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 rtlCol="0">
            <a:noAutofit/>
          </a:bodyPr>
          <a:lstStyle/>
          <a:p>
            <a:pPr algn="ctr" eaLnBrk="1" hangingPunct="1">
              <a:defRPr/>
            </a:pPr>
            <a:r>
              <a:rPr lang="el-GR" sz="4000" b="1" dirty="0" smtClean="0">
                <a:solidFill>
                  <a:srgbClr val="FFFF00"/>
                </a:solidFill>
                <a:latin typeface="Monotype Corsiva" pitchFamily="66" charset="0"/>
              </a:rPr>
              <a:t>Χρήσιμες συμβουλές</a:t>
            </a:r>
            <a:endParaRPr lang="el-GR" sz="4000" b="1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427011" name="Rectangle 3"/>
          <p:cNvSpPr>
            <a:spLocks noGrp="1" noChangeArrowheads="1"/>
          </p:cNvSpPr>
          <p:nvPr>
            <p:ph idx="1"/>
          </p:nvPr>
        </p:nvSpPr>
        <p:spPr>
          <a:xfrm>
            <a:off x="153927" y="1238220"/>
            <a:ext cx="8713787" cy="5294385"/>
          </a:xfrm>
        </p:spPr>
        <p:txBody>
          <a:bodyPr rtlCol="0">
            <a:normAutofit lnSpcReduction="10000"/>
          </a:bodyPr>
          <a:lstStyle/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b="1" dirty="0" smtClean="0"/>
          </a:p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b="1" dirty="0" smtClean="0"/>
              <a:t>Τοποθετούμε την οθόνη σε σταθερό σημείο και σε θέση τέτοια ώστε να μην υπάρχουν αντανακλάσεις από φως. </a:t>
            </a:r>
          </a:p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b="1" dirty="0" smtClean="0"/>
              <a:t>Ρυθμίζουμε τη φωτεινότητα και την ανάλυση της οθόνης σύμφωνα με τις ανάγκες μας.</a:t>
            </a:r>
          </a:p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l-GR" b="1" dirty="0" smtClean="0"/>
              <a:t>	Ανάλυση οθόνης 640χ480 σημαίνει 640 </a:t>
            </a:r>
            <a:r>
              <a:rPr lang="en-US" b="1" dirty="0" smtClean="0"/>
              <a:t>pixel </a:t>
            </a:r>
            <a:r>
              <a:rPr lang="el-GR" b="1" dirty="0" smtClean="0"/>
              <a:t>σε κάθε γραμμή και 480 </a:t>
            </a:r>
            <a:r>
              <a:rPr lang="en-US" b="1" dirty="0" smtClean="0"/>
              <a:t>pixel</a:t>
            </a:r>
            <a:r>
              <a:rPr lang="el-GR" b="1" dirty="0" smtClean="0"/>
              <a:t> σε κάθε στήλη. Όσο μικρότερη ανάλυση επιλέξουμε τόσο μεγαλύτερα είναι τα αντικείμενα στην οθόνη.</a:t>
            </a:r>
          </a:p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b="1" dirty="0"/>
          </a:p>
        </p:txBody>
      </p:sp>
    </p:spTree>
  </p:cSld>
  <p:clrMapOvr>
    <a:masterClrMapping/>
  </p:clrMapOvr>
  <p:transition spd="med" advClick="0" advTm="21000">
    <p:checke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 rtlCol="0">
            <a:noAutofit/>
          </a:bodyPr>
          <a:lstStyle/>
          <a:p>
            <a:pPr algn="ctr" eaLnBrk="1" hangingPunct="1">
              <a:defRPr/>
            </a:pPr>
            <a:r>
              <a:rPr lang="el-GR" sz="4000" b="1" dirty="0" smtClean="0">
                <a:solidFill>
                  <a:srgbClr val="FFFF00"/>
                </a:solidFill>
                <a:latin typeface="Monotype Corsiva" pitchFamily="66" charset="0"/>
              </a:rPr>
              <a:t>Χρήσιμες συμβουλές</a:t>
            </a:r>
            <a:endParaRPr lang="el-GR" sz="4000" b="1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427011" name="Rectangle 3"/>
          <p:cNvSpPr>
            <a:spLocks noGrp="1" noChangeArrowheads="1"/>
          </p:cNvSpPr>
          <p:nvPr>
            <p:ph idx="1"/>
          </p:nvPr>
        </p:nvSpPr>
        <p:spPr>
          <a:xfrm>
            <a:off x="226953" y="2293875"/>
            <a:ext cx="8713787" cy="4564125"/>
          </a:xfrm>
        </p:spPr>
        <p:txBody>
          <a:bodyPr rtlCol="0">
            <a:normAutofit/>
          </a:bodyPr>
          <a:lstStyle/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l-GR" sz="3600" b="1" dirty="0" smtClean="0"/>
              <a:t>	Δεν ξεχνάμε να κάνουμε συχνά διαλείμματα και να ελαχιστοποιούμε το χρόνο ενασχόλησης με τον υπολογιστή!!</a:t>
            </a:r>
            <a:endParaRPr lang="el-GR" sz="3600" b="1" dirty="0"/>
          </a:p>
        </p:txBody>
      </p:sp>
    </p:spTree>
  </p:cSld>
  <p:clrMapOvr>
    <a:masterClrMapping/>
  </p:clrMapOvr>
  <p:transition spd="med" advClick="0" advTm="21000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27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7011" grpId="0" build="p"/>
    </p:bldLst>
  </p:timing>
</p:sld>
</file>

<file path=ppt/theme/theme1.xml><?xml version="1.0" encoding="utf-8"?>
<a:theme xmlns:a="http://schemas.openxmlformats.org/drawingml/2006/main" name="01068976">
  <a:themeElements>
    <a:clrScheme name="01068976 1">
      <a:dk1>
        <a:srgbClr val="000000"/>
      </a:dk1>
      <a:lt1>
        <a:srgbClr val="FFFFFF"/>
      </a:lt1>
      <a:dk2>
        <a:srgbClr val="3333FF"/>
      </a:dk2>
      <a:lt2>
        <a:srgbClr val="00FFFF"/>
      </a:lt2>
      <a:accent1>
        <a:srgbClr val="00CCCC"/>
      </a:accent1>
      <a:accent2>
        <a:srgbClr val="CC99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B98AE7"/>
      </a:accent6>
      <a:hlink>
        <a:srgbClr val="6600CC"/>
      </a:hlink>
      <a:folHlink>
        <a:srgbClr val="6699FF"/>
      </a:folHlink>
    </a:clrScheme>
    <a:fontScheme name="0106897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1800" b="0" i="0" u="none" strike="noStrike" cap="none" normalizeH="0" baseline="0" smtClean="0">
            <a:ln>
              <a:noFill/>
            </a:ln>
            <a:solidFill>
              <a:srgbClr val="00FFFF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1800" b="0" i="0" u="none" strike="noStrike" cap="none" normalizeH="0" baseline="0" smtClean="0">
            <a:ln>
              <a:noFill/>
            </a:ln>
            <a:solidFill>
              <a:srgbClr val="00FFFF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1068976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CC99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B98AE7"/>
        </a:accent6>
        <a:hlink>
          <a:srgbClr val="6600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068976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068976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731</TotalTime>
  <Words>262</Words>
  <Application>Microsoft PowerPoint</Application>
  <PresentationFormat>Προβολή στην οθόνη (4:3)</PresentationFormat>
  <Paragraphs>47</Paragraphs>
  <Slides>8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01068976</vt:lpstr>
      <vt:lpstr>Κεφάλαιο 3: Εργονομία.</vt:lpstr>
      <vt:lpstr>Προφυλάξεις κατά τη χρήση του Υπολογιστή</vt:lpstr>
      <vt:lpstr>Ο ρόλος της Εργονομίας</vt:lpstr>
      <vt:lpstr>Διαφάνεια 4</vt:lpstr>
      <vt:lpstr>Χρήσιμες συμβουλές</vt:lpstr>
      <vt:lpstr>Χρήσιμες συμβουλές</vt:lpstr>
      <vt:lpstr>Χρήσιμες συμβουλές</vt:lpstr>
      <vt:lpstr>Χρήσιμες συμβουλές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ΕΝΟΤΗΤΑ 1 – Κεφάλαιο 1: Ο Υπολογιστής και η Επεξεργασία των Δεδομένων</dc:title>
  <dc:creator>Νικος Αρμενιακοσ</dc:creator>
  <cp:lastModifiedBy>nickarmeniakos@gmail.com</cp:lastModifiedBy>
  <cp:revision>82</cp:revision>
  <dcterms:created xsi:type="dcterms:W3CDTF">2005-12-14T16:39:56Z</dcterms:created>
  <dcterms:modified xsi:type="dcterms:W3CDTF">2020-10-02T15:36:43Z</dcterms:modified>
</cp:coreProperties>
</file>