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21"/>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CA4"/>
    <a:srgbClr val="28D295"/>
    <a:srgbClr val="FFE05A"/>
    <a:srgbClr val="FDCA44"/>
    <a:srgbClr val="61C3A2"/>
    <a:srgbClr val="FF575F"/>
    <a:srgbClr val="CF118C"/>
    <a:srgbClr val="F39219"/>
    <a:srgbClr val="F062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4CC37-A300-4BD1-A5B1-5D4682A401DD}" type="doc">
      <dgm:prSet loTypeId="urn:microsoft.com/office/officeart/2005/8/layout/hProcess9" loCatId="process" qsTypeId="urn:microsoft.com/office/officeart/2005/8/quickstyle/simple1" qsCatId="simple" csTypeId="urn:microsoft.com/office/officeart/2005/8/colors/accent1_2" csCatId="accent1" phldr="1"/>
      <dgm:spPr/>
    </dgm:pt>
    <dgm:pt modelId="{A5492618-0F42-4AFF-B828-03180AFEBF67}">
      <dgm:prSet phldrT="[Κείμενο]" custT="1"/>
      <dgm:spPr/>
      <dgm:t>
        <a:bodyPr/>
        <a:lstStyle/>
        <a:p>
          <a:r>
            <a:rPr lang="el-GR" sz="2000" b="1" dirty="0">
              <a:solidFill>
                <a:srgbClr val="28D295"/>
              </a:solidFill>
            </a:rPr>
            <a:t>Διαπιστώνει</a:t>
          </a:r>
          <a:r>
            <a:rPr lang="el-GR" sz="2000" dirty="0"/>
            <a:t> την ανάγκη που πρέπει να ικανοποιηθεί</a:t>
          </a:r>
          <a:endParaRPr lang="en-GB" sz="2000" dirty="0"/>
        </a:p>
      </dgm:t>
    </dgm:pt>
    <dgm:pt modelId="{64E2661C-6D31-4932-AA07-F418EB57848F}" type="parTrans" cxnId="{DA23CD85-44A5-4E3A-93A7-3850C81CCC0D}">
      <dgm:prSet/>
      <dgm:spPr/>
      <dgm:t>
        <a:bodyPr/>
        <a:lstStyle/>
        <a:p>
          <a:endParaRPr lang="en-GB"/>
        </a:p>
      </dgm:t>
    </dgm:pt>
    <dgm:pt modelId="{22A26CB6-020C-445E-9C25-21401AED56AC}" type="sibTrans" cxnId="{DA23CD85-44A5-4E3A-93A7-3850C81CCC0D}">
      <dgm:prSet/>
      <dgm:spPr/>
      <dgm:t>
        <a:bodyPr/>
        <a:lstStyle/>
        <a:p>
          <a:endParaRPr lang="en-GB"/>
        </a:p>
      </dgm:t>
    </dgm:pt>
    <dgm:pt modelId="{1F230CF0-8157-48A0-829F-777E2FD10985}">
      <dgm:prSet phldrT="[Κείμενο]" custT="1"/>
      <dgm:spPr/>
      <dgm:t>
        <a:bodyPr/>
        <a:lstStyle/>
        <a:p>
          <a:r>
            <a:rPr lang="el-GR" sz="2000" b="1" dirty="0">
              <a:solidFill>
                <a:srgbClr val="28D295"/>
              </a:solidFill>
            </a:rPr>
            <a:t>Ερευνά</a:t>
          </a:r>
          <a:r>
            <a:rPr lang="el-GR" sz="2000" dirty="0"/>
            <a:t> τις διάφορες αγορές από τις οποίες μπορεί να προμηθευτεί το προϊόν</a:t>
          </a:r>
          <a:endParaRPr lang="en-GB" sz="2000" dirty="0"/>
        </a:p>
      </dgm:t>
    </dgm:pt>
    <dgm:pt modelId="{BDD39CD4-ACD8-42A2-8D3E-FDAE906D02FF}" type="parTrans" cxnId="{04F6C47A-0AC3-4CE5-81FF-BBD7BFA74B38}">
      <dgm:prSet/>
      <dgm:spPr/>
      <dgm:t>
        <a:bodyPr/>
        <a:lstStyle/>
        <a:p>
          <a:endParaRPr lang="en-GB"/>
        </a:p>
      </dgm:t>
    </dgm:pt>
    <dgm:pt modelId="{7080226E-D728-4F0B-A9C8-E9F11B2AB7FD}" type="sibTrans" cxnId="{04F6C47A-0AC3-4CE5-81FF-BBD7BFA74B38}">
      <dgm:prSet/>
      <dgm:spPr/>
      <dgm:t>
        <a:bodyPr/>
        <a:lstStyle/>
        <a:p>
          <a:endParaRPr lang="en-GB"/>
        </a:p>
      </dgm:t>
    </dgm:pt>
    <dgm:pt modelId="{1B1FFA81-079A-4850-9F45-423B69D5D806}">
      <dgm:prSet custT="1"/>
      <dgm:spPr/>
      <dgm:t>
        <a:bodyPr/>
        <a:lstStyle/>
        <a:p>
          <a:r>
            <a:rPr lang="el-GR" sz="2000" b="1" dirty="0">
              <a:solidFill>
                <a:srgbClr val="28D295"/>
              </a:solidFill>
            </a:rPr>
            <a:t>Συγκρίνει</a:t>
          </a:r>
          <a:r>
            <a:rPr lang="el-GR" sz="2000" dirty="0"/>
            <a:t> τις τιμές και γενικότερα τις διάφορες προσφορές</a:t>
          </a:r>
          <a:endParaRPr lang="en-GB" sz="2000" dirty="0"/>
        </a:p>
      </dgm:t>
    </dgm:pt>
    <dgm:pt modelId="{DE9A401A-ABD1-4D73-9DA0-EE4A8E37A149}" type="parTrans" cxnId="{F87D47A2-89D7-418E-9E64-8716F93C85C5}">
      <dgm:prSet/>
      <dgm:spPr/>
      <dgm:t>
        <a:bodyPr/>
        <a:lstStyle/>
        <a:p>
          <a:endParaRPr lang="en-GB"/>
        </a:p>
      </dgm:t>
    </dgm:pt>
    <dgm:pt modelId="{11C68B5F-C049-4EE4-822E-403CDCE7BA16}" type="sibTrans" cxnId="{F87D47A2-89D7-418E-9E64-8716F93C85C5}">
      <dgm:prSet/>
      <dgm:spPr/>
      <dgm:t>
        <a:bodyPr/>
        <a:lstStyle/>
        <a:p>
          <a:endParaRPr lang="en-GB"/>
        </a:p>
      </dgm:t>
    </dgm:pt>
    <dgm:pt modelId="{BC8B48BE-4359-46C4-8D60-4E2F0C89D5BF}">
      <dgm:prSet/>
      <dgm:spPr/>
      <dgm:t>
        <a:bodyPr/>
        <a:lstStyle/>
        <a:p>
          <a:r>
            <a:rPr lang="el-GR" b="1" dirty="0">
              <a:solidFill>
                <a:srgbClr val="28D295"/>
              </a:solidFill>
            </a:rPr>
            <a:t>Αξιολογεί</a:t>
          </a:r>
          <a:r>
            <a:rPr lang="el-GR" dirty="0"/>
            <a:t> όλες τις προτάσεις που έχει</a:t>
          </a:r>
          <a:endParaRPr lang="en-GB" dirty="0"/>
        </a:p>
      </dgm:t>
    </dgm:pt>
    <dgm:pt modelId="{9EBB673C-BC07-46FD-BBB5-878231F12A88}" type="parTrans" cxnId="{6C67E190-DED8-4E80-B3E4-8BC97F7AA77A}">
      <dgm:prSet/>
      <dgm:spPr/>
      <dgm:t>
        <a:bodyPr/>
        <a:lstStyle/>
        <a:p>
          <a:endParaRPr lang="en-GB"/>
        </a:p>
      </dgm:t>
    </dgm:pt>
    <dgm:pt modelId="{17CFFDAB-CCD2-4934-9E65-C222177CD086}" type="sibTrans" cxnId="{6C67E190-DED8-4E80-B3E4-8BC97F7AA77A}">
      <dgm:prSet/>
      <dgm:spPr/>
      <dgm:t>
        <a:bodyPr/>
        <a:lstStyle/>
        <a:p>
          <a:endParaRPr lang="en-GB"/>
        </a:p>
      </dgm:t>
    </dgm:pt>
    <dgm:pt modelId="{E5CF65A2-AFAE-49DD-A929-87C2BF75C9F3}">
      <dgm:prSet/>
      <dgm:spPr/>
      <dgm:t>
        <a:bodyPr/>
        <a:lstStyle/>
        <a:p>
          <a:r>
            <a:rPr lang="el-GR" b="1" dirty="0">
              <a:solidFill>
                <a:srgbClr val="28D295"/>
              </a:solidFill>
            </a:rPr>
            <a:t>Παίρνει</a:t>
          </a:r>
          <a:r>
            <a:rPr lang="el-GR" dirty="0"/>
            <a:t> την τελική απόφαση</a:t>
          </a:r>
          <a:endParaRPr lang="en-GB" dirty="0"/>
        </a:p>
      </dgm:t>
    </dgm:pt>
    <dgm:pt modelId="{8B54A5B3-2570-498C-8FFA-95F56D2FAA76}" type="parTrans" cxnId="{BAF1E030-16E2-430E-A231-6FE3803F1C28}">
      <dgm:prSet/>
      <dgm:spPr/>
      <dgm:t>
        <a:bodyPr/>
        <a:lstStyle/>
        <a:p>
          <a:endParaRPr lang="en-GB"/>
        </a:p>
      </dgm:t>
    </dgm:pt>
    <dgm:pt modelId="{FDF0581C-A3D2-42D0-B9C3-66B41DAD4608}" type="sibTrans" cxnId="{BAF1E030-16E2-430E-A231-6FE3803F1C28}">
      <dgm:prSet/>
      <dgm:spPr/>
      <dgm:t>
        <a:bodyPr/>
        <a:lstStyle/>
        <a:p>
          <a:endParaRPr lang="en-GB"/>
        </a:p>
      </dgm:t>
    </dgm:pt>
    <dgm:pt modelId="{76FD8C2F-C23C-4462-96C9-2302133BE855}">
      <dgm:prSet phldrT="[Κείμενο]" custT="1"/>
      <dgm:spPr/>
      <dgm:t>
        <a:bodyPr/>
        <a:lstStyle/>
        <a:p>
          <a:r>
            <a:rPr lang="el-GR" sz="2000" b="1" dirty="0">
              <a:solidFill>
                <a:srgbClr val="28D295"/>
              </a:solidFill>
            </a:rPr>
            <a:t>Αναζητά </a:t>
          </a:r>
          <a:r>
            <a:rPr lang="el-GR" sz="2000" dirty="0"/>
            <a:t>τις κατάλληλες πληροφορίες για τα διάφορα προϊόντα. </a:t>
          </a:r>
          <a:endParaRPr lang="en-GB" sz="2000" dirty="0"/>
        </a:p>
      </dgm:t>
    </dgm:pt>
    <dgm:pt modelId="{7C79F5EE-0E74-45AF-890A-8317C912B193}" type="parTrans" cxnId="{5FEFD65C-ECD4-4CE5-821A-1DBC3C59F8C0}">
      <dgm:prSet/>
      <dgm:spPr/>
      <dgm:t>
        <a:bodyPr/>
        <a:lstStyle/>
        <a:p>
          <a:endParaRPr lang="en-GB"/>
        </a:p>
      </dgm:t>
    </dgm:pt>
    <dgm:pt modelId="{D4E29B27-E4DC-4923-B72C-8741BEEE6862}" type="sibTrans" cxnId="{5FEFD65C-ECD4-4CE5-821A-1DBC3C59F8C0}">
      <dgm:prSet/>
      <dgm:spPr/>
      <dgm:t>
        <a:bodyPr/>
        <a:lstStyle/>
        <a:p>
          <a:endParaRPr lang="en-GB"/>
        </a:p>
      </dgm:t>
    </dgm:pt>
    <dgm:pt modelId="{52D4521D-836D-4A31-8E88-5CE719ABCD98}" type="pres">
      <dgm:prSet presAssocID="{2A84CC37-A300-4BD1-A5B1-5D4682A401DD}" presName="CompostProcess" presStyleCnt="0">
        <dgm:presLayoutVars>
          <dgm:dir/>
          <dgm:resizeHandles val="exact"/>
        </dgm:presLayoutVars>
      </dgm:prSet>
      <dgm:spPr/>
    </dgm:pt>
    <dgm:pt modelId="{F172BF48-492C-4783-82AA-A6E1C39C7EA8}" type="pres">
      <dgm:prSet presAssocID="{2A84CC37-A300-4BD1-A5B1-5D4682A401DD}" presName="arrow" presStyleLbl="bgShp" presStyleIdx="0" presStyleCnt="1"/>
      <dgm:spPr/>
    </dgm:pt>
    <dgm:pt modelId="{DE5F09EE-14C1-40E3-B83C-97FEE4E19CDC}" type="pres">
      <dgm:prSet presAssocID="{2A84CC37-A300-4BD1-A5B1-5D4682A401DD}" presName="linearProcess" presStyleCnt="0"/>
      <dgm:spPr/>
    </dgm:pt>
    <dgm:pt modelId="{9F8EB502-2B71-494F-A26B-BAE0F5B240D7}" type="pres">
      <dgm:prSet presAssocID="{A5492618-0F42-4AFF-B828-03180AFEBF67}" presName="textNode" presStyleLbl="node1" presStyleIdx="0" presStyleCnt="6">
        <dgm:presLayoutVars>
          <dgm:bulletEnabled val="1"/>
        </dgm:presLayoutVars>
      </dgm:prSet>
      <dgm:spPr/>
    </dgm:pt>
    <dgm:pt modelId="{D08FE9DC-3418-48C0-8AEC-BDC77CB2C2DD}" type="pres">
      <dgm:prSet presAssocID="{22A26CB6-020C-445E-9C25-21401AED56AC}" presName="sibTrans" presStyleCnt="0"/>
      <dgm:spPr/>
    </dgm:pt>
    <dgm:pt modelId="{83269B2F-E718-45CE-83A8-E206719505D5}" type="pres">
      <dgm:prSet presAssocID="{76FD8C2F-C23C-4462-96C9-2302133BE855}" presName="textNode" presStyleLbl="node1" presStyleIdx="1" presStyleCnt="6">
        <dgm:presLayoutVars>
          <dgm:bulletEnabled val="1"/>
        </dgm:presLayoutVars>
      </dgm:prSet>
      <dgm:spPr/>
    </dgm:pt>
    <dgm:pt modelId="{A6D00A40-519D-4868-8DFB-A9B0AFB352ED}" type="pres">
      <dgm:prSet presAssocID="{D4E29B27-E4DC-4923-B72C-8741BEEE6862}" presName="sibTrans" presStyleCnt="0"/>
      <dgm:spPr/>
    </dgm:pt>
    <dgm:pt modelId="{0C537CD9-C106-4D4C-9B51-B65D729D1605}" type="pres">
      <dgm:prSet presAssocID="{1F230CF0-8157-48A0-829F-777E2FD10985}" presName="textNode" presStyleLbl="node1" presStyleIdx="2" presStyleCnt="6">
        <dgm:presLayoutVars>
          <dgm:bulletEnabled val="1"/>
        </dgm:presLayoutVars>
      </dgm:prSet>
      <dgm:spPr/>
    </dgm:pt>
    <dgm:pt modelId="{4F64D7EF-8997-442D-8C14-C4389F0A7C75}" type="pres">
      <dgm:prSet presAssocID="{7080226E-D728-4F0B-A9C8-E9F11B2AB7FD}" presName="sibTrans" presStyleCnt="0"/>
      <dgm:spPr/>
    </dgm:pt>
    <dgm:pt modelId="{C31D13AA-3888-4799-9764-F0DE1FECDE42}" type="pres">
      <dgm:prSet presAssocID="{1B1FFA81-079A-4850-9F45-423B69D5D806}" presName="textNode" presStyleLbl="node1" presStyleIdx="3" presStyleCnt="6">
        <dgm:presLayoutVars>
          <dgm:bulletEnabled val="1"/>
        </dgm:presLayoutVars>
      </dgm:prSet>
      <dgm:spPr/>
    </dgm:pt>
    <dgm:pt modelId="{2A0B39FD-2EC0-4216-A4DD-E601B124080D}" type="pres">
      <dgm:prSet presAssocID="{11C68B5F-C049-4EE4-822E-403CDCE7BA16}" presName="sibTrans" presStyleCnt="0"/>
      <dgm:spPr/>
    </dgm:pt>
    <dgm:pt modelId="{96483597-BFBD-41C4-B88F-0E9C3BA47739}" type="pres">
      <dgm:prSet presAssocID="{BC8B48BE-4359-46C4-8D60-4E2F0C89D5BF}" presName="textNode" presStyleLbl="node1" presStyleIdx="4" presStyleCnt="6">
        <dgm:presLayoutVars>
          <dgm:bulletEnabled val="1"/>
        </dgm:presLayoutVars>
      </dgm:prSet>
      <dgm:spPr/>
    </dgm:pt>
    <dgm:pt modelId="{6A4C1419-B8E4-47CC-A710-EE82F676C815}" type="pres">
      <dgm:prSet presAssocID="{17CFFDAB-CCD2-4934-9E65-C222177CD086}" presName="sibTrans" presStyleCnt="0"/>
      <dgm:spPr/>
    </dgm:pt>
    <dgm:pt modelId="{A48AC6FC-293F-45FD-8622-58E4BF4F9841}" type="pres">
      <dgm:prSet presAssocID="{E5CF65A2-AFAE-49DD-A929-87C2BF75C9F3}" presName="textNode" presStyleLbl="node1" presStyleIdx="5" presStyleCnt="6">
        <dgm:presLayoutVars>
          <dgm:bulletEnabled val="1"/>
        </dgm:presLayoutVars>
      </dgm:prSet>
      <dgm:spPr/>
    </dgm:pt>
  </dgm:ptLst>
  <dgm:cxnLst>
    <dgm:cxn modelId="{B4ECCE04-BF82-4AE5-A323-0F8AF52DE691}" type="presOf" srcId="{BC8B48BE-4359-46C4-8D60-4E2F0C89D5BF}" destId="{96483597-BFBD-41C4-B88F-0E9C3BA47739}" srcOrd="0" destOrd="0" presId="urn:microsoft.com/office/officeart/2005/8/layout/hProcess9"/>
    <dgm:cxn modelId="{BAF1E030-16E2-430E-A231-6FE3803F1C28}" srcId="{2A84CC37-A300-4BD1-A5B1-5D4682A401DD}" destId="{E5CF65A2-AFAE-49DD-A929-87C2BF75C9F3}" srcOrd="5" destOrd="0" parTransId="{8B54A5B3-2570-498C-8FFA-95F56D2FAA76}" sibTransId="{FDF0581C-A3D2-42D0-B9C3-66B41DAD4608}"/>
    <dgm:cxn modelId="{5FEFD65C-ECD4-4CE5-821A-1DBC3C59F8C0}" srcId="{2A84CC37-A300-4BD1-A5B1-5D4682A401DD}" destId="{76FD8C2F-C23C-4462-96C9-2302133BE855}" srcOrd="1" destOrd="0" parTransId="{7C79F5EE-0E74-45AF-890A-8317C912B193}" sibTransId="{D4E29B27-E4DC-4923-B72C-8741BEEE6862}"/>
    <dgm:cxn modelId="{04F6C47A-0AC3-4CE5-81FF-BBD7BFA74B38}" srcId="{2A84CC37-A300-4BD1-A5B1-5D4682A401DD}" destId="{1F230CF0-8157-48A0-829F-777E2FD10985}" srcOrd="2" destOrd="0" parTransId="{BDD39CD4-ACD8-42A2-8D3E-FDAE906D02FF}" sibTransId="{7080226E-D728-4F0B-A9C8-E9F11B2AB7FD}"/>
    <dgm:cxn modelId="{DA23CD85-44A5-4E3A-93A7-3850C81CCC0D}" srcId="{2A84CC37-A300-4BD1-A5B1-5D4682A401DD}" destId="{A5492618-0F42-4AFF-B828-03180AFEBF67}" srcOrd="0" destOrd="0" parTransId="{64E2661C-6D31-4932-AA07-F418EB57848F}" sibTransId="{22A26CB6-020C-445E-9C25-21401AED56AC}"/>
    <dgm:cxn modelId="{0C022C86-E034-498E-B3B0-010D9ECFF09E}" type="presOf" srcId="{76FD8C2F-C23C-4462-96C9-2302133BE855}" destId="{83269B2F-E718-45CE-83A8-E206719505D5}" srcOrd="0" destOrd="0" presId="urn:microsoft.com/office/officeart/2005/8/layout/hProcess9"/>
    <dgm:cxn modelId="{E2010C8C-100A-423E-BC84-8ED85A255A04}" type="presOf" srcId="{2A84CC37-A300-4BD1-A5B1-5D4682A401DD}" destId="{52D4521D-836D-4A31-8E88-5CE719ABCD98}" srcOrd="0" destOrd="0" presId="urn:microsoft.com/office/officeart/2005/8/layout/hProcess9"/>
    <dgm:cxn modelId="{6C67E190-DED8-4E80-B3E4-8BC97F7AA77A}" srcId="{2A84CC37-A300-4BD1-A5B1-5D4682A401DD}" destId="{BC8B48BE-4359-46C4-8D60-4E2F0C89D5BF}" srcOrd="4" destOrd="0" parTransId="{9EBB673C-BC07-46FD-BBB5-878231F12A88}" sibTransId="{17CFFDAB-CCD2-4934-9E65-C222177CD086}"/>
    <dgm:cxn modelId="{F87D47A2-89D7-418E-9E64-8716F93C85C5}" srcId="{2A84CC37-A300-4BD1-A5B1-5D4682A401DD}" destId="{1B1FFA81-079A-4850-9F45-423B69D5D806}" srcOrd="3" destOrd="0" parTransId="{DE9A401A-ABD1-4D73-9DA0-EE4A8E37A149}" sibTransId="{11C68B5F-C049-4EE4-822E-403CDCE7BA16}"/>
    <dgm:cxn modelId="{43CC2CB8-3AA9-4B69-BD18-3D98E6F40072}" type="presOf" srcId="{A5492618-0F42-4AFF-B828-03180AFEBF67}" destId="{9F8EB502-2B71-494F-A26B-BAE0F5B240D7}" srcOrd="0" destOrd="0" presId="urn:microsoft.com/office/officeart/2005/8/layout/hProcess9"/>
    <dgm:cxn modelId="{0E94C4BC-A4A0-4F9E-A7FD-3EBD8A888FE0}" type="presOf" srcId="{1B1FFA81-079A-4850-9F45-423B69D5D806}" destId="{C31D13AA-3888-4799-9764-F0DE1FECDE42}" srcOrd="0" destOrd="0" presId="urn:microsoft.com/office/officeart/2005/8/layout/hProcess9"/>
    <dgm:cxn modelId="{B43991E5-6DED-4116-A6E3-5ABC73F60D36}" type="presOf" srcId="{1F230CF0-8157-48A0-829F-777E2FD10985}" destId="{0C537CD9-C106-4D4C-9B51-B65D729D1605}" srcOrd="0" destOrd="0" presId="urn:microsoft.com/office/officeart/2005/8/layout/hProcess9"/>
    <dgm:cxn modelId="{58B206F8-674B-4475-9112-7D5F829B5C9B}" type="presOf" srcId="{E5CF65A2-AFAE-49DD-A929-87C2BF75C9F3}" destId="{A48AC6FC-293F-45FD-8622-58E4BF4F9841}" srcOrd="0" destOrd="0" presId="urn:microsoft.com/office/officeart/2005/8/layout/hProcess9"/>
    <dgm:cxn modelId="{A3FF9C11-27A0-45BF-82DF-EE171603E4A9}" type="presParOf" srcId="{52D4521D-836D-4A31-8E88-5CE719ABCD98}" destId="{F172BF48-492C-4783-82AA-A6E1C39C7EA8}" srcOrd="0" destOrd="0" presId="urn:microsoft.com/office/officeart/2005/8/layout/hProcess9"/>
    <dgm:cxn modelId="{4C38F210-E079-4883-BEF3-E04BEF44CB41}" type="presParOf" srcId="{52D4521D-836D-4A31-8E88-5CE719ABCD98}" destId="{DE5F09EE-14C1-40E3-B83C-97FEE4E19CDC}" srcOrd="1" destOrd="0" presId="urn:microsoft.com/office/officeart/2005/8/layout/hProcess9"/>
    <dgm:cxn modelId="{8B1179D2-AB42-49C1-B485-9882934075CA}" type="presParOf" srcId="{DE5F09EE-14C1-40E3-B83C-97FEE4E19CDC}" destId="{9F8EB502-2B71-494F-A26B-BAE0F5B240D7}" srcOrd="0" destOrd="0" presId="urn:microsoft.com/office/officeart/2005/8/layout/hProcess9"/>
    <dgm:cxn modelId="{2522EC46-51E0-4CCE-85D4-C17B0696E4C7}" type="presParOf" srcId="{DE5F09EE-14C1-40E3-B83C-97FEE4E19CDC}" destId="{D08FE9DC-3418-48C0-8AEC-BDC77CB2C2DD}" srcOrd="1" destOrd="0" presId="urn:microsoft.com/office/officeart/2005/8/layout/hProcess9"/>
    <dgm:cxn modelId="{DD837551-6C8D-4093-9C5E-C784A1C35D16}" type="presParOf" srcId="{DE5F09EE-14C1-40E3-B83C-97FEE4E19CDC}" destId="{83269B2F-E718-45CE-83A8-E206719505D5}" srcOrd="2" destOrd="0" presId="urn:microsoft.com/office/officeart/2005/8/layout/hProcess9"/>
    <dgm:cxn modelId="{DC82B175-E3F3-4DD1-A080-59A3C611448A}" type="presParOf" srcId="{DE5F09EE-14C1-40E3-B83C-97FEE4E19CDC}" destId="{A6D00A40-519D-4868-8DFB-A9B0AFB352ED}" srcOrd="3" destOrd="0" presId="urn:microsoft.com/office/officeart/2005/8/layout/hProcess9"/>
    <dgm:cxn modelId="{20F9EF4C-0FC6-4774-AB95-8000F86A9910}" type="presParOf" srcId="{DE5F09EE-14C1-40E3-B83C-97FEE4E19CDC}" destId="{0C537CD9-C106-4D4C-9B51-B65D729D1605}" srcOrd="4" destOrd="0" presId="urn:microsoft.com/office/officeart/2005/8/layout/hProcess9"/>
    <dgm:cxn modelId="{E73C499D-1544-43B1-9E30-99340ECF4BD6}" type="presParOf" srcId="{DE5F09EE-14C1-40E3-B83C-97FEE4E19CDC}" destId="{4F64D7EF-8997-442D-8C14-C4389F0A7C75}" srcOrd="5" destOrd="0" presId="urn:microsoft.com/office/officeart/2005/8/layout/hProcess9"/>
    <dgm:cxn modelId="{C2B65D68-3F62-4148-A03B-437A730231B7}" type="presParOf" srcId="{DE5F09EE-14C1-40E3-B83C-97FEE4E19CDC}" destId="{C31D13AA-3888-4799-9764-F0DE1FECDE42}" srcOrd="6" destOrd="0" presId="urn:microsoft.com/office/officeart/2005/8/layout/hProcess9"/>
    <dgm:cxn modelId="{C4928D74-EB1D-4BFF-8C54-FC2A302A27D2}" type="presParOf" srcId="{DE5F09EE-14C1-40E3-B83C-97FEE4E19CDC}" destId="{2A0B39FD-2EC0-4216-A4DD-E601B124080D}" srcOrd="7" destOrd="0" presId="urn:microsoft.com/office/officeart/2005/8/layout/hProcess9"/>
    <dgm:cxn modelId="{28414FF2-6EA5-4C70-A717-B8DC5AD83AFF}" type="presParOf" srcId="{DE5F09EE-14C1-40E3-B83C-97FEE4E19CDC}" destId="{96483597-BFBD-41C4-B88F-0E9C3BA47739}" srcOrd="8" destOrd="0" presId="urn:microsoft.com/office/officeart/2005/8/layout/hProcess9"/>
    <dgm:cxn modelId="{A9D18090-093A-4128-9D70-E1DCF229E566}" type="presParOf" srcId="{DE5F09EE-14C1-40E3-B83C-97FEE4E19CDC}" destId="{6A4C1419-B8E4-47CC-A710-EE82F676C815}" srcOrd="9" destOrd="0" presId="urn:microsoft.com/office/officeart/2005/8/layout/hProcess9"/>
    <dgm:cxn modelId="{97DE0E60-DC9F-406C-BF51-301758B25ABC}" type="presParOf" srcId="{DE5F09EE-14C1-40E3-B83C-97FEE4E19CDC}" destId="{A48AC6FC-293F-45FD-8622-58E4BF4F984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9AC16-7CC4-4C4D-AFCE-2254737D9A96}" type="doc">
      <dgm:prSet loTypeId="urn:microsoft.com/office/officeart/2005/8/layout/arrow6" loCatId="relationship" qsTypeId="urn:microsoft.com/office/officeart/2005/8/quickstyle/simple1" qsCatId="simple" csTypeId="urn:microsoft.com/office/officeart/2005/8/colors/colorful2" csCatId="colorful" phldr="1"/>
      <dgm:spPr/>
      <dgm:t>
        <a:bodyPr/>
        <a:lstStyle/>
        <a:p>
          <a:endParaRPr lang="el-GR"/>
        </a:p>
      </dgm:t>
    </dgm:pt>
    <dgm:pt modelId="{913CE3E9-4EC7-4B8F-A5D7-D64B2F15D999}">
      <dgm:prSet phldrT="[Κείμενο]" custT="1"/>
      <dgm:spPr/>
      <dgm:t>
        <a:bodyPr/>
        <a:lstStyle/>
        <a:p>
          <a:r>
            <a:rPr lang="el-GR" sz="1800" b="1" u="sng" dirty="0">
              <a:latin typeface="Times New Roman" panose="02020603050405020304" pitchFamily="18" charset="0"/>
              <a:cs typeface="Times New Roman" panose="02020603050405020304" pitchFamily="18" charset="0"/>
            </a:rPr>
            <a:t>Κατανάλωση</a:t>
          </a:r>
          <a:r>
            <a:rPr lang="el-GR" sz="1800" b="1" i="1" u="sng" dirty="0">
              <a:latin typeface="Times New Roman" panose="02020603050405020304" pitchFamily="18" charset="0"/>
              <a:cs typeface="Times New Roman" panose="02020603050405020304" pitchFamily="18" charset="0"/>
            </a:rPr>
            <a:t> </a:t>
          </a:r>
          <a:endParaRPr lang="el-GR" sz="1800" dirty="0">
            <a:latin typeface="Times New Roman" panose="02020603050405020304" pitchFamily="18" charset="0"/>
            <a:cs typeface="Times New Roman" panose="02020603050405020304" pitchFamily="18" charset="0"/>
          </a:endParaRPr>
        </a:p>
      </dgm:t>
    </dgm:pt>
    <dgm:pt modelId="{92923454-B2F0-4059-A35F-4BC32DE2ED4A}" type="parTrans" cxnId="{265937B8-105B-4903-9EA4-DD79E63E6ADE}">
      <dgm:prSet/>
      <dgm:spPr/>
      <dgm:t>
        <a:bodyPr/>
        <a:lstStyle/>
        <a:p>
          <a:endParaRPr lang="el-GR"/>
        </a:p>
      </dgm:t>
    </dgm:pt>
    <dgm:pt modelId="{0FAC55D6-4A20-4C01-9322-2284D9C57983}" type="sibTrans" cxnId="{265937B8-105B-4903-9EA4-DD79E63E6ADE}">
      <dgm:prSet/>
      <dgm:spPr/>
      <dgm:t>
        <a:bodyPr/>
        <a:lstStyle/>
        <a:p>
          <a:endParaRPr lang="el-GR"/>
        </a:p>
      </dgm:t>
    </dgm:pt>
    <dgm:pt modelId="{3512A3CE-4738-4A8B-8FA0-29BBEAE52DB3}">
      <dgm:prSet phldrT="[Κείμενο]" phldr="1"/>
      <dgm:spPr/>
      <dgm:t>
        <a:bodyPr/>
        <a:lstStyle/>
        <a:p>
          <a:endParaRPr lang="el-GR"/>
        </a:p>
      </dgm:t>
    </dgm:pt>
    <dgm:pt modelId="{605EF093-7E04-496A-8BEA-E772EE47640B}" type="parTrans" cxnId="{F132F3E1-1CED-49C3-A7EE-88550D63BE5E}">
      <dgm:prSet/>
      <dgm:spPr/>
      <dgm:t>
        <a:bodyPr/>
        <a:lstStyle/>
        <a:p>
          <a:endParaRPr lang="el-GR"/>
        </a:p>
      </dgm:t>
    </dgm:pt>
    <dgm:pt modelId="{CF15B724-A6EF-425D-8D52-1FA42A1AD39F}" type="sibTrans" cxnId="{F132F3E1-1CED-49C3-A7EE-88550D63BE5E}">
      <dgm:prSet/>
      <dgm:spPr/>
      <dgm:t>
        <a:bodyPr/>
        <a:lstStyle/>
        <a:p>
          <a:endParaRPr lang="el-GR"/>
        </a:p>
      </dgm:t>
    </dgm:pt>
    <dgm:pt modelId="{A2B8D34B-2A17-47BA-9FBE-BB8D4498B882}">
      <dgm:prSet/>
      <dgm:spPr/>
      <dgm:t>
        <a:bodyPr/>
        <a:lstStyle/>
        <a:p>
          <a:r>
            <a:rPr lang="el-GR" dirty="0">
              <a:latin typeface="Times New Roman" panose="02020603050405020304" pitchFamily="18" charset="0"/>
              <a:cs typeface="Times New Roman" panose="02020603050405020304" pitchFamily="18" charset="0"/>
            </a:rPr>
            <a:t>είναι το ποσόν του οικογενειακού εισοδήματος που </a:t>
          </a:r>
          <a:r>
            <a:rPr lang="el-GR" b="1" dirty="0">
              <a:solidFill>
                <a:schemeClr val="bg1"/>
              </a:solidFill>
              <a:latin typeface="Times New Roman" panose="02020603050405020304" pitchFamily="18" charset="0"/>
              <a:cs typeface="Times New Roman" panose="02020603050405020304" pitchFamily="18" charset="0"/>
            </a:rPr>
            <a:t>δαπανούν</a:t>
          </a:r>
          <a:r>
            <a:rPr lang="el-GR" dirty="0">
              <a:solidFill>
                <a:schemeClr val="bg1"/>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νοικοκυριά για να αγοράσουν αγαθά και υπηρεσίες.</a:t>
          </a:r>
        </a:p>
      </dgm:t>
    </dgm:pt>
    <dgm:pt modelId="{9BBA122B-16A3-472A-AAB2-6301E42AA9FA}" type="parTrans" cxnId="{0E3E3C76-6F4A-487D-A71F-A982EE3FCFB9}">
      <dgm:prSet/>
      <dgm:spPr/>
      <dgm:t>
        <a:bodyPr/>
        <a:lstStyle/>
        <a:p>
          <a:endParaRPr lang="el-GR"/>
        </a:p>
      </dgm:t>
    </dgm:pt>
    <dgm:pt modelId="{90042663-37CE-41EB-8D56-11BD60C979F3}" type="sibTrans" cxnId="{0E3E3C76-6F4A-487D-A71F-A982EE3FCFB9}">
      <dgm:prSet/>
      <dgm:spPr/>
      <dgm:t>
        <a:bodyPr/>
        <a:lstStyle/>
        <a:p>
          <a:endParaRPr lang="el-GR"/>
        </a:p>
      </dgm:t>
    </dgm:pt>
    <dgm:pt modelId="{3758EB39-1961-4F5A-8895-E923CA1B7958}" type="pres">
      <dgm:prSet presAssocID="{2089AC16-7CC4-4C4D-AFCE-2254737D9A96}" presName="compositeShape" presStyleCnt="0">
        <dgm:presLayoutVars>
          <dgm:chMax val="2"/>
          <dgm:dir/>
          <dgm:resizeHandles val="exact"/>
        </dgm:presLayoutVars>
      </dgm:prSet>
      <dgm:spPr/>
    </dgm:pt>
    <dgm:pt modelId="{96E53FB3-E7E2-448C-8082-7105C2D821C2}" type="pres">
      <dgm:prSet presAssocID="{2089AC16-7CC4-4C4D-AFCE-2254737D9A96}" presName="ribbon" presStyleLbl="node1" presStyleIdx="0" presStyleCnt="1" custLinFactNeighborX="2148" custLinFactNeighborY="1261"/>
      <dgm:spPr>
        <a:solidFill>
          <a:srgbClr val="2CACA4"/>
        </a:solidFill>
        <a:ln>
          <a:solidFill>
            <a:schemeClr val="tx1"/>
          </a:solidFill>
        </a:ln>
      </dgm:spPr>
    </dgm:pt>
    <dgm:pt modelId="{D5571A64-EEBF-47D4-90B2-77590C4E218E}" type="pres">
      <dgm:prSet presAssocID="{2089AC16-7CC4-4C4D-AFCE-2254737D9A96}" presName="leftArrowText" presStyleLbl="node1" presStyleIdx="0" presStyleCnt="1">
        <dgm:presLayoutVars>
          <dgm:chMax val="0"/>
          <dgm:bulletEnabled val="1"/>
        </dgm:presLayoutVars>
      </dgm:prSet>
      <dgm:spPr/>
    </dgm:pt>
    <dgm:pt modelId="{D4EB961D-BE20-4C73-A94C-A3E701686AB4}" type="pres">
      <dgm:prSet presAssocID="{2089AC16-7CC4-4C4D-AFCE-2254737D9A96}" presName="rightArrowText" presStyleLbl="node1" presStyleIdx="0" presStyleCnt="1">
        <dgm:presLayoutVars>
          <dgm:chMax val="0"/>
          <dgm:bulletEnabled val="1"/>
        </dgm:presLayoutVars>
      </dgm:prSet>
      <dgm:spPr/>
    </dgm:pt>
  </dgm:ptLst>
  <dgm:cxnLst>
    <dgm:cxn modelId="{0E3E3C76-6F4A-487D-A71F-A982EE3FCFB9}" srcId="{2089AC16-7CC4-4C4D-AFCE-2254737D9A96}" destId="{A2B8D34B-2A17-47BA-9FBE-BB8D4498B882}" srcOrd="1" destOrd="0" parTransId="{9BBA122B-16A3-472A-AAB2-6301E42AA9FA}" sibTransId="{90042663-37CE-41EB-8D56-11BD60C979F3}"/>
    <dgm:cxn modelId="{FD67887C-111E-4749-94BA-3D505C356E4C}" type="presOf" srcId="{913CE3E9-4EC7-4B8F-A5D7-D64B2F15D999}" destId="{D5571A64-EEBF-47D4-90B2-77590C4E218E}" srcOrd="0" destOrd="0" presId="urn:microsoft.com/office/officeart/2005/8/layout/arrow6"/>
    <dgm:cxn modelId="{265937B8-105B-4903-9EA4-DD79E63E6ADE}" srcId="{2089AC16-7CC4-4C4D-AFCE-2254737D9A96}" destId="{913CE3E9-4EC7-4B8F-A5D7-D64B2F15D999}" srcOrd="0" destOrd="0" parTransId="{92923454-B2F0-4059-A35F-4BC32DE2ED4A}" sibTransId="{0FAC55D6-4A20-4C01-9322-2284D9C57983}"/>
    <dgm:cxn modelId="{17ED7ABB-BA19-4675-BC60-7761867E1DD5}" type="presOf" srcId="{A2B8D34B-2A17-47BA-9FBE-BB8D4498B882}" destId="{D4EB961D-BE20-4C73-A94C-A3E701686AB4}" srcOrd="0" destOrd="0" presId="urn:microsoft.com/office/officeart/2005/8/layout/arrow6"/>
    <dgm:cxn modelId="{F132F3E1-1CED-49C3-A7EE-88550D63BE5E}" srcId="{2089AC16-7CC4-4C4D-AFCE-2254737D9A96}" destId="{3512A3CE-4738-4A8B-8FA0-29BBEAE52DB3}" srcOrd="2" destOrd="0" parTransId="{605EF093-7E04-496A-8BEA-E772EE47640B}" sibTransId="{CF15B724-A6EF-425D-8D52-1FA42A1AD39F}"/>
    <dgm:cxn modelId="{850A71F9-D76C-4429-BFDF-5C20259841D8}" type="presOf" srcId="{2089AC16-7CC4-4C4D-AFCE-2254737D9A96}" destId="{3758EB39-1961-4F5A-8895-E923CA1B7958}" srcOrd="0" destOrd="0" presId="urn:microsoft.com/office/officeart/2005/8/layout/arrow6"/>
    <dgm:cxn modelId="{D2F3EEA1-402B-4CE8-BF3B-FBC898D5DDF5}" type="presParOf" srcId="{3758EB39-1961-4F5A-8895-E923CA1B7958}" destId="{96E53FB3-E7E2-448C-8082-7105C2D821C2}" srcOrd="0" destOrd="0" presId="urn:microsoft.com/office/officeart/2005/8/layout/arrow6"/>
    <dgm:cxn modelId="{6FD31046-9339-4929-8C67-189A4217643F}" type="presParOf" srcId="{3758EB39-1961-4F5A-8895-E923CA1B7958}" destId="{D5571A64-EEBF-47D4-90B2-77590C4E218E}" srcOrd="1" destOrd="0" presId="urn:microsoft.com/office/officeart/2005/8/layout/arrow6"/>
    <dgm:cxn modelId="{F3A0FF84-2C40-489E-8233-38EB56670A51}" type="presParOf" srcId="{3758EB39-1961-4F5A-8895-E923CA1B7958}" destId="{D4EB961D-BE20-4C73-A94C-A3E701686AB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D4AC0-7005-4F1F-B4DB-49B8CA858B96}" type="doc">
      <dgm:prSet loTypeId="urn:microsoft.com/office/officeart/2005/8/layout/arrow6" loCatId="relationship" qsTypeId="urn:microsoft.com/office/officeart/2005/8/quickstyle/simple1" qsCatId="simple" csTypeId="urn:microsoft.com/office/officeart/2005/8/colors/accent1_3" csCatId="accent1" phldr="1"/>
      <dgm:spPr/>
      <dgm:t>
        <a:bodyPr/>
        <a:lstStyle/>
        <a:p>
          <a:endParaRPr lang="el-GR"/>
        </a:p>
      </dgm:t>
    </dgm:pt>
    <dgm:pt modelId="{5230C930-A8F4-4DBE-9994-74711B2F3A84}">
      <dgm:prSet phldrT="[Κείμενο]" custT="1"/>
      <dgm:spPr/>
      <dgm:t>
        <a:bodyPr/>
        <a:lstStyle/>
        <a:p>
          <a:r>
            <a:rPr lang="el-GR" sz="1800" b="1" u="sng" dirty="0">
              <a:solidFill>
                <a:schemeClr val="bg1"/>
              </a:solidFill>
              <a:latin typeface="Times New Roman" panose="02020603050405020304" pitchFamily="18" charset="0"/>
              <a:cs typeface="Times New Roman" panose="02020603050405020304" pitchFamily="18" charset="0"/>
            </a:rPr>
            <a:t>Αποταμίευση</a:t>
          </a:r>
          <a:r>
            <a:rPr lang="el-GR" sz="1800" u="sng" dirty="0">
              <a:solidFill>
                <a:schemeClr val="bg1"/>
              </a:solidFill>
              <a:latin typeface="Times New Roman" panose="02020603050405020304" pitchFamily="18" charset="0"/>
              <a:cs typeface="Times New Roman" panose="02020603050405020304" pitchFamily="18" charset="0"/>
            </a:rPr>
            <a:t> </a:t>
          </a:r>
          <a:endParaRPr lang="el-GR" sz="1800" dirty="0">
            <a:solidFill>
              <a:schemeClr val="bg1"/>
            </a:solidFill>
            <a:latin typeface="Times New Roman" panose="02020603050405020304" pitchFamily="18" charset="0"/>
            <a:cs typeface="Times New Roman" panose="02020603050405020304" pitchFamily="18" charset="0"/>
          </a:endParaRPr>
        </a:p>
      </dgm:t>
    </dgm:pt>
    <dgm:pt modelId="{BB20C5FE-6D9F-48EA-9B3A-52DFD3BDB379}" type="parTrans" cxnId="{2A3D089F-F35D-4E44-876C-AA0B1FCB62C5}">
      <dgm:prSet/>
      <dgm:spPr/>
      <dgm:t>
        <a:bodyPr/>
        <a:lstStyle/>
        <a:p>
          <a:endParaRPr lang="el-GR"/>
        </a:p>
      </dgm:t>
    </dgm:pt>
    <dgm:pt modelId="{8B6E9AFB-27B7-470D-B90B-67263313491C}" type="sibTrans" cxnId="{2A3D089F-F35D-4E44-876C-AA0B1FCB62C5}">
      <dgm:prSet/>
      <dgm:spPr/>
      <dgm:t>
        <a:bodyPr/>
        <a:lstStyle/>
        <a:p>
          <a:endParaRPr lang="el-GR"/>
        </a:p>
      </dgm:t>
    </dgm:pt>
    <dgm:pt modelId="{1ED200D5-DCBE-4204-9A61-0699FEB77618}">
      <dgm:prSet phldrT="[Κείμενο]" phldr="1"/>
      <dgm:spPr/>
      <dgm:t>
        <a:bodyPr/>
        <a:lstStyle/>
        <a:p>
          <a:endParaRPr lang="el-GR"/>
        </a:p>
      </dgm:t>
    </dgm:pt>
    <dgm:pt modelId="{95A8C557-FC26-434F-B046-5B08B0C41927}" type="parTrans" cxnId="{0EF1AB66-302E-4F38-8873-A3A0EB06E2E5}">
      <dgm:prSet/>
      <dgm:spPr/>
      <dgm:t>
        <a:bodyPr/>
        <a:lstStyle/>
        <a:p>
          <a:endParaRPr lang="el-GR"/>
        </a:p>
      </dgm:t>
    </dgm:pt>
    <dgm:pt modelId="{59661F5D-7AC8-44DF-B655-BCF3B9D867C1}" type="sibTrans" cxnId="{0EF1AB66-302E-4F38-8873-A3A0EB06E2E5}">
      <dgm:prSet/>
      <dgm:spPr/>
      <dgm:t>
        <a:bodyPr/>
        <a:lstStyle/>
        <a:p>
          <a:endParaRPr lang="el-GR"/>
        </a:p>
      </dgm:t>
    </dgm:pt>
    <dgm:pt modelId="{5DC698F3-A98E-447E-A242-EECBF45AE7E9}">
      <dgm:prSet custT="1"/>
      <dgm:spPr/>
      <dgm:t>
        <a:bodyPr/>
        <a:lstStyle/>
        <a:p>
          <a:r>
            <a:rPr lang="el-GR" sz="1800" dirty="0">
              <a:solidFill>
                <a:schemeClr val="bg1"/>
              </a:solidFill>
              <a:latin typeface="Times New Roman" panose="02020603050405020304" pitchFamily="18" charset="0"/>
              <a:cs typeface="Times New Roman" panose="02020603050405020304" pitchFamily="18" charset="0"/>
            </a:rPr>
            <a:t>είναι το μέρος του οικογενειακού εισοδήματος το οποίο </a:t>
          </a:r>
          <a:r>
            <a:rPr lang="el-GR" sz="1800" b="1" dirty="0">
              <a:solidFill>
                <a:schemeClr val="bg1"/>
              </a:solidFill>
              <a:latin typeface="Times New Roman" panose="02020603050405020304" pitchFamily="18" charset="0"/>
              <a:cs typeface="Times New Roman" panose="02020603050405020304" pitchFamily="18" charset="0"/>
            </a:rPr>
            <a:t>δε δαπανάται </a:t>
          </a:r>
          <a:r>
            <a:rPr lang="el-GR" sz="1800" dirty="0">
              <a:solidFill>
                <a:schemeClr val="bg1"/>
              </a:solidFill>
              <a:latin typeface="Times New Roman" panose="02020603050405020304" pitchFamily="18" charset="0"/>
              <a:cs typeface="Times New Roman" panose="02020603050405020304" pitchFamily="18" charset="0"/>
            </a:rPr>
            <a:t>για την αγορά αγαθών και υπηρεσιών, δηλαδή </a:t>
          </a:r>
          <a:r>
            <a:rPr lang="el-GR" sz="1800" b="1" dirty="0">
              <a:solidFill>
                <a:schemeClr val="bg1"/>
              </a:solidFill>
              <a:latin typeface="Times New Roman" panose="02020603050405020304" pitchFamily="18" charset="0"/>
              <a:cs typeface="Times New Roman" panose="02020603050405020304" pitchFamily="18" charset="0"/>
            </a:rPr>
            <a:t>δεν</a:t>
          </a:r>
          <a:r>
            <a:rPr lang="el-GR" sz="1800" dirty="0">
              <a:solidFill>
                <a:schemeClr val="bg1"/>
              </a:solidFill>
              <a:latin typeface="Times New Roman" panose="02020603050405020304" pitchFamily="18" charset="0"/>
              <a:cs typeface="Times New Roman" panose="02020603050405020304" pitchFamily="18" charset="0"/>
            </a:rPr>
            <a:t> </a:t>
          </a:r>
          <a:r>
            <a:rPr lang="el-GR" sz="1800" b="1" dirty="0">
              <a:solidFill>
                <a:schemeClr val="bg1"/>
              </a:solidFill>
              <a:latin typeface="Times New Roman" panose="02020603050405020304" pitchFamily="18" charset="0"/>
              <a:cs typeface="Times New Roman" panose="02020603050405020304" pitchFamily="18" charset="0"/>
            </a:rPr>
            <a:t>καταναλώνεται</a:t>
          </a:r>
          <a:r>
            <a:rPr lang="el-GR" sz="1800" dirty="0">
              <a:solidFill>
                <a:schemeClr val="bg1"/>
              </a:solidFill>
              <a:latin typeface="Times New Roman" panose="02020603050405020304" pitchFamily="18" charset="0"/>
              <a:cs typeface="Times New Roman" panose="02020603050405020304" pitchFamily="18" charset="0"/>
            </a:rPr>
            <a:t>.</a:t>
          </a:r>
        </a:p>
      </dgm:t>
    </dgm:pt>
    <dgm:pt modelId="{210DC6B9-9CFA-461F-B32F-30CC120A6BBF}" type="parTrans" cxnId="{4ECB2745-DA9F-462C-AD93-58896AB0A331}">
      <dgm:prSet/>
      <dgm:spPr/>
      <dgm:t>
        <a:bodyPr/>
        <a:lstStyle/>
        <a:p>
          <a:endParaRPr lang="el-GR"/>
        </a:p>
      </dgm:t>
    </dgm:pt>
    <dgm:pt modelId="{E889E7B7-134E-4D8B-A8C9-AC8D507B1899}" type="sibTrans" cxnId="{4ECB2745-DA9F-462C-AD93-58896AB0A331}">
      <dgm:prSet/>
      <dgm:spPr/>
      <dgm:t>
        <a:bodyPr/>
        <a:lstStyle/>
        <a:p>
          <a:endParaRPr lang="el-GR"/>
        </a:p>
      </dgm:t>
    </dgm:pt>
    <dgm:pt modelId="{4D4099FC-0682-471E-820F-C471469C1858}" type="pres">
      <dgm:prSet presAssocID="{074D4AC0-7005-4F1F-B4DB-49B8CA858B96}" presName="compositeShape" presStyleCnt="0">
        <dgm:presLayoutVars>
          <dgm:chMax val="2"/>
          <dgm:dir/>
          <dgm:resizeHandles val="exact"/>
        </dgm:presLayoutVars>
      </dgm:prSet>
      <dgm:spPr/>
    </dgm:pt>
    <dgm:pt modelId="{C4E01727-5486-4E29-A2BD-195C6CF3B4B4}" type="pres">
      <dgm:prSet presAssocID="{074D4AC0-7005-4F1F-B4DB-49B8CA858B96}" presName="ribbon" presStyleLbl="node1" presStyleIdx="0" presStyleCnt="1"/>
      <dgm:spPr>
        <a:solidFill>
          <a:srgbClr val="FF575F"/>
        </a:solidFill>
        <a:ln>
          <a:solidFill>
            <a:schemeClr val="tx1"/>
          </a:solidFill>
        </a:ln>
      </dgm:spPr>
    </dgm:pt>
    <dgm:pt modelId="{1989BC1D-7506-43CC-895B-FD85674EBE31}" type="pres">
      <dgm:prSet presAssocID="{074D4AC0-7005-4F1F-B4DB-49B8CA858B96}" presName="leftArrowText" presStyleLbl="node1" presStyleIdx="0" presStyleCnt="1">
        <dgm:presLayoutVars>
          <dgm:chMax val="0"/>
          <dgm:bulletEnabled val="1"/>
        </dgm:presLayoutVars>
      </dgm:prSet>
      <dgm:spPr/>
    </dgm:pt>
    <dgm:pt modelId="{38A37E2A-DEC6-48AA-99A5-B6EE17B33654}" type="pres">
      <dgm:prSet presAssocID="{074D4AC0-7005-4F1F-B4DB-49B8CA858B96}" presName="rightArrowText" presStyleLbl="node1" presStyleIdx="0" presStyleCnt="1">
        <dgm:presLayoutVars>
          <dgm:chMax val="0"/>
          <dgm:bulletEnabled val="1"/>
        </dgm:presLayoutVars>
      </dgm:prSet>
      <dgm:spPr/>
    </dgm:pt>
  </dgm:ptLst>
  <dgm:cxnLst>
    <dgm:cxn modelId="{4B793605-5509-4EA5-9742-0A5CEAAC3F61}" type="presOf" srcId="{5DC698F3-A98E-447E-A242-EECBF45AE7E9}" destId="{38A37E2A-DEC6-48AA-99A5-B6EE17B33654}" srcOrd="0" destOrd="0" presId="urn:microsoft.com/office/officeart/2005/8/layout/arrow6"/>
    <dgm:cxn modelId="{4ECB2745-DA9F-462C-AD93-58896AB0A331}" srcId="{074D4AC0-7005-4F1F-B4DB-49B8CA858B96}" destId="{5DC698F3-A98E-447E-A242-EECBF45AE7E9}" srcOrd="1" destOrd="0" parTransId="{210DC6B9-9CFA-461F-B32F-30CC120A6BBF}" sibTransId="{E889E7B7-134E-4D8B-A8C9-AC8D507B1899}"/>
    <dgm:cxn modelId="{0EF1AB66-302E-4F38-8873-A3A0EB06E2E5}" srcId="{074D4AC0-7005-4F1F-B4DB-49B8CA858B96}" destId="{1ED200D5-DCBE-4204-9A61-0699FEB77618}" srcOrd="2" destOrd="0" parTransId="{95A8C557-FC26-434F-B046-5B08B0C41927}" sibTransId="{59661F5D-7AC8-44DF-B655-BCF3B9D867C1}"/>
    <dgm:cxn modelId="{ABA28E8C-1C24-4481-84A9-3E566DC54793}" type="presOf" srcId="{074D4AC0-7005-4F1F-B4DB-49B8CA858B96}" destId="{4D4099FC-0682-471E-820F-C471469C1858}" srcOrd="0" destOrd="0" presId="urn:microsoft.com/office/officeart/2005/8/layout/arrow6"/>
    <dgm:cxn modelId="{2A3D089F-F35D-4E44-876C-AA0B1FCB62C5}" srcId="{074D4AC0-7005-4F1F-B4DB-49B8CA858B96}" destId="{5230C930-A8F4-4DBE-9994-74711B2F3A84}" srcOrd="0" destOrd="0" parTransId="{BB20C5FE-6D9F-48EA-9B3A-52DFD3BDB379}" sibTransId="{8B6E9AFB-27B7-470D-B90B-67263313491C}"/>
    <dgm:cxn modelId="{AE165DB1-65A2-471C-A73C-E6324A412E87}" type="presOf" srcId="{5230C930-A8F4-4DBE-9994-74711B2F3A84}" destId="{1989BC1D-7506-43CC-895B-FD85674EBE31}" srcOrd="0" destOrd="0" presId="urn:microsoft.com/office/officeart/2005/8/layout/arrow6"/>
    <dgm:cxn modelId="{0DA48F54-1CF1-45E2-91D9-EF7E9D06918B}" type="presParOf" srcId="{4D4099FC-0682-471E-820F-C471469C1858}" destId="{C4E01727-5486-4E29-A2BD-195C6CF3B4B4}" srcOrd="0" destOrd="0" presId="urn:microsoft.com/office/officeart/2005/8/layout/arrow6"/>
    <dgm:cxn modelId="{D6544477-DC9B-48ED-A436-0E72C1A2194D}" type="presParOf" srcId="{4D4099FC-0682-471E-820F-C471469C1858}" destId="{1989BC1D-7506-43CC-895B-FD85674EBE31}" srcOrd="1" destOrd="0" presId="urn:microsoft.com/office/officeart/2005/8/layout/arrow6"/>
    <dgm:cxn modelId="{AB2CB86F-9758-4ED2-BFA5-1EC085A284AA}" type="presParOf" srcId="{4D4099FC-0682-471E-820F-C471469C1858}" destId="{38A37E2A-DEC6-48AA-99A5-B6EE17B33654}"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311C0-E5F9-4E36-A65B-406148C187F6}"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l-GR"/>
        </a:p>
      </dgm:t>
    </dgm:pt>
    <dgm:pt modelId="{E1BACBEF-5E60-48C3-BD48-540F7D252803}">
      <dgm:prSet phldrT="[Κείμενο]" custT="1"/>
      <dgm:spPr>
        <a:solidFill>
          <a:srgbClr val="28D295"/>
        </a:solidFill>
        <a:ln>
          <a:solidFill>
            <a:schemeClr val="tx1"/>
          </a:solidFill>
        </a:ln>
      </dgm:spPr>
      <dgm:t>
        <a:bodyPr/>
        <a:lstStyle/>
        <a:p>
          <a:r>
            <a:rPr lang="el-GR" sz="2800" b="1" dirty="0">
              <a:latin typeface="Times New Roman" panose="02020603050405020304" pitchFamily="18" charset="0"/>
              <a:cs typeface="Times New Roman" panose="02020603050405020304" pitchFamily="18" charset="0"/>
            </a:rPr>
            <a:t>Αγοράζω πράγματα από το σούπερ-μάρκετ </a:t>
          </a:r>
        </a:p>
      </dgm:t>
    </dgm:pt>
    <dgm:pt modelId="{5671846F-0F87-48D5-9149-9D122138E193}" type="parTrans" cxnId="{17276C71-8B6D-4F3C-A071-32B931EC11BA}">
      <dgm:prSet/>
      <dgm:spPr/>
      <dgm:t>
        <a:bodyPr/>
        <a:lstStyle/>
        <a:p>
          <a:endParaRPr lang="el-GR"/>
        </a:p>
      </dgm:t>
    </dgm:pt>
    <dgm:pt modelId="{59A57684-1D81-4AFC-8DDF-59EB56C71EAD}" type="sibTrans" cxnId="{17276C71-8B6D-4F3C-A071-32B931EC11BA}">
      <dgm:prSet/>
      <dgm:spPr/>
      <dgm:t>
        <a:bodyPr/>
        <a:lstStyle/>
        <a:p>
          <a:endParaRPr lang="el-GR"/>
        </a:p>
      </dgm:t>
    </dgm:pt>
    <dgm:pt modelId="{5A1DB270-D65C-45CA-A8FC-1EE8C0402CA9}">
      <dgm:prSet phldrT="[Κείμενο]" custT="1"/>
      <dgm:spPr>
        <a:solidFill>
          <a:srgbClr val="FFE05A"/>
        </a:solidFill>
        <a:ln>
          <a:solidFill>
            <a:schemeClr val="tx1"/>
          </a:solidFill>
        </a:ln>
      </dgm:spPr>
      <dgm:t>
        <a:bodyPr/>
        <a:lstStyle/>
        <a:p>
          <a:r>
            <a:rPr lang="el-GR" sz="2800" dirty="0">
              <a:latin typeface="Times New Roman" panose="02020603050405020304" pitchFamily="18" charset="0"/>
              <a:cs typeface="Times New Roman" panose="02020603050405020304" pitchFamily="18" charset="0"/>
            </a:rPr>
            <a:t>Μετρητά</a:t>
          </a:r>
          <a:r>
            <a:rPr lang="el-GR" sz="5300" dirty="0">
              <a:latin typeface="+mj-lt"/>
            </a:rPr>
            <a:t> </a:t>
          </a:r>
        </a:p>
      </dgm:t>
    </dgm:pt>
    <dgm:pt modelId="{F3B85D16-F8A7-41F6-A48D-16A189503FF7}" type="parTrans" cxnId="{B9BED61B-18E1-4AF6-8E5B-C72096BA7524}">
      <dgm:prSet/>
      <dgm:spPr>
        <a:ln>
          <a:solidFill>
            <a:schemeClr val="tx1"/>
          </a:solidFill>
        </a:ln>
      </dgm:spPr>
      <dgm:t>
        <a:bodyPr/>
        <a:lstStyle/>
        <a:p>
          <a:endParaRPr lang="el-GR"/>
        </a:p>
      </dgm:t>
    </dgm:pt>
    <dgm:pt modelId="{0149BA8F-CEFB-4BAE-AD39-B4735344AB77}" type="sibTrans" cxnId="{B9BED61B-18E1-4AF6-8E5B-C72096BA7524}">
      <dgm:prSet/>
      <dgm:spPr/>
      <dgm:t>
        <a:bodyPr/>
        <a:lstStyle/>
        <a:p>
          <a:endParaRPr lang="el-GR"/>
        </a:p>
      </dgm:t>
    </dgm:pt>
    <dgm:pt modelId="{5D593AAE-176F-42EC-8380-BF7974F7A2D2}">
      <dgm:prSet phldrT="[Κείμενο]" custT="1"/>
      <dgm:spPr>
        <a:solidFill>
          <a:srgbClr val="FFE05A"/>
        </a:solidFill>
        <a:ln>
          <a:solidFill>
            <a:schemeClr val="tx1"/>
          </a:solidFill>
        </a:ln>
      </dgm:spPr>
      <dgm:t>
        <a:bodyPr/>
        <a:lstStyle/>
        <a:p>
          <a:r>
            <a:rPr lang="el-GR" sz="2800" dirty="0">
              <a:latin typeface="Times New Roman" panose="02020603050405020304" pitchFamily="18" charset="0"/>
              <a:cs typeface="Times New Roman" panose="02020603050405020304" pitchFamily="18" charset="0"/>
            </a:rPr>
            <a:t>Πιστωτική κάρτα </a:t>
          </a:r>
        </a:p>
      </dgm:t>
    </dgm:pt>
    <dgm:pt modelId="{E379A8D5-5937-48AD-8508-D353674F4C59}" type="parTrans" cxnId="{EA795E7F-4166-4074-9B4C-29744D33AA8F}">
      <dgm:prSet/>
      <dgm:spPr>
        <a:ln>
          <a:solidFill>
            <a:schemeClr val="tx1"/>
          </a:solidFill>
        </a:ln>
      </dgm:spPr>
      <dgm:t>
        <a:bodyPr/>
        <a:lstStyle/>
        <a:p>
          <a:endParaRPr lang="el-GR"/>
        </a:p>
      </dgm:t>
    </dgm:pt>
    <dgm:pt modelId="{770915A0-4B5D-40D0-9EA5-7C9DA8E62BBE}" type="sibTrans" cxnId="{EA795E7F-4166-4074-9B4C-29744D33AA8F}">
      <dgm:prSet/>
      <dgm:spPr/>
      <dgm:t>
        <a:bodyPr/>
        <a:lstStyle/>
        <a:p>
          <a:endParaRPr lang="el-GR"/>
        </a:p>
      </dgm:t>
    </dgm:pt>
    <dgm:pt modelId="{7B61EAD8-49AB-4E00-8504-E5F0B980B41C}" type="pres">
      <dgm:prSet presAssocID="{DBC311C0-E5F9-4E36-A65B-406148C187F6}" presName="hierChild1" presStyleCnt="0">
        <dgm:presLayoutVars>
          <dgm:orgChart val="1"/>
          <dgm:chPref val="1"/>
          <dgm:dir/>
          <dgm:animOne val="branch"/>
          <dgm:animLvl val="lvl"/>
          <dgm:resizeHandles/>
        </dgm:presLayoutVars>
      </dgm:prSet>
      <dgm:spPr/>
    </dgm:pt>
    <dgm:pt modelId="{AD83A477-0C5A-4EA0-A8BA-498F5B44439C}" type="pres">
      <dgm:prSet presAssocID="{E1BACBEF-5E60-48C3-BD48-540F7D252803}" presName="hierRoot1" presStyleCnt="0">
        <dgm:presLayoutVars>
          <dgm:hierBranch val="init"/>
        </dgm:presLayoutVars>
      </dgm:prSet>
      <dgm:spPr/>
    </dgm:pt>
    <dgm:pt modelId="{C6E1AAA8-1C33-4A3C-A705-2AB0B9957827}" type="pres">
      <dgm:prSet presAssocID="{E1BACBEF-5E60-48C3-BD48-540F7D252803}" presName="rootComposite1" presStyleCnt="0"/>
      <dgm:spPr/>
    </dgm:pt>
    <dgm:pt modelId="{27DCABFB-AC89-466E-86E4-620F69DA14A0}" type="pres">
      <dgm:prSet presAssocID="{E1BACBEF-5E60-48C3-BD48-540F7D252803}" presName="rootText1" presStyleLbl="node0" presStyleIdx="0" presStyleCnt="1">
        <dgm:presLayoutVars>
          <dgm:chPref val="3"/>
        </dgm:presLayoutVars>
      </dgm:prSet>
      <dgm:spPr/>
    </dgm:pt>
    <dgm:pt modelId="{CCA70682-BB2F-4B44-8889-7C1B07BB0426}" type="pres">
      <dgm:prSet presAssocID="{E1BACBEF-5E60-48C3-BD48-540F7D252803}" presName="rootConnector1" presStyleLbl="node1" presStyleIdx="0" presStyleCnt="0"/>
      <dgm:spPr/>
    </dgm:pt>
    <dgm:pt modelId="{74597EB3-9994-47A4-B780-18956E3B28DE}" type="pres">
      <dgm:prSet presAssocID="{E1BACBEF-5E60-48C3-BD48-540F7D252803}" presName="hierChild2" presStyleCnt="0"/>
      <dgm:spPr/>
    </dgm:pt>
    <dgm:pt modelId="{D68E571F-0DBE-43B7-BB8F-0303C0FE93CC}" type="pres">
      <dgm:prSet presAssocID="{F3B85D16-F8A7-41F6-A48D-16A189503FF7}" presName="Name37" presStyleLbl="parChTrans1D2" presStyleIdx="0" presStyleCnt="2"/>
      <dgm:spPr/>
    </dgm:pt>
    <dgm:pt modelId="{8B9360FA-3197-492D-B97C-F23DE6C02A2E}" type="pres">
      <dgm:prSet presAssocID="{5A1DB270-D65C-45CA-A8FC-1EE8C0402CA9}" presName="hierRoot2" presStyleCnt="0">
        <dgm:presLayoutVars>
          <dgm:hierBranch val="init"/>
        </dgm:presLayoutVars>
      </dgm:prSet>
      <dgm:spPr/>
    </dgm:pt>
    <dgm:pt modelId="{47637E37-7528-4A27-951B-E8A67D5A9BF9}" type="pres">
      <dgm:prSet presAssocID="{5A1DB270-D65C-45CA-A8FC-1EE8C0402CA9}" presName="rootComposite" presStyleCnt="0"/>
      <dgm:spPr/>
    </dgm:pt>
    <dgm:pt modelId="{0FACC8FF-BBE2-427C-8303-61057F30C9FC}" type="pres">
      <dgm:prSet presAssocID="{5A1DB270-D65C-45CA-A8FC-1EE8C0402CA9}" presName="rootText" presStyleLbl="node2" presStyleIdx="0" presStyleCnt="2">
        <dgm:presLayoutVars>
          <dgm:chPref val="3"/>
        </dgm:presLayoutVars>
      </dgm:prSet>
      <dgm:spPr/>
    </dgm:pt>
    <dgm:pt modelId="{A75CA2CA-F2D1-415E-92B1-C28330B49425}" type="pres">
      <dgm:prSet presAssocID="{5A1DB270-D65C-45CA-A8FC-1EE8C0402CA9}" presName="rootConnector" presStyleLbl="node2" presStyleIdx="0" presStyleCnt="2"/>
      <dgm:spPr/>
    </dgm:pt>
    <dgm:pt modelId="{4E075AB4-D0AB-43DD-BE39-E6FECB80B146}" type="pres">
      <dgm:prSet presAssocID="{5A1DB270-D65C-45CA-A8FC-1EE8C0402CA9}" presName="hierChild4" presStyleCnt="0"/>
      <dgm:spPr/>
    </dgm:pt>
    <dgm:pt modelId="{40640215-457D-41B1-9F44-F416C4296E93}" type="pres">
      <dgm:prSet presAssocID="{5A1DB270-D65C-45CA-A8FC-1EE8C0402CA9}" presName="hierChild5" presStyleCnt="0"/>
      <dgm:spPr/>
    </dgm:pt>
    <dgm:pt modelId="{7896DA19-46BA-4DB3-98F2-3D4FBF325F13}" type="pres">
      <dgm:prSet presAssocID="{E379A8D5-5937-48AD-8508-D353674F4C59}" presName="Name37" presStyleLbl="parChTrans1D2" presStyleIdx="1" presStyleCnt="2"/>
      <dgm:spPr/>
    </dgm:pt>
    <dgm:pt modelId="{E81A4D39-8250-484B-8A0B-1ACDEE71C38A}" type="pres">
      <dgm:prSet presAssocID="{5D593AAE-176F-42EC-8380-BF7974F7A2D2}" presName="hierRoot2" presStyleCnt="0">
        <dgm:presLayoutVars>
          <dgm:hierBranch val="init"/>
        </dgm:presLayoutVars>
      </dgm:prSet>
      <dgm:spPr/>
    </dgm:pt>
    <dgm:pt modelId="{1A5ED7E1-D264-4289-8673-D15E5BD3C514}" type="pres">
      <dgm:prSet presAssocID="{5D593AAE-176F-42EC-8380-BF7974F7A2D2}" presName="rootComposite" presStyleCnt="0"/>
      <dgm:spPr/>
    </dgm:pt>
    <dgm:pt modelId="{39D5C686-4152-428D-81BC-58A389EA92B8}" type="pres">
      <dgm:prSet presAssocID="{5D593AAE-176F-42EC-8380-BF7974F7A2D2}" presName="rootText" presStyleLbl="node2" presStyleIdx="1" presStyleCnt="2">
        <dgm:presLayoutVars>
          <dgm:chPref val="3"/>
        </dgm:presLayoutVars>
      </dgm:prSet>
      <dgm:spPr/>
    </dgm:pt>
    <dgm:pt modelId="{00F1D047-2D96-4C40-BA07-BE3A7127C8C2}" type="pres">
      <dgm:prSet presAssocID="{5D593AAE-176F-42EC-8380-BF7974F7A2D2}" presName="rootConnector" presStyleLbl="node2" presStyleIdx="1" presStyleCnt="2"/>
      <dgm:spPr/>
    </dgm:pt>
    <dgm:pt modelId="{2309B696-92AA-41C4-9377-AC8344C4ED6F}" type="pres">
      <dgm:prSet presAssocID="{5D593AAE-176F-42EC-8380-BF7974F7A2D2}" presName="hierChild4" presStyleCnt="0"/>
      <dgm:spPr/>
    </dgm:pt>
    <dgm:pt modelId="{B06CE2CE-708B-4EA8-A8FD-55D474EEE285}" type="pres">
      <dgm:prSet presAssocID="{5D593AAE-176F-42EC-8380-BF7974F7A2D2}" presName="hierChild5" presStyleCnt="0"/>
      <dgm:spPr/>
    </dgm:pt>
    <dgm:pt modelId="{BD97AC95-0D52-4BE8-BA9F-64073DF95D6D}" type="pres">
      <dgm:prSet presAssocID="{E1BACBEF-5E60-48C3-BD48-540F7D252803}" presName="hierChild3" presStyleCnt="0"/>
      <dgm:spPr/>
    </dgm:pt>
  </dgm:ptLst>
  <dgm:cxnLst>
    <dgm:cxn modelId="{01D83310-653A-42C2-9314-5E0EE75D0667}" type="presOf" srcId="{F3B85D16-F8A7-41F6-A48D-16A189503FF7}" destId="{D68E571F-0DBE-43B7-BB8F-0303C0FE93CC}" srcOrd="0" destOrd="0" presId="urn:microsoft.com/office/officeart/2005/8/layout/orgChart1"/>
    <dgm:cxn modelId="{14E76411-18B0-4FE4-BB2B-565AE7454CD1}" type="presOf" srcId="{5D593AAE-176F-42EC-8380-BF7974F7A2D2}" destId="{39D5C686-4152-428D-81BC-58A389EA92B8}" srcOrd="0" destOrd="0" presId="urn:microsoft.com/office/officeart/2005/8/layout/orgChart1"/>
    <dgm:cxn modelId="{B9BED61B-18E1-4AF6-8E5B-C72096BA7524}" srcId="{E1BACBEF-5E60-48C3-BD48-540F7D252803}" destId="{5A1DB270-D65C-45CA-A8FC-1EE8C0402CA9}" srcOrd="0" destOrd="0" parTransId="{F3B85D16-F8A7-41F6-A48D-16A189503FF7}" sibTransId="{0149BA8F-CEFB-4BAE-AD39-B4735344AB77}"/>
    <dgm:cxn modelId="{7203C334-0E5C-43DD-BA74-1456C72B52A3}" type="presOf" srcId="{E379A8D5-5937-48AD-8508-D353674F4C59}" destId="{7896DA19-46BA-4DB3-98F2-3D4FBF325F13}" srcOrd="0" destOrd="0" presId="urn:microsoft.com/office/officeart/2005/8/layout/orgChart1"/>
    <dgm:cxn modelId="{CE608035-70D8-4F8A-88C4-A37CC581B1BD}" type="presOf" srcId="{E1BACBEF-5E60-48C3-BD48-540F7D252803}" destId="{CCA70682-BB2F-4B44-8889-7C1B07BB0426}" srcOrd="1" destOrd="0" presId="urn:microsoft.com/office/officeart/2005/8/layout/orgChart1"/>
    <dgm:cxn modelId="{17276C71-8B6D-4F3C-A071-32B931EC11BA}" srcId="{DBC311C0-E5F9-4E36-A65B-406148C187F6}" destId="{E1BACBEF-5E60-48C3-BD48-540F7D252803}" srcOrd="0" destOrd="0" parTransId="{5671846F-0F87-48D5-9149-9D122138E193}" sibTransId="{59A57684-1D81-4AFC-8DDF-59EB56C71EAD}"/>
    <dgm:cxn modelId="{EA795E7F-4166-4074-9B4C-29744D33AA8F}" srcId="{E1BACBEF-5E60-48C3-BD48-540F7D252803}" destId="{5D593AAE-176F-42EC-8380-BF7974F7A2D2}" srcOrd="1" destOrd="0" parTransId="{E379A8D5-5937-48AD-8508-D353674F4C59}" sibTransId="{770915A0-4B5D-40D0-9EA5-7C9DA8E62BBE}"/>
    <dgm:cxn modelId="{3D56AD87-E90A-4458-8E74-44E296113DB2}" type="presOf" srcId="{DBC311C0-E5F9-4E36-A65B-406148C187F6}" destId="{7B61EAD8-49AB-4E00-8504-E5F0B980B41C}" srcOrd="0" destOrd="0" presId="urn:microsoft.com/office/officeart/2005/8/layout/orgChart1"/>
    <dgm:cxn modelId="{0CE77B89-CFEB-4C3C-97DF-4ADF20342320}" type="presOf" srcId="{5A1DB270-D65C-45CA-A8FC-1EE8C0402CA9}" destId="{0FACC8FF-BBE2-427C-8303-61057F30C9FC}" srcOrd="0" destOrd="0" presId="urn:microsoft.com/office/officeart/2005/8/layout/orgChart1"/>
    <dgm:cxn modelId="{25B25994-42F6-46D2-99D2-D1AC5DEF6A44}" type="presOf" srcId="{5D593AAE-176F-42EC-8380-BF7974F7A2D2}" destId="{00F1D047-2D96-4C40-BA07-BE3A7127C8C2}" srcOrd="1" destOrd="0" presId="urn:microsoft.com/office/officeart/2005/8/layout/orgChart1"/>
    <dgm:cxn modelId="{D0A79FC4-D851-4C32-9F4C-96E30CC40685}" type="presOf" srcId="{E1BACBEF-5E60-48C3-BD48-540F7D252803}" destId="{27DCABFB-AC89-466E-86E4-620F69DA14A0}" srcOrd="0" destOrd="0" presId="urn:microsoft.com/office/officeart/2005/8/layout/orgChart1"/>
    <dgm:cxn modelId="{C3D684E5-DA4D-43D0-955D-8DF265C1FCBC}" type="presOf" srcId="{5A1DB270-D65C-45CA-A8FC-1EE8C0402CA9}" destId="{A75CA2CA-F2D1-415E-92B1-C28330B49425}" srcOrd="1" destOrd="0" presId="urn:microsoft.com/office/officeart/2005/8/layout/orgChart1"/>
    <dgm:cxn modelId="{19D36C96-3F16-4FDD-91BE-6A7198ED6BC3}" type="presParOf" srcId="{7B61EAD8-49AB-4E00-8504-E5F0B980B41C}" destId="{AD83A477-0C5A-4EA0-A8BA-498F5B44439C}" srcOrd="0" destOrd="0" presId="urn:microsoft.com/office/officeart/2005/8/layout/orgChart1"/>
    <dgm:cxn modelId="{009F6942-D1B1-44EA-A358-67B15F03ECB1}" type="presParOf" srcId="{AD83A477-0C5A-4EA0-A8BA-498F5B44439C}" destId="{C6E1AAA8-1C33-4A3C-A705-2AB0B9957827}" srcOrd="0" destOrd="0" presId="urn:microsoft.com/office/officeart/2005/8/layout/orgChart1"/>
    <dgm:cxn modelId="{0F1A7AA9-46EA-4154-9D79-3812439F0843}" type="presParOf" srcId="{C6E1AAA8-1C33-4A3C-A705-2AB0B9957827}" destId="{27DCABFB-AC89-466E-86E4-620F69DA14A0}" srcOrd="0" destOrd="0" presId="urn:microsoft.com/office/officeart/2005/8/layout/orgChart1"/>
    <dgm:cxn modelId="{C3C32B65-547B-4F3D-9286-E09AF5563080}" type="presParOf" srcId="{C6E1AAA8-1C33-4A3C-A705-2AB0B9957827}" destId="{CCA70682-BB2F-4B44-8889-7C1B07BB0426}" srcOrd="1" destOrd="0" presId="urn:microsoft.com/office/officeart/2005/8/layout/orgChart1"/>
    <dgm:cxn modelId="{15FB0228-9103-4A4C-916E-3B3A36C25FD8}" type="presParOf" srcId="{AD83A477-0C5A-4EA0-A8BA-498F5B44439C}" destId="{74597EB3-9994-47A4-B780-18956E3B28DE}" srcOrd="1" destOrd="0" presId="urn:microsoft.com/office/officeart/2005/8/layout/orgChart1"/>
    <dgm:cxn modelId="{044ED21B-07FA-4962-9D94-BF2016EBA098}" type="presParOf" srcId="{74597EB3-9994-47A4-B780-18956E3B28DE}" destId="{D68E571F-0DBE-43B7-BB8F-0303C0FE93CC}" srcOrd="0" destOrd="0" presId="urn:microsoft.com/office/officeart/2005/8/layout/orgChart1"/>
    <dgm:cxn modelId="{2DFE4C23-702E-4B30-AAE5-BFFB5AAF94D6}" type="presParOf" srcId="{74597EB3-9994-47A4-B780-18956E3B28DE}" destId="{8B9360FA-3197-492D-B97C-F23DE6C02A2E}" srcOrd="1" destOrd="0" presId="urn:microsoft.com/office/officeart/2005/8/layout/orgChart1"/>
    <dgm:cxn modelId="{194D5311-B773-4B01-AD39-4D4E5EB5847B}" type="presParOf" srcId="{8B9360FA-3197-492D-B97C-F23DE6C02A2E}" destId="{47637E37-7528-4A27-951B-E8A67D5A9BF9}" srcOrd="0" destOrd="0" presId="urn:microsoft.com/office/officeart/2005/8/layout/orgChart1"/>
    <dgm:cxn modelId="{27EC1AC0-1430-4E6E-8FB9-4B3F335C1F93}" type="presParOf" srcId="{47637E37-7528-4A27-951B-E8A67D5A9BF9}" destId="{0FACC8FF-BBE2-427C-8303-61057F30C9FC}" srcOrd="0" destOrd="0" presId="urn:microsoft.com/office/officeart/2005/8/layout/orgChart1"/>
    <dgm:cxn modelId="{EEC65BDA-2392-438C-9713-14C34F500354}" type="presParOf" srcId="{47637E37-7528-4A27-951B-E8A67D5A9BF9}" destId="{A75CA2CA-F2D1-415E-92B1-C28330B49425}" srcOrd="1" destOrd="0" presId="urn:microsoft.com/office/officeart/2005/8/layout/orgChart1"/>
    <dgm:cxn modelId="{2753E009-8EF8-4024-BEB7-D5D230337489}" type="presParOf" srcId="{8B9360FA-3197-492D-B97C-F23DE6C02A2E}" destId="{4E075AB4-D0AB-43DD-BE39-E6FECB80B146}" srcOrd="1" destOrd="0" presId="urn:microsoft.com/office/officeart/2005/8/layout/orgChart1"/>
    <dgm:cxn modelId="{03E9B9F0-E7B3-4BE2-AF2C-7F2A433F46E5}" type="presParOf" srcId="{8B9360FA-3197-492D-B97C-F23DE6C02A2E}" destId="{40640215-457D-41B1-9F44-F416C4296E93}" srcOrd="2" destOrd="0" presId="urn:microsoft.com/office/officeart/2005/8/layout/orgChart1"/>
    <dgm:cxn modelId="{0C0D2199-43EA-4D73-A08D-51BEA1D2B419}" type="presParOf" srcId="{74597EB3-9994-47A4-B780-18956E3B28DE}" destId="{7896DA19-46BA-4DB3-98F2-3D4FBF325F13}" srcOrd="2" destOrd="0" presId="urn:microsoft.com/office/officeart/2005/8/layout/orgChart1"/>
    <dgm:cxn modelId="{DDBE7B09-32AD-49B0-AB6A-BED8E6F8CBB3}" type="presParOf" srcId="{74597EB3-9994-47A4-B780-18956E3B28DE}" destId="{E81A4D39-8250-484B-8A0B-1ACDEE71C38A}" srcOrd="3" destOrd="0" presId="urn:microsoft.com/office/officeart/2005/8/layout/orgChart1"/>
    <dgm:cxn modelId="{56417DEB-6100-455D-9D15-82883EAB4DB9}" type="presParOf" srcId="{E81A4D39-8250-484B-8A0B-1ACDEE71C38A}" destId="{1A5ED7E1-D264-4289-8673-D15E5BD3C514}" srcOrd="0" destOrd="0" presId="urn:microsoft.com/office/officeart/2005/8/layout/orgChart1"/>
    <dgm:cxn modelId="{213B9755-37AB-44B7-AEBF-419CFDDE60C4}" type="presParOf" srcId="{1A5ED7E1-D264-4289-8673-D15E5BD3C514}" destId="{39D5C686-4152-428D-81BC-58A389EA92B8}" srcOrd="0" destOrd="0" presId="urn:microsoft.com/office/officeart/2005/8/layout/orgChart1"/>
    <dgm:cxn modelId="{ADE75184-9588-490F-AB49-519B6C72CFD8}" type="presParOf" srcId="{1A5ED7E1-D264-4289-8673-D15E5BD3C514}" destId="{00F1D047-2D96-4C40-BA07-BE3A7127C8C2}" srcOrd="1" destOrd="0" presId="urn:microsoft.com/office/officeart/2005/8/layout/orgChart1"/>
    <dgm:cxn modelId="{274BA24C-43E7-4E54-8FF0-29C93DD69FBF}" type="presParOf" srcId="{E81A4D39-8250-484B-8A0B-1ACDEE71C38A}" destId="{2309B696-92AA-41C4-9377-AC8344C4ED6F}" srcOrd="1" destOrd="0" presId="urn:microsoft.com/office/officeart/2005/8/layout/orgChart1"/>
    <dgm:cxn modelId="{B0FBF7B0-D197-439E-BFB8-51B1449BE142}" type="presParOf" srcId="{E81A4D39-8250-484B-8A0B-1ACDEE71C38A}" destId="{B06CE2CE-708B-4EA8-A8FD-55D474EEE285}" srcOrd="2" destOrd="0" presId="urn:microsoft.com/office/officeart/2005/8/layout/orgChart1"/>
    <dgm:cxn modelId="{90B38075-56F3-4884-B590-54B5010D94B7}" type="presParOf" srcId="{AD83A477-0C5A-4EA0-A8BA-498F5B44439C}" destId="{BD97AC95-0D52-4BE8-BA9F-64073DF95D6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BF48-492C-4783-82AA-A6E1C39C7EA8}">
      <dsp:nvSpPr>
        <dsp:cNvPr id="0" name=""/>
        <dsp:cNvSpPr/>
      </dsp:nvSpPr>
      <dsp:spPr>
        <a:xfrm>
          <a:off x="882015" y="0"/>
          <a:ext cx="9996173" cy="56516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EB502-2B71-494F-A26B-BAE0F5B240D7}">
      <dsp:nvSpPr>
        <dsp:cNvPr id="0" name=""/>
        <dsp:cNvSpPr/>
      </dsp:nvSpPr>
      <dsp:spPr>
        <a:xfrm>
          <a:off x="3230"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28D295"/>
              </a:solidFill>
            </a:rPr>
            <a:t>Διαπιστώνει</a:t>
          </a:r>
          <a:r>
            <a:rPr lang="el-GR" sz="2000" kern="1200" dirty="0"/>
            <a:t> την ανάγκη που πρέπει να ικανοποιηθεί</a:t>
          </a:r>
          <a:endParaRPr lang="en-GB" sz="2000" kern="1200" dirty="0"/>
        </a:p>
      </dsp:txBody>
      <dsp:txXfrm>
        <a:off x="95033" y="1787294"/>
        <a:ext cx="1696993" cy="2077048"/>
      </dsp:txXfrm>
    </dsp:sp>
    <dsp:sp modelId="{83269B2F-E718-45CE-83A8-E206719505D5}">
      <dsp:nvSpPr>
        <dsp:cNvPr id="0" name=""/>
        <dsp:cNvSpPr/>
      </dsp:nvSpPr>
      <dsp:spPr>
        <a:xfrm>
          <a:off x="1977859"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28D295"/>
              </a:solidFill>
            </a:rPr>
            <a:t>Αναζητά </a:t>
          </a:r>
          <a:r>
            <a:rPr lang="el-GR" sz="2000" kern="1200" dirty="0"/>
            <a:t>τις κατάλληλες πληροφορίες για τα διάφορα προϊόντα. </a:t>
          </a:r>
          <a:endParaRPr lang="en-GB" sz="2000" kern="1200" dirty="0"/>
        </a:p>
      </dsp:txBody>
      <dsp:txXfrm>
        <a:off x="2069662" y="1787294"/>
        <a:ext cx="1696993" cy="2077048"/>
      </dsp:txXfrm>
    </dsp:sp>
    <dsp:sp modelId="{0C537CD9-C106-4D4C-9B51-B65D729D1605}">
      <dsp:nvSpPr>
        <dsp:cNvPr id="0" name=""/>
        <dsp:cNvSpPr/>
      </dsp:nvSpPr>
      <dsp:spPr>
        <a:xfrm>
          <a:off x="3952487"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28D295"/>
              </a:solidFill>
            </a:rPr>
            <a:t>Ερευνά</a:t>
          </a:r>
          <a:r>
            <a:rPr lang="el-GR" sz="2000" kern="1200" dirty="0"/>
            <a:t> τις διάφορες αγορές από τις οποίες μπορεί να προμηθευτεί το προϊόν</a:t>
          </a:r>
          <a:endParaRPr lang="en-GB" sz="2000" kern="1200" dirty="0"/>
        </a:p>
      </dsp:txBody>
      <dsp:txXfrm>
        <a:off x="4044290" y="1787294"/>
        <a:ext cx="1696993" cy="2077048"/>
      </dsp:txXfrm>
    </dsp:sp>
    <dsp:sp modelId="{C31D13AA-3888-4799-9764-F0DE1FECDE42}">
      <dsp:nvSpPr>
        <dsp:cNvPr id="0" name=""/>
        <dsp:cNvSpPr/>
      </dsp:nvSpPr>
      <dsp:spPr>
        <a:xfrm>
          <a:off x="5927116"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28D295"/>
              </a:solidFill>
            </a:rPr>
            <a:t>Συγκρίνει</a:t>
          </a:r>
          <a:r>
            <a:rPr lang="el-GR" sz="2000" kern="1200" dirty="0"/>
            <a:t> τις τιμές και γενικότερα τις διάφορες προσφορές</a:t>
          </a:r>
          <a:endParaRPr lang="en-GB" sz="2000" kern="1200" dirty="0"/>
        </a:p>
      </dsp:txBody>
      <dsp:txXfrm>
        <a:off x="6018919" y="1787294"/>
        <a:ext cx="1696993" cy="2077048"/>
      </dsp:txXfrm>
    </dsp:sp>
    <dsp:sp modelId="{96483597-BFBD-41C4-B88F-0E9C3BA47739}">
      <dsp:nvSpPr>
        <dsp:cNvPr id="0" name=""/>
        <dsp:cNvSpPr/>
      </dsp:nvSpPr>
      <dsp:spPr>
        <a:xfrm>
          <a:off x="7901745"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kern="1200" dirty="0">
              <a:solidFill>
                <a:srgbClr val="28D295"/>
              </a:solidFill>
            </a:rPr>
            <a:t>Αξιολογεί</a:t>
          </a:r>
          <a:r>
            <a:rPr lang="el-GR" sz="2700" kern="1200" dirty="0"/>
            <a:t> όλες τις προτάσεις που έχει</a:t>
          </a:r>
          <a:endParaRPr lang="en-GB" sz="2700" kern="1200" dirty="0"/>
        </a:p>
      </dsp:txBody>
      <dsp:txXfrm>
        <a:off x="7993548" y="1787294"/>
        <a:ext cx="1696993" cy="2077048"/>
      </dsp:txXfrm>
    </dsp:sp>
    <dsp:sp modelId="{A48AC6FC-293F-45FD-8622-58E4BF4F9841}">
      <dsp:nvSpPr>
        <dsp:cNvPr id="0" name=""/>
        <dsp:cNvSpPr/>
      </dsp:nvSpPr>
      <dsp:spPr>
        <a:xfrm>
          <a:off x="9876374" y="1695491"/>
          <a:ext cx="1880599" cy="226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kern="1200" dirty="0">
              <a:solidFill>
                <a:srgbClr val="28D295"/>
              </a:solidFill>
            </a:rPr>
            <a:t>Παίρνει</a:t>
          </a:r>
          <a:r>
            <a:rPr lang="el-GR" sz="2700" kern="1200" dirty="0"/>
            <a:t> την τελική απόφαση</a:t>
          </a:r>
          <a:endParaRPr lang="en-GB" sz="2700" kern="1200" dirty="0"/>
        </a:p>
      </dsp:txBody>
      <dsp:txXfrm>
        <a:off x="9968177" y="1787294"/>
        <a:ext cx="1696993" cy="20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53FB3-E7E2-448C-8082-7105C2D821C2}">
      <dsp:nvSpPr>
        <dsp:cNvPr id="0" name=""/>
        <dsp:cNvSpPr/>
      </dsp:nvSpPr>
      <dsp:spPr>
        <a:xfrm>
          <a:off x="0" y="765849"/>
          <a:ext cx="7215142" cy="2886056"/>
        </a:xfrm>
        <a:prstGeom prst="leftRightRibbon">
          <a:avLst/>
        </a:prstGeom>
        <a:solidFill>
          <a:srgbClr val="2CACA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71A64-EEBF-47D4-90B2-77590C4E218E}">
      <dsp:nvSpPr>
        <dsp:cNvPr id="0" name=""/>
        <dsp:cNvSpPr/>
      </dsp:nvSpPr>
      <dsp:spPr>
        <a:xfrm>
          <a:off x="865817" y="1234516"/>
          <a:ext cx="2380996" cy="14141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l-GR" sz="1800" b="1" u="sng" kern="1200" dirty="0">
              <a:latin typeface="Times New Roman" panose="02020603050405020304" pitchFamily="18" charset="0"/>
              <a:cs typeface="Times New Roman" panose="02020603050405020304" pitchFamily="18" charset="0"/>
            </a:rPr>
            <a:t>Κατανάλωση</a:t>
          </a:r>
          <a:r>
            <a:rPr lang="el-GR" sz="1800" b="1" i="1" u="sng" kern="1200" dirty="0">
              <a:latin typeface="Times New Roman" panose="02020603050405020304" pitchFamily="18" charset="0"/>
              <a:cs typeface="Times New Roman" panose="02020603050405020304" pitchFamily="18" charset="0"/>
            </a:rPr>
            <a:t> </a:t>
          </a:r>
          <a:endParaRPr lang="el-GR" sz="1800" kern="1200" dirty="0">
            <a:latin typeface="Times New Roman" panose="02020603050405020304" pitchFamily="18" charset="0"/>
            <a:cs typeface="Times New Roman" panose="02020603050405020304" pitchFamily="18" charset="0"/>
          </a:endParaRPr>
        </a:p>
      </dsp:txBody>
      <dsp:txXfrm>
        <a:off x="865817" y="1234516"/>
        <a:ext cx="2380996" cy="1414167"/>
      </dsp:txXfrm>
    </dsp:sp>
    <dsp:sp modelId="{D4EB961D-BE20-4C73-A94C-A3E701686AB4}">
      <dsp:nvSpPr>
        <dsp:cNvPr id="0" name=""/>
        <dsp:cNvSpPr/>
      </dsp:nvSpPr>
      <dsp:spPr>
        <a:xfrm>
          <a:off x="3607571" y="1696285"/>
          <a:ext cx="2813905" cy="14141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είναι το ποσόν του οικογενειακού εισοδήματος που </a:t>
          </a:r>
          <a:r>
            <a:rPr lang="el-GR" sz="1800" b="1" kern="1200" dirty="0">
              <a:solidFill>
                <a:schemeClr val="bg1"/>
              </a:solidFill>
              <a:latin typeface="Times New Roman" panose="02020603050405020304" pitchFamily="18" charset="0"/>
              <a:cs typeface="Times New Roman" panose="02020603050405020304" pitchFamily="18" charset="0"/>
            </a:rPr>
            <a:t>δαπανούν</a:t>
          </a:r>
          <a:r>
            <a:rPr lang="el-GR" sz="1800" kern="1200" dirty="0">
              <a:solidFill>
                <a:schemeClr val="bg1"/>
              </a:solidFill>
              <a:latin typeface="Times New Roman" panose="02020603050405020304" pitchFamily="18" charset="0"/>
              <a:cs typeface="Times New Roman" panose="02020603050405020304" pitchFamily="18" charset="0"/>
            </a:rPr>
            <a:t> </a:t>
          </a:r>
          <a:r>
            <a:rPr lang="el-GR" sz="1800" kern="1200" dirty="0">
              <a:latin typeface="Times New Roman" panose="02020603050405020304" pitchFamily="18" charset="0"/>
              <a:cs typeface="Times New Roman" panose="02020603050405020304" pitchFamily="18" charset="0"/>
            </a:rPr>
            <a:t>τα νοικοκυριά για να αγοράσουν αγαθά και υπηρεσίες.</a:t>
          </a:r>
        </a:p>
      </dsp:txBody>
      <dsp:txXfrm>
        <a:off x="3607571" y="1696285"/>
        <a:ext cx="2813905" cy="1414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1727-5486-4E29-A2BD-195C6CF3B4B4}">
      <dsp:nvSpPr>
        <dsp:cNvPr id="0" name=""/>
        <dsp:cNvSpPr/>
      </dsp:nvSpPr>
      <dsp:spPr>
        <a:xfrm>
          <a:off x="0" y="588301"/>
          <a:ext cx="6938496" cy="2775398"/>
        </a:xfrm>
        <a:prstGeom prst="leftRightRibbon">
          <a:avLst/>
        </a:prstGeom>
        <a:solidFill>
          <a:srgbClr val="FF575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9BC1D-7506-43CC-895B-FD85674EBE31}">
      <dsp:nvSpPr>
        <dsp:cNvPr id="0" name=""/>
        <dsp:cNvSpPr/>
      </dsp:nvSpPr>
      <dsp:spPr>
        <a:xfrm>
          <a:off x="832619" y="1073995"/>
          <a:ext cx="2289704" cy="13599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l-GR" sz="1800" b="1" u="sng" kern="1200" dirty="0">
              <a:solidFill>
                <a:schemeClr val="bg1"/>
              </a:solidFill>
              <a:latin typeface="Times New Roman" panose="02020603050405020304" pitchFamily="18" charset="0"/>
              <a:cs typeface="Times New Roman" panose="02020603050405020304" pitchFamily="18" charset="0"/>
            </a:rPr>
            <a:t>Αποταμίευση</a:t>
          </a:r>
          <a:r>
            <a:rPr lang="el-GR" sz="1800" u="sng" kern="1200" dirty="0">
              <a:solidFill>
                <a:schemeClr val="bg1"/>
              </a:solidFill>
              <a:latin typeface="Times New Roman" panose="02020603050405020304" pitchFamily="18" charset="0"/>
              <a:cs typeface="Times New Roman" panose="02020603050405020304" pitchFamily="18" charset="0"/>
            </a:rPr>
            <a:t> </a:t>
          </a:r>
          <a:endParaRPr lang="el-GR" sz="1800" kern="1200" dirty="0">
            <a:solidFill>
              <a:schemeClr val="bg1"/>
            </a:solidFill>
            <a:latin typeface="Times New Roman" panose="02020603050405020304" pitchFamily="18" charset="0"/>
            <a:cs typeface="Times New Roman" panose="02020603050405020304" pitchFamily="18" charset="0"/>
          </a:endParaRPr>
        </a:p>
      </dsp:txBody>
      <dsp:txXfrm>
        <a:off x="832619" y="1073995"/>
        <a:ext cx="2289704" cy="1359945"/>
      </dsp:txXfrm>
    </dsp:sp>
    <dsp:sp modelId="{38A37E2A-DEC6-48AA-99A5-B6EE17B33654}">
      <dsp:nvSpPr>
        <dsp:cNvPr id="0" name=""/>
        <dsp:cNvSpPr/>
      </dsp:nvSpPr>
      <dsp:spPr>
        <a:xfrm>
          <a:off x="3469248" y="1518059"/>
          <a:ext cx="2706013" cy="13599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είναι το μέρος του οικογενειακού εισοδήματος το οποίο </a:t>
          </a:r>
          <a:r>
            <a:rPr lang="el-GR" sz="1800" b="1" kern="1200" dirty="0">
              <a:solidFill>
                <a:schemeClr val="bg1"/>
              </a:solidFill>
              <a:latin typeface="Times New Roman" panose="02020603050405020304" pitchFamily="18" charset="0"/>
              <a:cs typeface="Times New Roman" panose="02020603050405020304" pitchFamily="18" charset="0"/>
            </a:rPr>
            <a:t>δε δαπανάται </a:t>
          </a:r>
          <a:r>
            <a:rPr lang="el-GR" sz="1800" kern="1200" dirty="0">
              <a:solidFill>
                <a:schemeClr val="bg1"/>
              </a:solidFill>
              <a:latin typeface="Times New Roman" panose="02020603050405020304" pitchFamily="18" charset="0"/>
              <a:cs typeface="Times New Roman" panose="02020603050405020304" pitchFamily="18" charset="0"/>
            </a:rPr>
            <a:t>για την αγορά αγαθών και υπηρεσιών, δηλαδή </a:t>
          </a:r>
          <a:r>
            <a:rPr lang="el-GR" sz="1800" b="1" kern="1200" dirty="0">
              <a:solidFill>
                <a:schemeClr val="bg1"/>
              </a:solidFill>
              <a:latin typeface="Times New Roman" panose="02020603050405020304" pitchFamily="18" charset="0"/>
              <a:cs typeface="Times New Roman" panose="02020603050405020304" pitchFamily="18" charset="0"/>
            </a:rPr>
            <a:t>δεν</a:t>
          </a:r>
          <a:r>
            <a:rPr lang="el-GR" sz="1800" kern="1200" dirty="0">
              <a:solidFill>
                <a:schemeClr val="bg1"/>
              </a:solidFill>
              <a:latin typeface="Times New Roman" panose="02020603050405020304" pitchFamily="18" charset="0"/>
              <a:cs typeface="Times New Roman" panose="02020603050405020304" pitchFamily="18" charset="0"/>
            </a:rPr>
            <a:t> </a:t>
          </a:r>
          <a:r>
            <a:rPr lang="el-GR" sz="1800" b="1" kern="1200" dirty="0">
              <a:solidFill>
                <a:schemeClr val="bg1"/>
              </a:solidFill>
              <a:latin typeface="Times New Roman" panose="02020603050405020304" pitchFamily="18" charset="0"/>
              <a:cs typeface="Times New Roman" panose="02020603050405020304" pitchFamily="18" charset="0"/>
            </a:rPr>
            <a:t>καταναλώνεται</a:t>
          </a:r>
          <a:r>
            <a:rPr lang="el-GR" sz="1800" kern="1200" dirty="0">
              <a:solidFill>
                <a:schemeClr val="bg1"/>
              </a:solidFill>
              <a:latin typeface="Times New Roman" panose="02020603050405020304" pitchFamily="18" charset="0"/>
              <a:cs typeface="Times New Roman" panose="02020603050405020304" pitchFamily="18" charset="0"/>
            </a:rPr>
            <a:t>.</a:t>
          </a:r>
        </a:p>
      </dsp:txBody>
      <dsp:txXfrm>
        <a:off x="3469248" y="1518059"/>
        <a:ext cx="2706013" cy="1359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6DA19-46BA-4DB3-98F2-3D4FBF325F13}">
      <dsp:nvSpPr>
        <dsp:cNvPr id="0" name=""/>
        <dsp:cNvSpPr/>
      </dsp:nvSpPr>
      <dsp:spPr>
        <a:xfrm>
          <a:off x="3004108" y="1789425"/>
          <a:ext cx="1643990" cy="570641"/>
        </a:xfrm>
        <a:custGeom>
          <a:avLst/>
          <a:gdLst/>
          <a:ahLst/>
          <a:cxnLst/>
          <a:rect l="0" t="0" r="0" b="0"/>
          <a:pathLst>
            <a:path>
              <a:moveTo>
                <a:pt x="0" y="0"/>
              </a:moveTo>
              <a:lnTo>
                <a:pt x="0" y="285320"/>
              </a:lnTo>
              <a:lnTo>
                <a:pt x="1643990" y="285320"/>
              </a:lnTo>
              <a:lnTo>
                <a:pt x="1643990" y="57064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68E571F-0DBE-43B7-BB8F-0303C0FE93CC}">
      <dsp:nvSpPr>
        <dsp:cNvPr id="0" name=""/>
        <dsp:cNvSpPr/>
      </dsp:nvSpPr>
      <dsp:spPr>
        <a:xfrm>
          <a:off x="1360117" y="1789425"/>
          <a:ext cx="1643990" cy="570641"/>
        </a:xfrm>
        <a:custGeom>
          <a:avLst/>
          <a:gdLst/>
          <a:ahLst/>
          <a:cxnLst/>
          <a:rect l="0" t="0" r="0" b="0"/>
          <a:pathLst>
            <a:path>
              <a:moveTo>
                <a:pt x="1643990" y="0"/>
              </a:moveTo>
              <a:lnTo>
                <a:pt x="1643990" y="285320"/>
              </a:lnTo>
              <a:lnTo>
                <a:pt x="0" y="285320"/>
              </a:lnTo>
              <a:lnTo>
                <a:pt x="0" y="57064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7DCABFB-AC89-466E-86E4-620F69DA14A0}">
      <dsp:nvSpPr>
        <dsp:cNvPr id="0" name=""/>
        <dsp:cNvSpPr/>
      </dsp:nvSpPr>
      <dsp:spPr>
        <a:xfrm>
          <a:off x="1645438" y="430756"/>
          <a:ext cx="2717338" cy="1358669"/>
        </a:xfrm>
        <a:prstGeom prst="rect">
          <a:avLst/>
        </a:prstGeom>
        <a:solidFill>
          <a:srgbClr val="28D29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b="1" kern="1200" dirty="0">
              <a:latin typeface="Times New Roman" panose="02020603050405020304" pitchFamily="18" charset="0"/>
              <a:cs typeface="Times New Roman" panose="02020603050405020304" pitchFamily="18" charset="0"/>
            </a:rPr>
            <a:t>Αγοράζω πράγματα από το σούπερ-μάρκετ </a:t>
          </a:r>
        </a:p>
      </dsp:txBody>
      <dsp:txXfrm>
        <a:off x="1645438" y="430756"/>
        <a:ext cx="2717338" cy="1358669"/>
      </dsp:txXfrm>
    </dsp:sp>
    <dsp:sp modelId="{0FACC8FF-BBE2-427C-8303-61057F30C9FC}">
      <dsp:nvSpPr>
        <dsp:cNvPr id="0" name=""/>
        <dsp:cNvSpPr/>
      </dsp:nvSpPr>
      <dsp:spPr>
        <a:xfrm>
          <a:off x="1448" y="2360067"/>
          <a:ext cx="2717338" cy="1358669"/>
        </a:xfrm>
        <a:prstGeom prst="rect">
          <a:avLst/>
        </a:prstGeom>
        <a:solidFill>
          <a:srgbClr val="FFE05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Times New Roman" panose="02020603050405020304" pitchFamily="18" charset="0"/>
              <a:cs typeface="Times New Roman" panose="02020603050405020304" pitchFamily="18" charset="0"/>
            </a:rPr>
            <a:t>Μετρητά</a:t>
          </a:r>
          <a:r>
            <a:rPr lang="el-GR" sz="5300" kern="1200" dirty="0">
              <a:latin typeface="+mj-lt"/>
            </a:rPr>
            <a:t> </a:t>
          </a:r>
        </a:p>
      </dsp:txBody>
      <dsp:txXfrm>
        <a:off x="1448" y="2360067"/>
        <a:ext cx="2717338" cy="1358669"/>
      </dsp:txXfrm>
    </dsp:sp>
    <dsp:sp modelId="{39D5C686-4152-428D-81BC-58A389EA92B8}">
      <dsp:nvSpPr>
        <dsp:cNvPr id="0" name=""/>
        <dsp:cNvSpPr/>
      </dsp:nvSpPr>
      <dsp:spPr>
        <a:xfrm>
          <a:off x="3289428" y="2360067"/>
          <a:ext cx="2717338" cy="1358669"/>
        </a:xfrm>
        <a:prstGeom prst="rect">
          <a:avLst/>
        </a:prstGeom>
        <a:solidFill>
          <a:srgbClr val="FFE05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Times New Roman" panose="02020603050405020304" pitchFamily="18" charset="0"/>
              <a:cs typeface="Times New Roman" panose="02020603050405020304" pitchFamily="18" charset="0"/>
            </a:rPr>
            <a:t>Πιστωτική κάρτα </a:t>
          </a:r>
        </a:p>
      </dsp:txBody>
      <dsp:txXfrm>
        <a:off x="3289428" y="2360067"/>
        <a:ext cx="2717338" cy="13586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A42A1-E787-41A7-81C6-338129428893}" type="datetimeFigureOut">
              <a:rPr lang="en-GB" smtClean="0"/>
              <a:t>17/12/2024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EB6F5-5B28-48C2-8FB7-5163605EF847}" type="slidenum">
              <a:rPr lang="en-GB" smtClean="0"/>
              <a:t>‹#›</a:t>
            </a:fld>
            <a:endParaRPr lang="en-GB"/>
          </a:p>
        </p:txBody>
      </p:sp>
    </p:spTree>
    <p:extLst>
      <p:ext uri="{BB962C8B-B14F-4D97-AF65-F5344CB8AC3E}">
        <p14:creationId xmlns:p14="http://schemas.microsoft.com/office/powerpoint/2010/main" val="22939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6</a:t>
            </a:fld>
            <a:endParaRPr lang="en-GB"/>
          </a:p>
        </p:txBody>
      </p:sp>
    </p:spTree>
    <p:extLst>
      <p:ext uri="{BB962C8B-B14F-4D97-AF65-F5344CB8AC3E}">
        <p14:creationId xmlns:p14="http://schemas.microsoft.com/office/powerpoint/2010/main" val="181097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15</a:t>
            </a:fld>
            <a:endParaRPr lang="en-GB"/>
          </a:p>
        </p:txBody>
      </p:sp>
    </p:spTree>
    <p:extLst>
      <p:ext uri="{BB962C8B-B14F-4D97-AF65-F5344CB8AC3E}">
        <p14:creationId xmlns:p14="http://schemas.microsoft.com/office/powerpoint/2010/main" val="146660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16</a:t>
            </a:fld>
            <a:endParaRPr lang="en-GB"/>
          </a:p>
        </p:txBody>
      </p:sp>
    </p:spTree>
    <p:extLst>
      <p:ext uri="{BB962C8B-B14F-4D97-AF65-F5344CB8AC3E}">
        <p14:creationId xmlns:p14="http://schemas.microsoft.com/office/powerpoint/2010/main" val="12906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17</a:t>
            </a:fld>
            <a:endParaRPr lang="en-GB"/>
          </a:p>
        </p:txBody>
      </p:sp>
    </p:spTree>
    <p:extLst>
      <p:ext uri="{BB962C8B-B14F-4D97-AF65-F5344CB8AC3E}">
        <p14:creationId xmlns:p14="http://schemas.microsoft.com/office/powerpoint/2010/main" val="182496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18</a:t>
            </a:fld>
            <a:endParaRPr lang="en-GB"/>
          </a:p>
        </p:txBody>
      </p:sp>
    </p:spTree>
    <p:extLst>
      <p:ext uri="{BB962C8B-B14F-4D97-AF65-F5344CB8AC3E}">
        <p14:creationId xmlns:p14="http://schemas.microsoft.com/office/powerpoint/2010/main" val="2740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7</a:t>
            </a:fld>
            <a:endParaRPr lang="en-GB"/>
          </a:p>
        </p:txBody>
      </p:sp>
    </p:spTree>
    <p:extLst>
      <p:ext uri="{BB962C8B-B14F-4D97-AF65-F5344CB8AC3E}">
        <p14:creationId xmlns:p14="http://schemas.microsoft.com/office/powerpoint/2010/main" val="124944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8</a:t>
            </a:fld>
            <a:endParaRPr lang="en-GB"/>
          </a:p>
        </p:txBody>
      </p:sp>
    </p:spTree>
    <p:extLst>
      <p:ext uri="{BB962C8B-B14F-4D97-AF65-F5344CB8AC3E}">
        <p14:creationId xmlns:p14="http://schemas.microsoft.com/office/powerpoint/2010/main" val="139679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9</a:t>
            </a:fld>
            <a:endParaRPr lang="en-GB"/>
          </a:p>
        </p:txBody>
      </p:sp>
    </p:spTree>
    <p:extLst>
      <p:ext uri="{BB962C8B-B14F-4D97-AF65-F5344CB8AC3E}">
        <p14:creationId xmlns:p14="http://schemas.microsoft.com/office/powerpoint/2010/main" val="343746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10</a:t>
            </a:fld>
            <a:endParaRPr lang="en-GB"/>
          </a:p>
        </p:txBody>
      </p:sp>
    </p:spTree>
    <p:extLst>
      <p:ext uri="{BB962C8B-B14F-4D97-AF65-F5344CB8AC3E}">
        <p14:creationId xmlns:p14="http://schemas.microsoft.com/office/powerpoint/2010/main" val="38271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11</a:t>
            </a:fld>
            <a:endParaRPr lang="en-GB"/>
          </a:p>
        </p:txBody>
      </p:sp>
    </p:spTree>
    <p:extLst>
      <p:ext uri="{BB962C8B-B14F-4D97-AF65-F5344CB8AC3E}">
        <p14:creationId xmlns:p14="http://schemas.microsoft.com/office/powerpoint/2010/main" val="206883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12</a:t>
            </a:fld>
            <a:endParaRPr lang="en-GB"/>
          </a:p>
        </p:txBody>
      </p:sp>
    </p:spTree>
    <p:extLst>
      <p:ext uri="{BB962C8B-B14F-4D97-AF65-F5344CB8AC3E}">
        <p14:creationId xmlns:p14="http://schemas.microsoft.com/office/powerpoint/2010/main" val="31730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13</a:t>
            </a:fld>
            <a:endParaRPr lang="en-GB"/>
          </a:p>
        </p:txBody>
      </p:sp>
    </p:spTree>
    <p:extLst>
      <p:ext uri="{BB962C8B-B14F-4D97-AF65-F5344CB8AC3E}">
        <p14:creationId xmlns:p14="http://schemas.microsoft.com/office/powerpoint/2010/main" val="184467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07EB6F5-5B28-48C2-8FB7-5163605EF847}" type="slidenum">
              <a:rPr lang="en-GB" smtClean="0"/>
              <a:t>14</a:t>
            </a:fld>
            <a:endParaRPr lang="en-GB"/>
          </a:p>
        </p:txBody>
      </p:sp>
    </p:spTree>
    <p:extLst>
      <p:ext uri="{BB962C8B-B14F-4D97-AF65-F5344CB8AC3E}">
        <p14:creationId xmlns:p14="http://schemas.microsoft.com/office/powerpoint/2010/main" val="94979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12/17/2024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31510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12/17/2024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8982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12/17/2024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581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12/17/2024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3215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12/17/2024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714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12/17/2024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2984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12/17/2024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1105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12/17/2024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1850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12/17/2024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2989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12/17/2024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6261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12/17/2024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2693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12/17/2024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33856545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1" r:id="rId6"/>
    <p:sldLayoutId id="2147483827" r:id="rId7"/>
    <p:sldLayoutId id="2147483828" r:id="rId8"/>
    <p:sldLayoutId id="2147483829" r:id="rId9"/>
    <p:sldLayoutId id="2147483830" r:id="rId10"/>
    <p:sldLayoutId id="214748383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C4D50C41-5487-4C6D-B233-2DC613D05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767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id="{A8262C8E-AF52-5602-5997-26E4E0DFC163}"/>
              </a:ext>
            </a:extLst>
          </p:cNvPr>
          <p:cNvSpPr txBox="1">
            <a:spLocks noGrp="1"/>
          </p:cNvSpPr>
          <p:nvPr>
            <p:ph type="ctrTitle"/>
          </p:nvPr>
        </p:nvSpPr>
        <p:spPr>
          <a:xfrm>
            <a:off x="0" y="1002889"/>
            <a:ext cx="4076700" cy="5855109"/>
          </a:xfrm>
          <a:prstGeom prst="rect">
            <a:avLst/>
          </a:prstGeom>
        </p:spPr>
        <p:txBody>
          <a:bodyPr vert="horz" lIns="91440" tIns="45720" rIns="91440" bIns="45720" rtlCol="0" anchor="ctr">
            <a:noAutofit/>
          </a:bodyPr>
          <a:lstStyle/>
          <a:p>
            <a:r>
              <a:rPr lang="en-US" sz="1600" b="1" kern="1200" cap="all" spc="300" baseline="0" dirty="0" err="1">
                <a:solidFill>
                  <a:schemeClr val="tx1"/>
                </a:solidFill>
                <a:effectLst/>
                <a:latin typeface="+mj-lt"/>
                <a:ea typeface="+mj-ea"/>
                <a:cs typeface="+mj-cs"/>
              </a:rPr>
              <a:t>Ελληνι</a:t>
            </a:r>
            <a:r>
              <a:rPr lang="el-GR" sz="1600" b="1" dirty="0">
                <a:solidFill>
                  <a:schemeClr val="tx1"/>
                </a:solidFill>
              </a:rPr>
              <a:t>ΚΟ</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Ανοικ</a:t>
            </a:r>
            <a:r>
              <a:rPr lang="el-GR" sz="1600" b="1" dirty="0">
                <a:solidFill>
                  <a:schemeClr val="tx1"/>
                </a:solidFill>
              </a:rPr>
              <a:t>ΤΟ</a:t>
            </a:r>
            <a:r>
              <a:rPr lang="en-US" sz="1600" b="1" kern="1200" cap="all" spc="300" baseline="0" dirty="0">
                <a:solidFill>
                  <a:schemeClr val="tx1"/>
                </a:solidFill>
                <a:effectLst/>
                <a:latin typeface="+mj-lt"/>
                <a:ea typeface="+mj-ea"/>
                <a:cs typeface="+mj-cs"/>
              </a:rPr>
              <a:t> Πα</a:t>
            </a:r>
            <a:r>
              <a:rPr lang="en-US" sz="1600" b="1" kern="1200" cap="all" spc="300" baseline="0" dirty="0" err="1">
                <a:solidFill>
                  <a:schemeClr val="tx1"/>
                </a:solidFill>
                <a:effectLst/>
                <a:latin typeface="+mj-lt"/>
                <a:ea typeface="+mj-ea"/>
                <a:cs typeface="+mj-cs"/>
              </a:rPr>
              <a:t>νε</a:t>
            </a:r>
            <a:r>
              <a:rPr lang="en-US" sz="1600" b="1" kern="1200" cap="all" spc="300" baseline="0" dirty="0">
                <a:solidFill>
                  <a:schemeClr val="tx1"/>
                </a:solidFill>
                <a:effectLst/>
                <a:latin typeface="+mj-lt"/>
                <a:ea typeface="+mj-ea"/>
                <a:cs typeface="+mj-cs"/>
              </a:rPr>
              <a:t>πιστ</a:t>
            </a:r>
            <a:r>
              <a:rPr lang="el-GR" sz="1600" b="1" kern="1200" cap="all" spc="300" baseline="0" dirty="0">
                <a:solidFill>
                  <a:schemeClr val="tx1"/>
                </a:solidFill>
                <a:effectLst/>
                <a:latin typeface="+mj-lt"/>
                <a:ea typeface="+mj-ea"/>
                <a:cs typeface="+mj-cs"/>
              </a:rPr>
              <a:t>Η</a:t>
            </a:r>
            <a:r>
              <a:rPr lang="en-US" sz="1600" b="1" kern="1200" cap="all" spc="300" baseline="0" dirty="0" err="1">
                <a:solidFill>
                  <a:schemeClr val="tx1"/>
                </a:solidFill>
                <a:effectLst/>
                <a:latin typeface="+mj-lt"/>
                <a:ea typeface="+mj-ea"/>
                <a:cs typeface="+mj-cs"/>
              </a:rPr>
              <a:t>μιο</a:t>
            </a:r>
            <a:br>
              <a:rPr lang="en-US" sz="1600" b="1" kern="1200" cap="all" spc="300" baseline="0" dirty="0">
                <a:solidFill>
                  <a:schemeClr val="tx1"/>
                </a:solidFill>
                <a:effectLst/>
                <a:latin typeface="+mj-lt"/>
                <a:ea typeface="+mj-ea"/>
                <a:cs typeface="+mj-cs"/>
              </a:rPr>
            </a:br>
            <a:r>
              <a:rPr lang="en-US" sz="1600" b="1" kern="1200" cap="all" spc="300" baseline="0" dirty="0" err="1">
                <a:solidFill>
                  <a:schemeClr val="tx1"/>
                </a:solidFill>
                <a:effectLst/>
                <a:latin typeface="+mj-lt"/>
                <a:ea typeface="+mj-ea"/>
                <a:cs typeface="+mj-cs"/>
              </a:rPr>
              <a:t>Σχολ</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Κοινωνικ</a:t>
            </a:r>
            <a:r>
              <a:rPr lang="el-GR" sz="1600" b="1" kern="1200" cap="all" spc="300" baseline="0" dirty="0">
                <a:solidFill>
                  <a:schemeClr val="tx1"/>
                </a:solidFill>
                <a:effectLst/>
                <a:latin typeface="+mj-lt"/>
                <a:ea typeface="+mj-ea"/>
                <a:cs typeface="+mj-cs"/>
              </a:rPr>
              <a:t>Ω</a:t>
            </a:r>
            <a:r>
              <a:rPr lang="en-US" sz="1600" b="1" kern="1200" cap="all" spc="300" baseline="0" dirty="0">
                <a:solidFill>
                  <a:schemeClr val="tx1"/>
                </a:solidFill>
                <a:effectLst/>
                <a:latin typeface="+mj-lt"/>
                <a:ea typeface="+mj-ea"/>
                <a:cs typeface="+mj-cs"/>
              </a:rPr>
              <a:t>ν Επ</a:t>
            </a:r>
            <a:r>
              <a:rPr lang="en-US" sz="1600" b="1" kern="1200" cap="all" spc="300" baseline="0" dirty="0" err="1">
                <a:solidFill>
                  <a:schemeClr val="tx1"/>
                </a:solidFill>
                <a:effectLst/>
                <a:latin typeface="+mj-lt"/>
                <a:ea typeface="+mj-ea"/>
                <a:cs typeface="+mj-cs"/>
              </a:rPr>
              <a:t>ιστημ</a:t>
            </a:r>
            <a:r>
              <a:rPr lang="el-GR" sz="1600" b="1" kern="1200" cap="all" spc="300" baseline="0" dirty="0">
                <a:solidFill>
                  <a:schemeClr val="tx1"/>
                </a:solidFill>
                <a:effectLst/>
                <a:latin typeface="+mj-lt"/>
                <a:ea typeface="+mj-ea"/>
                <a:cs typeface="+mj-cs"/>
              </a:rPr>
              <a:t>Ω</a:t>
            </a:r>
            <a:r>
              <a:rPr lang="en-US" sz="1600" b="1" kern="1200" cap="all" spc="300" baseline="0" dirty="0">
                <a:solidFill>
                  <a:schemeClr val="tx1"/>
                </a:solidFill>
                <a:effectLst/>
                <a:latin typeface="+mj-lt"/>
                <a:ea typeface="+mj-ea"/>
                <a:cs typeface="+mj-cs"/>
              </a:rPr>
              <a:t>ν</a:t>
            </a:r>
          </a:p>
          <a:p>
            <a:r>
              <a:rPr lang="en-US" sz="1600" b="1" kern="1200" cap="all" spc="300" baseline="0" dirty="0" err="1">
                <a:solidFill>
                  <a:schemeClr val="tx1"/>
                </a:solidFill>
                <a:effectLst/>
                <a:latin typeface="+mj-lt"/>
                <a:ea typeface="+mj-ea"/>
                <a:cs typeface="+mj-cs"/>
              </a:rPr>
              <a:t>Πρ</a:t>
            </a:r>
            <a:r>
              <a:rPr lang="el-GR" sz="1600" b="1" kern="1200" cap="all" spc="300" baseline="0" dirty="0">
                <a:solidFill>
                  <a:schemeClr val="tx1"/>
                </a:solidFill>
                <a:effectLst/>
                <a:latin typeface="+mj-lt"/>
                <a:ea typeface="+mj-ea"/>
                <a:cs typeface="+mj-cs"/>
              </a:rPr>
              <a:t>Ο</a:t>
            </a:r>
            <a:r>
              <a:rPr lang="en-US" sz="1600" b="1" kern="1200" cap="all" spc="300" baseline="0" dirty="0" err="1">
                <a:solidFill>
                  <a:schemeClr val="tx1"/>
                </a:solidFill>
                <a:effectLst/>
                <a:latin typeface="+mj-lt"/>
                <a:ea typeface="+mj-ea"/>
                <a:cs typeface="+mj-cs"/>
              </a:rPr>
              <a:t>γρ</a:t>
            </a:r>
            <a:r>
              <a:rPr lang="en-US" sz="1600" b="1" kern="1200" cap="all" spc="300" baseline="0" dirty="0">
                <a:solidFill>
                  <a:schemeClr val="tx1"/>
                </a:solidFill>
                <a:effectLst/>
                <a:latin typeface="+mj-lt"/>
                <a:ea typeface="+mj-ea"/>
                <a:cs typeface="+mj-cs"/>
              </a:rPr>
              <a:t>αμμα Παιδαγωγικ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ς και Διδακτικ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ς Επ</a:t>
            </a:r>
            <a:r>
              <a:rPr lang="el-GR" sz="1600" b="1" kern="1200" cap="all" spc="300" baseline="0" dirty="0">
                <a:solidFill>
                  <a:schemeClr val="tx1"/>
                </a:solidFill>
                <a:effectLst/>
                <a:latin typeface="+mj-lt"/>
                <a:ea typeface="+mj-ea"/>
                <a:cs typeface="+mj-cs"/>
              </a:rPr>
              <a:t>Α</a:t>
            </a:r>
            <a:r>
              <a:rPr lang="en-US" sz="1600" b="1" kern="1200" cap="all" spc="300" baseline="0" dirty="0" err="1">
                <a:solidFill>
                  <a:schemeClr val="tx1"/>
                </a:solidFill>
                <a:effectLst/>
                <a:latin typeface="+mj-lt"/>
                <a:ea typeface="+mj-ea"/>
                <a:cs typeface="+mj-cs"/>
              </a:rPr>
              <a:t>ρκει</a:t>
            </a:r>
            <a:r>
              <a:rPr lang="en-US" sz="1600" b="1" kern="1200" cap="all" spc="300" baseline="0" dirty="0">
                <a:solidFill>
                  <a:schemeClr val="tx1"/>
                </a:solidFill>
                <a:effectLst/>
                <a:latin typeface="+mj-lt"/>
                <a:ea typeface="+mj-ea"/>
                <a:cs typeface="+mj-cs"/>
              </a:rPr>
              <a:t>ας</a:t>
            </a:r>
          </a:p>
          <a:p>
            <a:r>
              <a:rPr lang="en-US" sz="1600" b="1" kern="1200" cap="all" spc="300" baseline="0" dirty="0" err="1">
                <a:solidFill>
                  <a:schemeClr val="tx1"/>
                </a:solidFill>
                <a:effectLst/>
                <a:latin typeface="+mj-lt"/>
                <a:ea typeface="+mj-ea"/>
                <a:cs typeface="+mj-cs"/>
              </a:rPr>
              <a:t>Θεμ</a:t>
            </a:r>
            <a:r>
              <a:rPr lang="en-US" sz="1600" b="1" kern="1200" cap="all" spc="300" baseline="0" dirty="0">
                <a:solidFill>
                  <a:schemeClr val="tx1"/>
                </a:solidFill>
                <a:effectLst/>
                <a:latin typeface="+mj-lt"/>
                <a:ea typeface="+mj-ea"/>
                <a:cs typeface="+mj-cs"/>
              </a:rPr>
              <a:t>ατι</a:t>
            </a:r>
            <a:r>
              <a:rPr lang="el-GR" sz="1600" b="1" kern="1200" cap="all" spc="300" baseline="0" dirty="0">
                <a:solidFill>
                  <a:schemeClr val="tx1"/>
                </a:solidFill>
                <a:effectLst/>
                <a:latin typeface="+mj-lt"/>
                <a:ea typeface="+mj-ea"/>
                <a:cs typeface="+mj-cs"/>
              </a:rPr>
              <a:t>ΚΗ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Εν</a:t>
            </a:r>
            <a:r>
              <a:rPr lang="el-GR" sz="1600" b="1" kern="1200" cap="all" spc="300" baseline="0" dirty="0">
                <a:solidFill>
                  <a:schemeClr val="tx1"/>
                </a:solidFill>
                <a:effectLst/>
                <a:latin typeface="+mj-lt"/>
                <a:ea typeface="+mj-ea"/>
                <a:cs typeface="+mj-cs"/>
              </a:rPr>
              <a:t>Ο</a:t>
            </a:r>
            <a:r>
              <a:rPr lang="en-US" sz="1600" b="1" kern="1200" cap="all" spc="300" baseline="0" dirty="0" err="1">
                <a:solidFill>
                  <a:schemeClr val="tx1"/>
                </a:solidFill>
                <a:effectLst/>
                <a:latin typeface="+mj-lt"/>
                <a:ea typeface="+mj-ea"/>
                <a:cs typeface="+mj-cs"/>
              </a:rPr>
              <a:t>τητ</a:t>
            </a:r>
            <a:r>
              <a:rPr lang="en-US" sz="1600" b="1" kern="1200" cap="all" spc="300" baseline="0" dirty="0">
                <a:solidFill>
                  <a:schemeClr val="tx1"/>
                </a:solidFill>
                <a:effectLst/>
                <a:latin typeface="+mj-lt"/>
                <a:ea typeface="+mj-ea"/>
                <a:cs typeface="+mj-cs"/>
              </a:rPr>
              <a:t>α ΠΔΕ02: Διδακτικ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Οικονομικ</a:t>
            </a:r>
            <a:r>
              <a:rPr lang="el-GR" sz="1600" b="1" kern="1200" cap="all" spc="300" baseline="0" dirty="0">
                <a:solidFill>
                  <a:schemeClr val="tx1"/>
                </a:solidFill>
                <a:effectLst/>
                <a:latin typeface="+mj-lt"/>
                <a:ea typeface="+mj-ea"/>
                <a:cs typeface="+mj-cs"/>
              </a:rPr>
              <a:t>Ω</a:t>
            </a:r>
            <a:r>
              <a:rPr lang="en-US" sz="1600" b="1" kern="1200" cap="all" spc="300" baseline="0" dirty="0">
                <a:solidFill>
                  <a:schemeClr val="tx1"/>
                </a:solidFill>
                <a:effectLst/>
                <a:latin typeface="+mj-lt"/>
                <a:ea typeface="+mj-ea"/>
                <a:cs typeface="+mj-cs"/>
              </a:rPr>
              <a:t>ν, </a:t>
            </a:r>
            <a:r>
              <a:rPr lang="en-US" sz="1600" b="1" kern="1200" cap="all" spc="300" baseline="0" dirty="0" err="1">
                <a:solidFill>
                  <a:schemeClr val="tx1"/>
                </a:solidFill>
                <a:effectLst/>
                <a:latin typeface="+mj-lt"/>
                <a:ea typeface="+mj-ea"/>
                <a:cs typeface="+mj-cs"/>
              </a:rPr>
              <a:t>Διο</a:t>
            </a:r>
            <a:r>
              <a:rPr lang="el-GR" sz="1600" b="1" kern="1200" cap="all" spc="300" baseline="0" dirty="0">
                <a:solidFill>
                  <a:schemeClr val="tx1"/>
                </a:solidFill>
                <a:effectLst/>
                <a:latin typeface="+mj-lt"/>
                <a:ea typeface="+mj-ea"/>
                <a:cs typeface="+mj-cs"/>
              </a:rPr>
              <a:t>Ι</a:t>
            </a:r>
            <a:r>
              <a:rPr lang="en-US" sz="1600" b="1" kern="1200" cap="all" spc="300" baseline="0" dirty="0" err="1">
                <a:solidFill>
                  <a:schemeClr val="tx1"/>
                </a:solidFill>
                <a:effectLst/>
                <a:latin typeface="+mj-lt"/>
                <a:ea typeface="+mj-ea"/>
                <a:cs typeface="+mj-cs"/>
              </a:rPr>
              <a:t>κησης</a:t>
            </a:r>
            <a:r>
              <a:rPr lang="en-US" sz="1600" b="1" kern="1200" cap="all" spc="300" baseline="0" dirty="0">
                <a:solidFill>
                  <a:schemeClr val="tx1"/>
                </a:solidFill>
                <a:effectLst/>
                <a:latin typeface="+mj-lt"/>
                <a:ea typeface="+mj-ea"/>
                <a:cs typeface="+mj-cs"/>
              </a:rPr>
              <a:t> και </a:t>
            </a:r>
            <a:r>
              <a:rPr lang="en-US" sz="1600" b="1" kern="1200" cap="all" spc="300" baseline="0" dirty="0" err="1">
                <a:solidFill>
                  <a:schemeClr val="tx1"/>
                </a:solidFill>
                <a:effectLst/>
                <a:latin typeface="+mj-lt"/>
                <a:ea typeface="+mj-ea"/>
                <a:cs typeface="+mj-cs"/>
              </a:rPr>
              <a:t>Εκ</a:t>
            </a:r>
            <a:r>
              <a:rPr lang="en-US" sz="1600" b="1" kern="1200" cap="all" spc="300" baseline="0" dirty="0">
                <a:solidFill>
                  <a:schemeClr val="tx1"/>
                </a:solidFill>
                <a:effectLst/>
                <a:latin typeface="+mj-lt"/>
                <a:ea typeface="+mj-ea"/>
                <a:cs typeface="+mj-cs"/>
              </a:rPr>
              <a:t>παιδευτικ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Αξιολ</a:t>
            </a:r>
            <a:r>
              <a:rPr lang="el-GR" sz="1600" b="1" kern="1200" cap="all" spc="300" baseline="0" dirty="0">
                <a:solidFill>
                  <a:schemeClr val="tx1"/>
                </a:solidFill>
                <a:effectLst/>
                <a:latin typeface="+mj-lt"/>
                <a:ea typeface="+mj-ea"/>
                <a:cs typeface="+mj-cs"/>
              </a:rPr>
              <a:t>Ο</a:t>
            </a:r>
            <a:r>
              <a:rPr lang="en-US" sz="1600" b="1" kern="1200" cap="all" spc="300" baseline="0" dirty="0" err="1">
                <a:solidFill>
                  <a:schemeClr val="tx1"/>
                </a:solidFill>
                <a:effectLst/>
                <a:latin typeface="+mj-lt"/>
                <a:ea typeface="+mj-ea"/>
                <a:cs typeface="+mj-cs"/>
              </a:rPr>
              <a:t>γηση</a:t>
            </a:r>
            <a:endParaRPr lang="en-US" sz="1600" b="1" kern="1200" cap="all" spc="300" baseline="0" dirty="0">
              <a:solidFill>
                <a:schemeClr val="tx1"/>
              </a:solidFill>
              <a:effectLst/>
              <a:latin typeface="+mj-lt"/>
              <a:ea typeface="+mj-ea"/>
              <a:cs typeface="+mj-cs"/>
            </a:endParaRPr>
          </a:p>
          <a:p>
            <a:pPr>
              <a:spcAft>
                <a:spcPts val="1000"/>
              </a:spcAft>
            </a:pPr>
            <a:br>
              <a:rPr lang="el-GR" sz="1600" b="1" kern="1200" cap="all" spc="300" baseline="0" dirty="0">
                <a:solidFill>
                  <a:schemeClr val="tx1"/>
                </a:solidFill>
                <a:effectLst/>
                <a:latin typeface="+mj-lt"/>
                <a:ea typeface="+mj-ea"/>
                <a:cs typeface="+mj-cs"/>
              </a:rPr>
            </a:br>
            <a:r>
              <a:rPr lang="en-US" sz="1600" b="1" kern="1200" cap="all" spc="300" baseline="0" dirty="0">
                <a:solidFill>
                  <a:schemeClr val="tx1"/>
                </a:solidFill>
                <a:effectLst/>
                <a:latin typeface="+mj-lt"/>
                <a:ea typeface="+mj-ea"/>
                <a:cs typeface="+mj-cs"/>
              </a:rPr>
              <a:t>Επ</a:t>
            </a:r>
            <a:r>
              <a:rPr lang="en-US" sz="1600" b="1" kern="1200" cap="all" spc="300" baseline="0" dirty="0" err="1">
                <a:solidFill>
                  <a:schemeClr val="tx1"/>
                </a:solidFill>
                <a:effectLst/>
                <a:latin typeface="+mj-lt"/>
                <a:ea typeface="+mj-ea"/>
                <a:cs typeface="+mj-cs"/>
              </a:rPr>
              <a:t>ιστημονικ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υπε</a:t>
            </a:r>
            <a:r>
              <a:rPr lang="el-GR" sz="1600" b="1" kern="1200" cap="all" spc="300" baseline="0" dirty="0">
                <a:solidFill>
                  <a:schemeClr val="tx1"/>
                </a:solidFill>
                <a:effectLst/>
                <a:latin typeface="+mj-lt"/>
                <a:ea typeface="+mj-ea"/>
                <a:cs typeface="+mj-cs"/>
              </a:rPr>
              <a:t>Υ</a:t>
            </a:r>
            <a:r>
              <a:rPr lang="en-US" sz="1600" b="1" kern="1200" cap="all" spc="300" baseline="0" dirty="0" err="1">
                <a:solidFill>
                  <a:schemeClr val="tx1"/>
                </a:solidFill>
                <a:effectLst/>
                <a:latin typeface="+mj-lt"/>
                <a:ea typeface="+mj-ea"/>
                <a:cs typeface="+mj-cs"/>
              </a:rPr>
              <a:t>θυνη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γι</a:t>
            </a:r>
            <a:r>
              <a:rPr lang="en-US" sz="1600" b="1" kern="1200" cap="all" spc="300" baseline="0" dirty="0">
                <a:solidFill>
                  <a:schemeClr val="tx1"/>
                </a:solidFill>
                <a:effectLst/>
                <a:latin typeface="+mj-lt"/>
                <a:ea typeface="+mj-ea"/>
                <a:cs typeface="+mj-cs"/>
              </a:rPr>
              <a:t>α το εκπαιδευτικ</a:t>
            </a:r>
            <a:r>
              <a:rPr lang="el-GR" sz="1600" b="1" kern="1200" cap="all" spc="300" baseline="0" dirty="0">
                <a:solidFill>
                  <a:schemeClr val="tx1"/>
                </a:solidFill>
                <a:effectLst/>
                <a:latin typeface="+mj-lt"/>
                <a:ea typeface="+mj-ea"/>
                <a:cs typeface="+mj-cs"/>
              </a:rPr>
              <a:t>Ο</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υλι</a:t>
            </a:r>
            <a:r>
              <a:rPr lang="el-GR" sz="1600" b="1" kern="1200" cap="all" spc="300" baseline="0" dirty="0">
                <a:solidFill>
                  <a:schemeClr val="tx1"/>
                </a:solidFill>
                <a:effectLst/>
                <a:latin typeface="+mj-lt"/>
                <a:ea typeface="+mj-ea"/>
                <a:cs typeface="+mj-cs"/>
              </a:rPr>
              <a:t>ΚΟ</a:t>
            </a:r>
            <a:r>
              <a:rPr lang="en-US" sz="1600" b="1" kern="1200" cap="all" spc="300" baseline="0" dirty="0">
                <a:solidFill>
                  <a:schemeClr val="tx1"/>
                </a:solidFill>
                <a:effectLst/>
                <a:latin typeface="+mj-lt"/>
                <a:ea typeface="+mj-ea"/>
                <a:cs typeface="+mj-cs"/>
              </a:rPr>
              <a:t>: </a:t>
            </a:r>
          </a:p>
          <a:p>
            <a:pPr>
              <a:spcAft>
                <a:spcPts val="1000"/>
              </a:spcAft>
            </a:pPr>
            <a:r>
              <a:rPr lang="en-US" sz="1600" b="1" kern="1200" cap="all" spc="300" baseline="0" dirty="0">
                <a:solidFill>
                  <a:schemeClr val="tx1"/>
                </a:solidFill>
                <a:effectLst/>
                <a:latin typeface="+mj-lt"/>
                <a:ea typeface="+mj-ea"/>
                <a:cs typeface="+mj-cs"/>
              </a:rPr>
              <a:t>Δ</a:t>
            </a:r>
            <a:r>
              <a:rPr lang="el-GR" sz="1600" b="1" dirty="0">
                <a:solidFill>
                  <a:schemeClr val="tx1"/>
                </a:solidFill>
              </a:rPr>
              <a:t>Ρ</a:t>
            </a:r>
            <a:r>
              <a:rPr lang="en-US" sz="1600" b="1" kern="1200" cap="all" spc="300" baseline="0" dirty="0">
                <a:solidFill>
                  <a:schemeClr val="tx1"/>
                </a:solidFill>
                <a:effectLst/>
                <a:latin typeface="+mj-lt"/>
                <a:ea typeface="+mj-ea"/>
                <a:cs typeface="+mj-cs"/>
              </a:rPr>
              <a:t> Βα</a:t>
            </a:r>
            <a:r>
              <a:rPr lang="en-US" sz="1600" b="1" kern="1200" cap="all" spc="300" baseline="0" dirty="0" err="1">
                <a:solidFill>
                  <a:schemeClr val="tx1"/>
                </a:solidFill>
                <a:effectLst/>
                <a:latin typeface="+mj-lt"/>
                <a:ea typeface="+mj-ea"/>
                <a:cs typeface="+mj-cs"/>
              </a:rPr>
              <a:t>σιλικ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Μπρ</a:t>
            </a:r>
            <a:r>
              <a:rPr lang="el-GR" sz="1600" b="1" kern="1200" cap="all" spc="300" baseline="0" dirty="0">
                <a:solidFill>
                  <a:schemeClr val="tx1"/>
                </a:solidFill>
                <a:effectLst/>
                <a:latin typeface="+mj-lt"/>
                <a:ea typeface="+mj-ea"/>
                <a:cs typeface="+mj-cs"/>
              </a:rPr>
              <a:t>Ι</a:t>
            </a:r>
            <a:r>
              <a:rPr lang="en-US" sz="1600" b="1" kern="1200" cap="all" spc="300" baseline="0" dirty="0" err="1">
                <a:solidFill>
                  <a:schemeClr val="tx1"/>
                </a:solidFill>
                <a:effectLst/>
                <a:latin typeface="+mj-lt"/>
                <a:ea typeface="+mj-ea"/>
                <a:cs typeface="+mj-cs"/>
              </a:rPr>
              <a:t>νι</a:t>
            </a:r>
            <a:r>
              <a:rPr lang="en-US" sz="1600" b="1" kern="1200" cap="all" spc="300" baseline="0" dirty="0">
                <a:solidFill>
                  <a:schemeClr val="tx1"/>
                </a:solidFill>
                <a:effectLst/>
                <a:latin typeface="+mj-lt"/>
                <a:ea typeface="+mj-ea"/>
                <a:cs typeface="+mj-cs"/>
              </a:rPr>
              <a:t>α, Θεματικ</a:t>
            </a:r>
            <a:r>
              <a:rPr lang="el-GR" sz="1600" b="1" kern="1200" cap="all" spc="300" baseline="0" dirty="0">
                <a:solidFill>
                  <a:schemeClr val="tx1"/>
                </a:solidFill>
                <a:effectLst/>
                <a:latin typeface="+mj-lt"/>
                <a:ea typeface="+mj-ea"/>
                <a:cs typeface="+mj-cs"/>
              </a:rPr>
              <a:t>Η</a:t>
            </a:r>
            <a:r>
              <a:rPr lang="en-US" sz="1600" b="1" kern="1200" cap="all" spc="300" baseline="0" dirty="0">
                <a:solidFill>
                  <a:schemeClr val="tx1"/>
                </a:solidFill>
                <a:effectLst/>
                <a:latin typeface="+mj-lt"/>
                <a:ea typeface="+mj-ea"/>
                <a:cs typeface="+mj-cs"/>
              </a:rPr>
              <a:t>  </a:t>
            </a:r>
            <a:r>
              <a:rPr lang="en-US" sz="1600" b="1" kern="1200" cap="all" spc="300" baseline="0" dirty="0" err="1">
                <a:solidFill>
                  <a:schemeClr val="tx1"/>
                </a:solidFill>
                <a:effectLst/>
                <a:latin typeface="+mj-lt"/>
                <a:ea typeface="+mj-ea"/>
                <a:cs typeface="+mj-cs"/>
              </a:rPr>
              <a:t>Εν</a:t>
            </a:r>
            <a:r>
              <a:rPr lang="el-GR" sz="1600" b="1" kern="1200" cap="all" spc="300" baseline="0" dirty="0">
                <a:solidFill>
                  <a:schemeClr val="tx1"/>
                </a:solidFill>
                <a:effectLst/>
                <a:latin typeface="+mj-lt"/>
                <a:ea typeface="+mj-ea"/>
                <a:cs typeface="+mj-cs"/>
              </a:rPr>
              <a:t>Ο</a:t>
            </a:r>
            <a:r>
              <a:rPr lang="en-US" sz="1600" b="1" kern="1200" cap="all" spc="300" baseline="0" dirty="0" err="1">
                <a:solidFill>
                  <a:schemeClr val="tx1"/>
                </a:solidFill>
                <a:effectLst/>
                <a:latin typeface="+mj-lt"/>
                <a:ea typeface="+mj-ea"/>
                <a:cs typeface="+mj-cs"/>
              </a:rPr>
              <a:t>τητ</a:t>
            </a:r>
            <a:r>
              <a:rPr lang="en-US" sz="1600" b="1" kern="1200" cap="all" spc="300" baseline="0" dirty="0">
                <a:solidFill>
                  <a:schemeClr val="tx1"/>
                </a:solidFill>
                <a:effectLst/>
                <a:latin typeface="+mj-lt"/>
                <a:ea typeface="+mj-ea"/>
                <a:cs typeface="+mj-cs"/>
              </a:rPr>
              <a:t>α ΠΔΕ02</a:t>
            </a:r>
            <a:endParaRPr lang="en-US" sz="1600" b="1" kern="1200" cap="all" spc="300" baseline="0" dirty="0">
              <a:solidFill>
                <a:schemeClr val="tx1"/>
              </a:solidFill>
              <a:latin typeface="+mj-lt"/>
              <a:ea typeface="+mj-ea"/>
              <a:cs typeface="+mj-cs"/>
            </a:endParaRPr>
          </a:p>
        </p:txBody>
      </p:sp>
      <p:pic>
        <p:nvPicPr>
          <p:cNvPr id="1026" name="Picture 2" descr="Μαθήματα Ελληνικού Ανοικτού Πανεπιστημίου (ΕΑΠ) – ALPHA Πληροφορική  Εκπαίδευση">
            <a:extLst>
              <a:ext uri="{FF2B5EF4-FFF2-40B4-BE49-F238E27FC236}">
                <a16:creationId xmlns:a16="http://schemas.microsoft.com/office/drawing/2014/main" id="{E016F93C-1087-2518-B19D-3B651768E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468"/>
          <a:stretch/>
        </p:blipFill>
        <p:spPr bwMode="auto">
          <a:xfrm>
            <a:off x="946223" y="244921"/>
            <a:ext cx="2184254" cy="1102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ics of Advertising and its Benefits for Businesses">
            <a:extLst>
              <a:ext uri="{FF2B5EF4-FFF2-40B4-BE49-F238E27FC236}">
                <a16:creationId xmlns:a16="http://schemas.microsoft.com/office/drawing/2014/main" id="{50D4CD2F-1497-65CD-56CB-344F9E41D3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3332" y="459722"/>
            <a:ext cx="6434760" cy="2509555"/>
          </a:xfrm>
          <a:prstGeom prst="rect">
            <a:avLst/>
          </a:prstGeom>
          <a:noFill/>
          <a:extLst>
            <a:ext uri="{909E8E84-426E-40DD-AFC4-6F175D3DCCD1}">
              <a14:hiddenFill xmlns:a14="http://schemas.microsoft.com/office/drawing/2010/main">
                <a:solidFill>
                  <a:srgbClr val="FFFFFF"/>
                </a:solidFill>
              </a14:hiddenFill>
            </a:ext>
          </a:extLst>
        </p:spPr>
      </p:pic>
      <p:sp>
        <p:nvSpPr>
          <p:cNvPr id="7" name="Υπότιτλος 2">
            <a:extLst>
              <a:ext uri="{FF2B5EF4-FFF2-40B4-BE49-F238E27FC236}">
                <a16:creationId xmlns:a16="http://schemas.microsoft.com/office/drawing/2014/main" id="{273D2CD1-F896-8460-EA00-E1D1C210A141}"/>
              </a:ext>
            </a:extLst>
          </p:cNvPr>
          <p:cNvSpPr txBox="1">
            <a:spLocks noGrp="1"/>
          </p:cNvSpPr>
          <p:nvPr>
            <p:ph type="subTitle" idx="1"/>
          </p:nvPr>
        </p:nvSpPr>
        <p:spPr>
          <a:xfrm>
            <a:off x="4076700" y="3428999"/>
            <a:ext cx="8115300" cy="2743201"/>
          </a:xfrm>
          <a:prstGeom prst="rect">
            <a:avLst/>
          </a:prstGeom>
        </p:spPr>
        <p:txBody>
          <a:bodyPr vert="horz" lIns="91440" tIns="45720" rIns="91440" bIns="45720" rtlCol="0">
            <a:normAutofit fontScale="92500" lnSpcReduction="10000"/>
          </a:bodyPr>
          <a:lstStyle>
            <a:lvl1pPr marL="285664"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999" kern="1200" cap="none">
                <a:solidFill>
                  <a:schemeClr val="bg2">
                    <a:lumMod val="7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799" kern="1200" cap="none">
                <a:solidFill>
                  <a:schemeClr val="bg2">
                    <a:lumMod val="7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defTabSz="914400">
              <a:lnSpc>
                <a:spcPct val="90000"/>
              </a:lnSpc>
              <a:buSzPct val="70000"/>
              <a:buNone/>
            </a:pPr>
            <a:r>
              <a:rPr lang="en-US" sz="2400" b="1" i="0" u="sng" dirty="0">
                <a:solidFill>
                  <a:srgbClr val="2CACA4"/>
                </a:solidFill>
                <a:latin typeface="+mj-lt"/>
              </a:rPr>
              <a:t>3</a:t>
            </a:r>
            <a:r>
              <a:rPr lang="en-US" sz="2400" b="1" i="0" u="sng" baseline="30000" dirty="0">
                <a:solidFill>
                  <a:srgbClr val="2CACA4"/>
                </a:solidFill>
                <a:latin typeface="+mj-lt"/>
              </a:rPr>
              <a:t>ΟΣ</a:t>
            </a:r>
            <a:r>
              <a:rPr lang="en-US" sz="2400" b="1" i="0" u="sng" dirty="0">
                <a:solidFill>
                  <a:srgbClr val="2CACA4"/>
                </a:solidFill>
                <a:latin typeface="+mj-lt"/>
              </a:rPr>
              <a:t> ΠΑΝΕΛΛΗΝΙΟΣ ΜΑΘΗΤΙΚΟΣ ΟΙΚΟΝΟΜΙΚΟΣ ΔΙΑΓΩΝΙΣΜΟΣ</a:t>
            </a:r>
          </a:p>
          <a:p>
            <a:pPr marL="0" indent="0" algn="ctr" defTabSz="914400">
              <a:lnSpc>
                <a:spcPct val="90000"/>
              </a:lnSpc>
              <a:buSzPct val="70000"/>
              <a:buNone/>
            </a:pPr>
            <a:r>
              <a:rPr lang="en-US" sz="2400" i="0" dirty="0">
                <a:solidFill>
                  <a:srgbClr val="2CACA4"/>
                </a:solidFill>
                <a:latin typeface="+mj-lt"/>
              </a:rPr>
              <a:t>Οικιακή Οικονομία</a:t>
            </a:r>
          </a:p>
          <a:p>
            <a:pPr marL="0" indent="0" algn="ctr" defTabSz="914400">
              <a:lnSpc>
                <a:spcPct val="90000"/>
              </a:lnSpc>
              <a:buSzPct val="70000"/>
              <a:buNone/>
            </a:pPr>
            <a:r>
              <a:rPr lang="en-US" sz="2400" dirty="0">
                <a:solidFill>
                  <a:srgbClr val="2CACA4"/>
                </a:solidFill>
                <a:latin typeface="+mj-lt"/>
              </a:rPr>
              <a:t>Α’ Γυμνασίου</a:t>
            </a:r>
          </a:p>
          <a:p>
            <a:pPr marL="0" indent="0" algn="ctr" defTabSz="914400">
              <a:lnSpc>
                <a:spcPct val="90000"/>
              </a:lnSpc>
              <a:buSzPct val="70000"/>
              <a:buNone/>
            </a:pPr>
            <a:endParaRPr lang="en-US" sz="2400" b="1" dirty="0">
              <a:solidFill>
                <a:schemeClr val="tx2"/>
              </a:solidFill>
              <a:latin typeface="+mj-lt"/>
            </a:endParaRPr>
          </a:p>
          <a:p>
            <a:pPr marL="0" indent="0" algn="ctr" defTabSz="914400">
              <a:lnSpc>
                <a:spcPct val="90000"/>
              </a:lnSpc>
              <a:buSzPct val="70000"/>
              <a:buNone/>
            </a:pPr>
            <a:r>
              <a:rPr lang="en-US" sz="2400" b="1" dirty="0">
                <a:solidFill>
                  <a:srgbClr val="FF575F"/>
                </a:solidFill>
                <a:latin typeface="+mj-lt"/>
              </a:rPr>
              <a:t>Ο </a:t>
            </a:r>
            <a:r>
              <a:rPr lang="en-US" sz="2400" b="1" dirty="0" err="1">
                <a:solidFill>
                  <a:srgbClr val="FF575F"/>
                </a:solidFill>
                <a:latin typeface="+mj-lt"/>
              </a:rPr>
              <a:t>ρόλος</a:t>
            </a:r>
            <a:r>
              <a:rPr lang="en-US" sz="2400" b="1" dirty="0">
                <a:solidFill>
                  <a:srgbClr val="FF575F"/>
                </a:solidFill>
                <a:latin typeface="+mj-lt"/>
              </a:rPr>
              <a:t> της </a:t>
            </a:r>
            <a:r>
              <a:rPr lang="en-US" sz="2400" b="1" dirty="0" err="1">
                <a:solidFill>
                  <a:srgbClr val="FF575F"/>
                </a:solidFill>
                <a:latin typeface="+mj-lt"/>
              </a:rPr>
              <a:t>δι</a:t>
            </a:r>
            <a:r>
              <a:rPr lang="en-US" sz="2400" b="1" dirty="0">
                <a:solidFill>
                  <a:srgbClr val="FF575F"/>
                </a:solidFill>
                <a:latin typeface="+mj-lt"/>
              </a:rPr>
              <a:t>αφήμισης στη διαμόρφωση της καταναλωτικής συμπεριφοράς </a:t>
            </a:r>
            <a:r>
              <a:rPr lang="el-GR" sz="2400" b="1" dirty="0">
                <a:solidFill>
                  <a:srgbClr val="FF575F"/>
                </a:solidFill>
                <a:latin typeface="+mj-lt"/>
              </a:rPr>
              <a:t>στην σύγχρονη οικονομία</a:t>
            </a:r>
            <a:r>
              <a:rPr lang="en-US" sz="2400" b="1" dirty="0">
                <a:solidFill>
                  <a:srgbClr val="FF575F"/>
                </a:solidFill>
                <a:latin typeface="+mj-lt"/>
              </a:rPr>
              <a:t> </a:t>
            </a:r>
            <a:endParaRPr lang="en-US" sz="2400" b="1" u="sng" dirty="0">
              <a:solidFill>
                <a:srgbClr val="FF575F"/>
              </a:solidFill>
              <a:latin typeface="+mj-lt"/>
            </a:endParaRPr>
          </a:p>
          <a:p>
            <a:pPr marL="0" indent="-228600" algn="ctr" defTabSz="914400">
              <a:lnSpc>
                <a:spcPct val="90000"/>
              </a:lnSpc>
              <a:buSzPct val="70000"/>
              <a:buFont typeface="Arial" panose="020B0604020202020204" pitchFamily="34" charset="0"/>
              <a:buChar char="•"/>
            </a:pPr>
            <a:endParaRPr lang="en-US" dirty="0">
              <a:solidFill>
                <a:schemeClr val="tx2"/>
              </a:solidFill>
              <a:latin typeface="+mj-lt"/>
            </a:endParaRPr>
          </a:p>
        </p:txBody>
      </p:sp>
    </p:spTree>
    <p:extLst>
      <p:ext uri="{BB962C8B-B14F-4D97-AF65-F5344CB8AC3E}">
        <p14:creationId xmlns:p14="http://schemas.microsoft.com/office/powerpoint/2010/main" val="37211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10" y="125361"/>
            <a:ext cx="10508225" cy="1008493"/>
          </a:xfrm>
        </p:spPr>
        <p:txBody>
          <a:bodyPr>
            <a:normAutofit/>
          </a:bodyPr>
          <a:lstStyle/>
          <a:p>
            <a:pPr algn="just"/>
            <a:r>
              <a:rPr lang="el-GR" dirty="0"/>
              <a:t>ΑΡΝΗΤΙΚΕΣ </a:t>
            </a:r>
            <a:r>
              <a:rPr lang="el-GR" dirty="0" err="1"/>
              <a:t>επιπτωσεισ</a:t>
            </a:r>
            <a:r>
              <a:rPr lang="el-GR" dirty="0"/>
              <a:t> της </a:t>
            </a:r>
            <a:r>
              <a:rPr lang="el-GR" dirty="0" err="1"/>
              <a:t>διαφημισησ</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27039" y="2296519"/>
            <a:ext cx="12078929" cy="3139321"/>
          </a:xfrm>
          <a:prstGeom prst="rect">
            <a:avLst/>
          </a:prstGeom>
          <a:noFill/>
        </p:spPr>
        <p:txBody>
          <a:bodyPr wrap="square" rtlCol="0">
            <a:spAutoFit/>
          </a:bodyPr>
          <a:lstStyle/>
          <a:p>
            <a:pPr marL="285750" indent="-285750" algn="just">
              <a:buFont typeface="Arial" panose="020B0604020202020204" pitchFamily="34" charset="0"/>
              <a:buChar char="•"/>
            </a:pPr>
            <a:r>
              <a:rPr lang="el-GR" dirty="0"/>
              <a:t>Προβάλλει πρότυπα κατανάλωσης και τελικά πρότυπα ζωής και αξιών τέ­τοιων που μεταβάλλουν τον πολίτη σε εύκολο θύμα της απληστίας του κε­φαλαίου.</a:t>
            </a:r>
          </a:p>
          <a:p>
            <a:pPr marL="285750" indent="-285750" algn="just">
              <a:buFont typeface="Arial" panose="020B0604020202020204" pitchFamily="34" charset="0"/>
              <a:buChar char="•"/>
            </a:pPr>
            <a:r>
              <a:rPr lang="el-GR" dirty="0"/>
              <a:t>Η διαφήμιση επιβάλλεται με το να πλήττει καταλυτικά την ελευθερία της βούλησης.</a:t>
            </a:r>
          </a:p>
          <a:p>
            <a:pPr marL="285750" indent="-285750" algn="just">
              <a:buFont typeface="Arial" panose="020B0604020202020204" pitchFamily="34" charset="0"/>
              <a:buChar char="•"/>
            </a:pPr>
            <a:r>
              <a:rPr lang="el-GR" dirty="0"/>
              <a:t>Αλλοτριώνει ψυχολογικά τον άνθρωπο. Χάνοντας τη δύναμή του για πρωτοβουλία, ο άνθρωπος δεν είναι πια ο εαυτός του, είναι ήδη ένας άλλος του οποίου η προσωπικότητα τον αντικατέστησε.</a:t>
            </a:r>
          </a:p>
          <a:p>
            <a:pPr marL="285750" indent="-285750" algn="just">
              <a:buFont typeface="Arial" panose="020B0604020202020204" pitchFamily="34" charset="0"/>
              <a:buChar char="•"/>
            </a:pPr>
            <a:r>
              <a:rPr lang="el-GR" dirty="0"/>
              <a:t>Πετυχαίνει τον εθισμό των μαζών εκτός από την αποδοχή και υπακοή σε διαφημιστικά μηνύματα, στην αποδοχή μηνυμάτων πολιτικού και ιδεολογικού περιεχομένου. Έτσι, οι μάζες απογυμνώνονται έντεχνα από το αναφαίρετο δικαίωμα και καθήκον τους να αποφασίζουν για  την τύχη τους.</a:t>
            </a:r>
          </a:p>
          <a:p>
            <a:pPr marL="285750" indent="-285750" algn="just">
              <a:buFont typeface="Arial" panose="020B0604020202020204" pitchFamily="34" charset="0"/>
              <a:buChar char="•"/>
            </a:pPr>
            <a:r>
              <a:rPr lang="el-GR" dirty="0"/>
              <a:t>Δημιουργεί πλασματικές ανάγκες και αυξάνει το άγχος για την απόκτηση των διαφημιζόμενων προϊόντων.</a:t>
            </a:r>
          </a:p>
          <a:p>
            <a:pPr marL="285750" indent="-285750" algn="just">
              <a:buFont typeface="Arial" panose="020B0604020202020204" pitchFamily="34" charset="0"/>
              <a:buChar char="•"/>
            </a:pPr>
            <a:r>
              <a:rPr lang="el-GR" dirty="0"/>
              <a:t>Η συνεχής διαφήμιση παραπληροφορεί και αποπροσανατολίζει τον κατα­ναλωτή για την ποιότητα του διαφημιζόμενου προϊόντος.</a:t>
            </a:r>
          </a:p>
        </p:txBody>
      </p:sp>
      <p:pic>
        <p:nvPicPr>
          <p:cNvPr id="6146" name="Picture 2" descr="Positive - Free arrows icons">
            <a:extLst>
              <a:ext uri="{FF2B5EF4-FFF2-40B4-BE49-F238E27FC236}">
                <a16:creationId xmlns:a16="http://schemas.microsoft.com/office/drawing/2014/main" id="{8CA91760-73BA-639B-CB6E-23CE0167B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303" y="125361"/>
            <a:ext cx="1870587" cy="18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10" y="125361"/>
            <a:ext cx="10508225" cy="1008493"/>
          </a:xfrm>
        </p:spPr>
        <p:txBody>
          <a:bodyPr>
            <a:normAutofit/>
          </a:bodyPr>
          <a:lstStyle/>
          <a:p>
            <a:pPr algn="just"/>
            <a:r>
              <a:rPr lang="el-GR" dirty="0"/>
              <a:t>ΑΡΝΗΤΙΚΕΣ </a:t>
            </a:r>
            <a:r>
              <a:rPr lang="el-GR" dirty="0" err="1"/>
              <a:t>επιπτωσεισ</a:t>
            </a:r>
            <a:r>
              <a:rPr lang="el-GR" dirty="0"/>
              <a:t> της </a:t>
            </a:r>
            <a:r>
              <a:rPr lang="el-GR" dirty="0" err="1"/>
              <a:t>διαφημισησ</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0" y="2296518"/>
            <a:ext cx="12078929" cy="2862322"/>
          </a:xfrm>
          <a:prstGeom prst="rect">
            <a:avLst/>
          </a:prstGeom>
          <a:noFill/>
        </p:spPr>
        <p:txBody>
          <a:bodyPr wrap="square" rtlCol="0">
            <a:spAutoFit/>
          </a:bodyPr>
          <a:lstStyle/>
          <a:p>
            <a:pPr marL="285750" indent="-285750" algn="just">
              <a:buFont typeface="Arial" panose="020B0604020202020204" pitchFamily="34" charset="0"/>
              <a:buChar char="•"/>
            </a:pPr>
            <a:r>
              <a:rPr lang="el-GR" dirty="0"/>
              <a:t>Προκαλεί φαινόμενα κοινωνικής παθογένειας, βία και εγκληματικότητα, ιδίως στους νέους, προκειμένου να εξασφαλίσουν τα καταναλωτικά αγαθά.</a:t>
            </a:r>
          </a:p>
          <a:p>
            <a:pPr marL="285750" indent="-285750" algn="just">
              <a:buFont typeface="Arial" panose="020B0604020202020204" pitchFamily="34" charset="0"/>
              <a:buChar char="•"/>
            </a:pPr>
            <a:r>
              <a:rPr lang="el-GR" dirty="0"/>
              <a:t>Επιδρά αρνητικά στον ιδεολογικό κόσμο του ανθρώπου. Το καταναλωτικό πνεύμα αμβλύνει το ενδιαφέρον του για τα  κοινωνι­κά και πολιτικά ζητήματα και ο άνθρωπος γίνεται υλιστής, ενώ απομακρύνεται από κάθε είδους ανώτερα ιδανικά και αξίες</a:t>
            </a:r>
          </a:p>
          <a:p>
            <a:pPr marL="285750" indent="-285750" algn="just">
              <a:buFont typeface="Arial" panose="020B0604020202020204" pitchFamily="34" charset="0"/>
              <a:buChar char="•"/>
            </a:pPr>
            <a:r>
              <a:rPr lang="el-GR" dirty="0"/>
              <a:t>Ευτελίζει την προσωπικότητα του ατόμου .</a:t>
            </a:r>
          </a:p>
          <a:p>
            <a:pPr marL="285750" indent="-285750" algn="just">
              <a:buFont typeface="Arial" panose="020B0604020202020204" pitchFamily="34" charset="0"/>
              <a:buChar char="•"/>
            </a:pPr>
            <a:r>
              <a:rPr lang="el-GR" dirty="0"/>
              <a:t>Προκαλεί αρνητικές συνέπειες στο περιβάλλον.</a:t>
            </a:r>
          </a:p>
          <a:p>
            <a:pPr marL="285750" indent="-285750" algn="just">
              <a:buFont typeface="Arial" panose="020B0604020202020204" pitchFamily="34" charset="0"/>
              <a:buChar char="•"/>
            </a:pPr>
            <a:r>
              <a:rPr lang="el-GR" dirty="0"/>
              <a:t>Η διαφήμιση ωραιοποιεί τη ζωή, καλύπτει τις άσχημες πλευρές της, δια­στρεβλώνει την αλήθεια και παρουσιάζει στον άνθρωπο έναν εξωπραγμα­τικό, πλαστό κόσμο.</a:t>
            </a:r>
          </a:p>
          <a:p>
            <a:pPr marL="285750" indent="-285750" algn="just">
              <a:buFont typeface="Arial" panose="020B0604020202020204" pitchFamily="34" charset="0"/>
              <a:buChar char="•"/>
            </a:pPr>
            <a:r>
              <a:rPr lang="el-GR" dirty="0"/>
              <a:t>Κακοποιεί τη γλώσσα, με τη συνθηματική χρήση της και την πληθώρα ξε­νικών στοιχείων.</a:t>
            </a:r>
            <a:endParaRPr lang="el-GR" sz="1800" kern="0" dirty="0">
              <a:effectLst/>
              <a:latin typeface="Times New Roman" panose="02020603050405020304" pitchFamily="18" charset="0"/>
              <a:ea typeface="Times New Roman" panose="02020603050405020304" pitchFamily="18" charset="0"/>
              <a:sym typeface="Wingdings" panose="05000000000000000000" pitchFamily="2" charset="2"/>
            </a:endParaRPr>
          </a:p>
        </p:txBody>
      </p:sp>
      <p:pic>
        <p:nvPicPr>
          <p:cNvPr id="6146" name="Picture 2" descr="Positive - Free arrows icons">
            <a:extLst>
              <a:ext uri="{FF2B5EF4-FFF2-40B4-BE49-F238E27FC236}">
                <a16:creationId xmlns:a16="http://schemas.microsoft.com/office/drawing/2014/main" id="{8CA91760-73BA-639B-CB6E-23CE0167B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303" y="125361"/>
            <a:ext cx="1870587" cy="18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9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10" y="125361"/>
            <a:ext cx="10508225" cy="1008493"/>
          </a:xfrm>
        </p:spPr>
        <p:txBody>
          <a:bodyPr>
            <a:normAutofit/>
          </a:bodyPr>
          <a:lstStyle/>
          <a:p>
            <a:pPr algn="just"/>
            <a:r>
              <a:rPr lang="el-GR" dirty="0" err="1"/>
              <a:t>Οικογενειακοσ</a:t>
            </a:r>
            <a:r>
              <a:rPr lang="el-GR" dirty="0"/>
              <a:t> </a:t>
            </a:r>
            <a:r>
              <a:rPr lang="el-GR" dirty="0" err="1"/>
              <a:t>προϋπολογισμος</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140110" y="3564879"/>
            <a:ext cx="12078929" cy="2246769"/>
          </a:xfrm>
          <a:prstGeom prst="rect">
            <a:avLst/>
          </a:prstGeom>
          <a:noFill/>
        </p:spPr>
        <p:txBody>
          <a:bodyPr wrap="square" rtlCol="0">
            <a:spAutoFit/>
          </a:bodyPr>
          <a:lstStyle/>
          <a:p>
            <a:pPr algn="l"/>
            <a:r>
              <a:rPr lang="el-GR" sz="2800" b="0" i="0" u="none" strike="noStrike" baseline="0" dirty="0">
                <a:latin typeface="TimesNewRomanPSMT"/>
              </a:rPr>
              <a:t>Ο </a:t>
            </a:r>
            <a:r>
              <a:rPr lang="el-GR" sz="2800" b="1" i="0" u="none" strike="noStrike" baseline="0" dirty="0">
                <a:latin typeface="TimesNewRomanPS-BoldMT"/>
              </a:rPr>
              <a:t>οικογενειακός προϋπολογισμός </a:t>
            </a:r>
            <a:r>
              <a:rPr lang="el-GR" sz="2800" b="0" i="0" u="none" strike="noStrike" baseline="0" dirty="0">
                <a:latin typeface="TimesNewRomanPSMT"/>
              </a:rPr>
              <a:t>είναι ένας πίνακας που περιλαμβάνει τα έσοδα, δηλαδή ένα συγκεκριμένο σύνολο οικονομικών πόρων, και τα έξοδα, δηλαδή τα ποσά που οφείλει ή πρόκειται να ξοδέψει η οικογένεια.</a:t>
            </a:r>
          </a:p>
          <a:p>
            <a:pPr algn="l"/>
            <a:r>
              <a:rPr lang="el-GR" sz="2800" b="0" i="0" u="none" strike="noStrike" baseline="0" dirty="0">
                <a:latin typeface="TimesNewRomanPSMT"/>
              </a:rPr>
              <a:t>Ο </a:t>
            </a:r>
            <a:r>
              <a:rPr lang="el-GR" sz="2800" b="1" i="0" u="none" strike="noStrike" baseline="0" dirty="0">
                <a:latin typeface="TimesNewRomanPS-BoldMT"/>
              </a:rPr>
              <a:t>οικογενειακός προϋπολογισμός, </a:t>
            </a:r>
            <a:r>
              <a:rPr lang="el-GR" sz="2800" b="0" i="0" u="none" strike="noStrike" baseline="0" dirty="0">
                <a:latin typeface="TimesNewRomanPSMT"/>
              </a:rPr>
              <a:t>λοιπόν, είναι ένα σχέδιο οικονομικής δράσης που ένα μέρος του καταναλώνεται, ενώ το υπόλοιπο αποταμιεύεται.</a:t>
            </a:r>
            <a:endParaRPr lang="el-GR" sz="2800" kern="0" dirty="0">
              <a:effectLst/>
              <a:latin typeface="Times New Roman" panose="02020603050405020304" pitchFamily="18" charset="0"/>
              <a:ea typeface="Times New Roman" panose="02020603050405020304" pitchFamily="18" charset="0"/>
              <a:sym typeface="Wingdings" panose="05000000000000000000" pitchFamily="2" charset="2"/>
            </a:endParaRPr>
          </a:p>
        </p:txBody>
      </p:sp>
      <p:pic>
        <p:nvPicPr>
          <p:cNvPr id="7170" name="Picture 2" descr="Cash flow budget for 2024 - and why having one matters for your business -  Dania Accounting">
            <a:extLst>
              <a:ext uri="{FF2B5EF4-FFF2-40B4-BE49-F238E27FC236}">
                <a16:creationId xmlns:a16="http://schemas.microsoft.com/office/drawing/2014/main" id="{A93FF694-72DC-2A94-DCF8-2F838E514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782" y="1326903"/>
            <a:ext cx="3502435" cy="196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8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53628" y="492602"/>
            <a:ext cx="11884743" cy="681570"/>
          </a:xfrm>
        </p:spPr>
        <p:txBody>
          <a:bodyPr>
            <a:normAutofit fontScale="90000"/>
          </a:bodyPr>
          <a:lstStyle/>
          <a:p>
            <a:pPr algn="just"/>
            <a:r>
              <a:rPr lang="el-GR" dirty="0" err="1"/>
              <a:t>ΚΥριεσ</a:t>
            </a:r>
            <a:r>
              <a:rPr lang="el-GR" dirty="0"/>
              <a:t> </a:t>
            </a:r>
            <a:r>
              <a:rPr lang="el-GR" dirty="0" err="1"/>
              <a:t>πηγΕσ</a:t>
            </a:r>
            <a:r>
              <a:rPr lang="el-GR" dirty="0"/>
              <a:t> του </a:t>
            </a:r>
            <a:r>
              <a:rPr lang="el-GR" dirty="0" err="1"/>
              <a:t>εισοδΗματοσ</a:t>
            </a:r>
            <a:r>
              <a:rPr lang="el-GR" dirty="0"/>
              <a:t> </a:t>
            </a:r>
            <a:r>
              <a:rPr lang="el-GR" dirty="0" err="1"/>
              <a:t>μιασ</a:t>
            </a:r>
            <a:r>
              <a:rPr lang="en-GB" dirty="0"/>
              <a:t> </a:t>
            </a:r>
            <a:r>
              <a:rPr lang="el-GR" dirty="0" err="1"/>
              <a:t>οικογΕνειασ</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153628" y="1501102"/>
            <a:ext cx="4254909" cy="5262979"/>
          </a:xfrm>
          <a:prstGeom prst="rect">
            <a:avLst/>
          </a:prstGeom>
          <a:noFill/>
        </p:spPr>
        <p:txBody>
          <a:bodyPr wrap="square" rtlCol="0">
            <a:spAutoFit/>
          </a:bodyPr>
          <a:lstStyle/>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Μισθός από εργασία.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Εισόδημα από άσκηση ελευθέρου επαγγέλματος</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Εισόδημα</a:t>
            </a:r>
            <a:r>
              <a:rPr lang="en-GB" sz="2800" kern="0" dirty="0">
                <a:effectLst/>
                <a:latin typeface="Times New Roman" panose="02020603050405020304" pitchFamily="18" charset="0"/>
                <a:ea typeface="Times New Roman" panose="02020603050405020304" pitchFamily="18" charset="0"/>
                <a:sym typeface="Wingdings" panose="05000000000000000000" pitchFamily="2" charset="2"/>
              </a:rPr>
              <a:t> </a:t>
            </a: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από επιχειρηματική δραστηριότητα, περιουσιακά στοιχεία.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Αγροτικά εισοδήματα</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Κέρδη από επενδύσεις.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Εισοδήματα από περιουσιακά στοιχεία.</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Τόκοι καταθέσεων. </a:t>
            </a:r>
          </a:p>
        </p:txBody>
      </p:sp>
      <p:pic>
        <p:nvPicPr>
          <p:cNvPr id="8194" name="Picture 2" descr="Aspiring for high-income status - BusinessWorld Online">
            <a:extLst>
              <a:ext uri="{FF2B5EF4-FFF2-40B4-BE49-F238E27FC236}">
                <a16:creationId xmlns:a16="http://schemas.microsoft.com/office/drawing/2014/main" id="{D1A67924-29DA-B138-37E3-91A9C2C88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071" y="1580502"/>
            <a:ext cx="5732206" cy="426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7" name="Διάγραμμα 6">
            <a:extLst>
              <a:ext uri="{FF2B5EF4-FFF2-40B4-BE49-F238E27FC236}">
                <a16:creationId xmlns:a16="http://schemas.microsoft.com/office/drawing/2014/main" id="{E36CF43A-A1AF-6987-2BE2-EB977B005DA0}"/>
              </a:ext>
            </a:extLst>
          </p:cNvPr>
          <p:cNvGraphicFramePr/>
          <p:nvPr>
            <p:extLst>
              <p:ext uri="{D42A27DB-BD31-4B8C-83A1-F6EECF244321}">
                <p14:modId xmlns:p14="http://schemas.microsoft.com/office/powerpoint/2010/main" val="1072229857"/>
              </p:ext>
            </p:extLst>
          </p:nvPr>
        </p:nvGraphicFramePr>
        <p:xfrm>
          <a:off x="344317" y="-323708"/>
          <a:ext cx="7215142" cy="4344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Διάγραμμα 7">
            <a:extLst>
              <a:ext uri="{FF2B5EF4-FFF2-40B4-BE49-F238E27FC236}">
                <a16:creationId xmlns:a16="http://schemas.microsoft.com/office/drawing/2014/main" id="{193884D9-2552-22B2-0E75-47A957082554}"/>
              </a:ext>
            </a:extLst>
          </p:cNvPr>
          <p:cNvGraphicFramePr/>
          <p:nvPr>
            <p:extLst>
              <p:ext uri="{D42A27DB-BD31-4B8C-83A1-F6EECF244321}">
                <p14:modId xmlns:p14="http://schemas.microsoft.com/office/powerpoint/2010/main" val="3882356699"/>
              </p:ext>
            </p:extLst>
          </p:nvPr>
        </p:nvGraphicFramePr>
        <p:xfrm>
          <a:off x="4798268" y="2905999"/>
          <a:ext cx="6938497" cy="3952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4087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427701" y="451396"/>
            <a:ext cx="10181305" cy="564553"/>
          </a:xfrm>
        </p:spPr>
        <p:txBody>
          <a:bodyPr>
            <a:noAutofit/>
          </a:bodyPr>
          <a:lstStyle/>
          <a:p>
            <a:pPr algn="just"/>
            <a:r>
              <a:rPr lang="el-GR" sz="2800" dirty="0" err="1"/>
              <a:t>ΠροσδιοριστικοΙ</a:t>
            </a:r>
            <a:r>
              <a:rPr lang="en-GB" sz="2800" dirty="0"/>
              <a:t> </a:t>
            </a:r>
            <a:r>
              <a:rPr lang="el-GR" sz="2800" dirty="0" err="1"/>
              <a:t>παρΑγοντεσ</a:t>
            </a:r>
            <a:r>
              <a:rPr lang="en-GB" sz="2800" dirty="0"/>
              <a:t> </a:t>
            </a:r>
            <a:r>
              <a:rPr lang="el-GR" sz="2800" dirty="0" err="1"/>
              <a:t>τησ</a:t>
            </a:r>
            <a:r>
              <a:rPr lang="el-GR" sz="2800" dirty="0"/>
              <a:t> </a:t>
            </a:r>
            <a:r>
              <a:rPr lang="el-GR" sz="2800" dirty="0" err="1"/>
              <a:t>κατανΑλωσησ</a:t>
            </a:r>
            <a:endParaRPr lang="en-GB" sz="2800" dirty="0"/>
          </a:p>
        </p:txBody>
      </p:sp>
      <p:sp>
        <p:nvSpPr>
          <p:cNvPr id="3" name="TextBox 2">
            <a:extLst>
              <a:ext uri="{FF2B5EF4-FFF2-40B4-BE49-F238E27FC236}">
                <a16:creationId xmlns:a16="http://schemas.microsoft.com/office/drawing/2014/main" id="{D1DA8A52-07DF-99E6-FEBB-50B3648C0A99}"/>
              </a:ext>
            </a:extLst>
          </p:cNvPr>
          <p:cNvSpPr txBox="1"/>
          <p:nvPr/>
        </p:nvSpPr>
        <p:spPr>
          <a:xfrm>
            <a:off x="578259" y="1442109"/>
            <a:ext cx="11035482" cy="2677656"/>
          </a:xfrm>
          <a:prstGeom prst="rect">
            <a:avLst/>
          </a:prstGeom>
          <a:noFill/>
        </p:spPr>
        <p:txBody>
          <a:bodyPr wrap="square" rtlCol="0">
            <a:spAutoFit/>
          </a:bodyPr>
          <a:lstStyle/>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Το διαθέσιμο οικογενειακό εισόδημα.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Η ηλικία και το φύλο.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O κύκλος ζωής της οικογένειας.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O τρόπος ζωής που επιλέγει να ζήσει ο καταναλωτής.</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Το επάγγελμα. </a:t>
            </a:r>
          </a:p>
          <a:p>
            <a:pPr marL="457200" indent="-457200">
              <a:buFont typeface="Arial" panose="020B0604020202020204" pitchFamily="34" charset="0"/>
              <a:buChar char="•"/>
            </a:pPr>
            <a:r>
              <a:rPr lang="el-GR" sz="2800" kern="0" dirty="0">
                <a:effectLst/>
                <a:latin typeface="Times New Roman" panose="02020603050405020304" pitchFamily="18" charset="0"/>
                <a:ea typeface="Times New Roman" panose="02020603050405020304" pitchFamily="18" charset="0"/>
                <a:sym typeface="Wingdings" panose="05000000000000000000" pitchFamily="2" charset="2"/>
              </a:rPr>
              <a:t>Οι κοινωνικοί παράγοντες. </a:t>
            </a:r>
          </a:p>
        </p:txBody>
      </p:sp>
      <p:sp>
        <p:nvSpPr>
          <p:cNvPr id="6" name="Σύννεφο 5">
            <a:extLst>
              <a:ext uri="{FF2B5EF4-FFF2-40B4-BE49-F238E27FC236}">
                <a16:creationId xmlns:a16="http://schemas.microsoft.com/office/drawing/2014/main" id="{948F5F06-02DB-2BD8-445F-2CF9E333CC65}"/>
              </a:ext>
            </a:extLst>
          </p:cNvPr>
          <p:cNvSpPr/>
          <p:nvPr/>
        </p:nvSpPr>
        <p:spPr>
          <a:xfrm>
            <a:off x="7089059" y="3438010"/>
            <a:ext cx="4709652" cy="2968594"/>
          </a:xfrm>
          <a:prstGeom prst="cloud">
            <a:avLst/>
          </a:prstGeom>
          <a:solidFill>
            <a:srgbClr val="FDCA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i="1" dirty="0">
                <a:solidFill>
                  <a:schemeClr val="bg1"/>
                </a:solidFill>
                <a:latin typeface="Times New Roman" panose="02020603050405020304" pitchFamily="18" charset="0"/>
                <a:cs typeface="Times New Roman" panose="02020603050405020304" pitchFamily="18" charset="0"/>
              </a:rPr>
              <a:t>Ο τρόπος ζωής επηρεάζει</a:t>
            </a:r>
            <a:br>
              <a:rPr lang="el-GR" sz="3200" b="1" dirty="0">
                <a:solidFill>
                  <a:schemeClr val="bg1"/>
                </a:solidFill>
                <a:latin typeface="Times New Roman" panose="02020603050405020304" pitchFamily="18" charset="0"/>
                <a:cs typeface="Times New Roman" panose="02020603050405020304" pitchFamily="18" charset="0"/>
              </a:rPr>
            </a:br>
            <a:r>
              <a:rPr lang="el-GR" sz="3200" b="1" i="1" dirty="0">
                <a:solidFill>
                  <a:schemeClr val="bg1"/>
                </a:solidFill>
                <a:latin typeface="Times New Roman" panose="02020603050405020304" pitchFamily="18" charset="0"/>
                <a:cs typeface="Times New Roman" panose="02020603050405020304" pitchFamily="18" charset="0"/>
              </a:rPr>
              <a:t>τη συμπεριφορά των αγοραστών</a:t>
            </a:r>
            <a:r>
              <a:rPr lang="en-US" sz="3200" b="1" i="1" dirty="0">
                <a:solidFill>
                  <a:schemeClr val="bg1"/>
                </a:solidFill>
                <a:latin typeface="Times New Roman" panose="02020603050405020304" pitchFamily="18" charset="0"/>
                <a:cs typeface="Times New Roman" panose="02020603050405020304" pitchFamily="18" charset="0"/>
              </a:rPr>
              <a:t>!</a:t>
            </a:r>
            <a:endParaRPr lang="el-G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53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30276" y="530941"/>
            <a:ext cx="11931447" cy="2566219"/>
          </a:xfrm>
        </p:spPr>
        <p:txBody>
          <a:bodyPr>
            <a:noAutofit/>
          </a:bodyPr>
          <a:lstStyle/>
          <a:p>
            <a:r>
              <a:rPr lang="el-GR" sz="2800" dirty="0" err="1"/>
              <a:t>ΣΥστημα</a:t>
            </a:r>
            <a:r>
              <a:rPr lang="el-GR" sz="2800" dirty="0"/>
              <a:t> </a:t>
            </a:r>
            <a:r>
              <a:rPr lang="el-GR" sz="2800" dirty="0" err="1"/>
              <a:t>πληρωμΩν</a:t>
            </a:r>
            <a:r>
              <a:rPr lang="el-GR" sz="2800" dirty="0"/>
              <a:t>: </a:t>
            </a:r>
            <a:r>
              <a:rPr lang="el-GR" sz="2800" dirty="0" err="1">
                <a:latin typeface="Times New Roman" panose="02020603050405020304" pitchFamily="18" charset="0"/>
                <a:cs typeface="Times New Roman" panose="02020603050405020304" pitchFamily="18" charset="0"/>
              </a:rPr>
              <a:t>μΕθοδοι</a:t>
            </a:r>
            <a:r>
              <a:rPr lang="el-GR" sz="2800" dirty="0">
                <a:latin typeface="Times New Roman" panose="02020603050405020304" pitchFamily="18" charset="0"/>
                <a:cs typeface="Times New Roman" panose="02020603050405020304" pitchFamily="18" charset="0"/>
              </a:rPr>
              <a:t> που </a:t>
            </a:r>
            <a:r>
              <a:rPr lang="el-GR" sz="2800" dirty="0" err="1">
                <a:latin typeface="Times New Roman" panose="02020603050405020304" pitchFamily="18" charset="0"/>
                <a:cs typeface="Times New Roman" panose="02020603050405020304" pitchFamily="18" charset="0"/>
              </a:rPr>
              <a:t>χρησιμοποιοΥνται</a:t>
            </a:r>
            <a:r>
              <a:rPr lang="el-GR" sz="2800" dirty="0">
                <a:latin typeface="Times New Roman" panose="02020603050405020304" pitchFamily="18" charset="0"/>
                <a:cs typeface="Times New Roman" panose="02020603050405020304" pitchFamily="18" charset="0"/>
              </a:rPr>
              <a:t> για να </a:t>
            </a:r>
            <a:r>
              <a:rPr lang="el-GR" sz="2800" dirty="0" err="1">
                <a:latin typeface="Times New Roman" panose="02020603050405020304" pitchFamily="18" charset="0"/>
                <a:cs typeface="Times New Roman" panose="02020603050405020304" pitchFamily="18" charset="0"/>
              </a:rPr>
              <a:t>πραγματοποιηθοΥν</a:t>
            </a:r>
            <a:r>
              <a:rPr lang="el-GR" sz="2800" dirty="0">
                <a:latin typeface="Times New Roman" panose="02020603050405020304" pitchFamily="18" charset="0"/>
                <a:cs typeface="Times New Roman" panose="02020603050405020304" pitchFamily="18" charset="0"/>
              </a:rPr>
              <a:t> οι </a:t>
            </a:r>
            <a:r>
              <a:rPr lang="el-GR" sz="2800" dirty="0" err="1">
                <a:latin typeface="Times New Roman" panose="02020603050405020304" pitchFamily="18" charset="0"/>
                <a:cs typeface="Times New Roman" panose="02020603050405020304" pitchFamily="18" charset="0"/>
              </a:rPr>
              <a:t>συναλλαγΕς</a:t>
            </a:r>
            <a:r>
              <a:rPr lang="el-GR" sz="2800" dirty="0">
                <a:latin typeface="Times New Roman" panose="02020603050405020304" pitchFamily="18" charset="0"/>
                <a:cs typeface="Times New Roman" panose="02020603050405020304" pitchFamily="18" charset="0"/>
              </a:rPr>
              <a:t> σε μια </a:t>
            </a:r>
            <a:r>
              <a:rPr lang="el-GR" sz="2800" dirty="0" err="1">
                <a:latin typeface="Times New Roman" panose="02020603050405020304" pitchFamily="18" charset="0"/>
                <a:cs typeface="Times New Roman" panose="02020603050405020304" pitchFamily="18" charset="0"/>
              </a:rPr>
              <a:t>οικονομΙα</a:t>
            </a:r>
            <a:br>
              <a:rPr lang="el-GR" sz="2800" dirty="0">
                <a:latin typeface="Times New Roman" panose="02020603050405020304" pitchFamily="18" charset="0"/>
                <a:cs typeface="Times New Roman" panose="02020603050405020304" pitchFamily="18" charset="0"/>
              </a:rPr>
            </a:br>
            <a:br>
              <a:rPr lang="el-GR" sz="2800" dirty="0">
                <a:latin typeface="Times New Roman" panose="02020603050405020304" pitchFamily="18" charset="0"/>
                <a:cs typeface="Times New Roman" panose="02020603050405020304" pitchFamily="18" charset="0"/>
              </a:rPr>
            </a:b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ΧΡΗΜΑ: ΜΕΣΟ ΣΥΝΑΛΛΑΓΗΣ </a:t>
            </a:r>
            <a:endParaRPr lang="en-GB" sz="2800" dirty="0"/>
          </a:p>
        </p:txBody>
      </p:sp>
      <p:pic>
        <p:nvPicPr>
          <p:cNvPr id="4" name="Θέση εικόνας 4">
            <a:extLst>
              <a:ext uri="{FF2B5EF4-FFF2-40B4-BE49-F238E27FC236}">
                <a16:creationId xmlns:a16="http://schemas.microsoft.com/office/drawing/2014/main" id="{138F26DA-BE81-2C16-50B9-ED3AF0845639}"/>
              </a:ext>
            </a:extLst>
          </p:cNvPr>
          <p:cNvPicPr>
            <a:picLocks noChangeAspect="1"/>
          </p:cNvPicPr>
          <p:nvPr/>
        </p:nvPicPr>
        <p:blipFill>
          <a:blip r:embed="rId3" cstate="print">
            <a:extLst>
              <a:ext uri="{28A0092B-C50C-407E-A947-70E740481C1C}">
                <a14:useLocalDpi xmlns:a14="http://schemas.microsoft.com/office/drawing/2010/main" val="0"/>
              </a:ext>
            </a:extLst>
          </a:blip>
          <a:srcRect l="886" r="886"/>
          <a:stretch>
            <a:fillRect/>
          </a:stretch>
        </p:blipFill>
        <p:spPr>
          <a:xfrm>
            <a:off x="3695699" y="3682146"/>
            <a:ext cx="4800600" cy="271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6483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326922" y="481781"/>
            <a:ext cx="5769078" cy="806244"/>
          </a:xfrm>
        </p:spPr>
        <p:txBody>
          <a:bodyPr>
            <a:noAutofit/>
          </a:bodyPr>
          <a:lstStyle/>
          <a:p>
            <a:pPr algn="just"/>
            <a:r>
              <a:rPr lang="el-GR" sz="2800" dirty="0"/>
              <a:t>ΠΑΡΑΔΕΙΓΜΑ</a:t>
            </a:r>
            <a:endParaRPr lang="en-GB" sz="2800" dirty="0"/>
          </a:p>
        </p:txBody>
      </p:sp>
      <p:graphicFrame>
        <p:nvGraphicFramePr>
          <p:cNvPr id="3" name="Διάγραμμα 2">
            <a:extLst>
              <a:ext uri="{FF2B5EF4-FFF2-40B4-BE49-F238E27FC236}">
                <a16:creationId xmlns:a16="http://schemas.microsoft.com/office/drawing/2014/main" id="{9036DCD9-F79C-A8C2-52D4-AB4B81170E28}"/>
              </a:ext>
            </a:extLst>
          </p:cNvPr>
          <p:cNvGraphicFramePr/>
          <p:nvPr>
            <p:extLst>
              <p:ext uri="{D42A27DB-BD31-4B8C-83A1-F6EECF244321}">
                <p14:modId xmlns:p14="http://schemas.microsoft.com/office/powerpoint/2010/main" val="1484136264"/>
              </p:ext>
            </p:extLst>
          </p:nvPr>
        </p:nvGraphicFramePr>
        <p:xfrm>
          <a:off x="1893939" y="1494502"/>
          <a:ext cx="6008216"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a16="http://schemas.microsoft.com/office/drawing/2014/main" id="{6273F096-F33C-F487-53A8-B6A2FC5EF813}"/>
              </a:ext>
            </a:extLst>
          </p:cNvPr>
          <p:cNvSpPr/>
          <p:nvPr/>
        </p:nvSpPr>
        <p:spPr>
          <a:xfrm>
            <a:off x="9103435" y="2817802"/>
            <a:ext cx="2031537" cy="923330"/>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Με ποιους τρόπους μπορώ να πληρώσω;</a:t>
            </a:r>
          </a:p>
        </p:txBody>
      </p:sp>
      <p:sp>
        <p:nvSpPr>
          <p:cNvPr id="6" name="Καμπύλο αριστερό βέλος 8">
            <a:extLst>
              <a:ext uri="{FF2B5EF4-FFF2-40B4-BE49-F238E27FC236}">
                <a16:creationId xmlns:a16="http://schemas.microsoft.com/office/drawing/2014/main" id="{DF516F79-B618-4B95-9645-EAFC52725557}"/>
              </a:ext>
            </a:extLst>
          </p:cNvPr>
          <p:cNvSpPr/>
          <p:nvPr/>
        </p:nvSpPr>
        <p:spPr>
          <a:xfrm rot="20375228">
            <a:off x="7705282" y="2290031"/>
            <a:ext cx="1540401" cy="2119501"/>
          </a:xfrm>
          <a:prstGeom prst="curvedLeftArrow">
            <a:avLst/>
          </a:prstGeom>
          <a:solidFill>
            <a:srgbClr val="2CAC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9224" name="Picture 8" descr="money cash icon 19006277 PNG">
            <a:extLst>
              <a:ext uri="{FF2B5EF4-FFF2-40B4-BE49-F238E27FC236}">
                <a16:creationId xmlns:a16="http://schemas.microsoft.com/office/drawing/2014/main" id="{816997BC-694F-6652-3AED-A06D14490E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167" y="3502080"/>
            <a:ext cx="1005173" cy="766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redit card - Free commerce and shopping icons">
            <a:extLst>
              <a:ext uri="{FF2B5EF4-FFF2-40B4-BE49-F238E27FC236}">
                <a16:creationId xmlns:a16="http://schemas.microsoft.com/office/drawing/2014/main" id="{2C683887-02DC-F9F5-FC72-2BDE6853CD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1346" y="475143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0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0" y="2923867"/>
            <a:ext cx="12192000" cy="1010265"/>
          </a:xfrm>
        </p:spPr>
        <p:txBody>
          <a:bodyPr>
            <a:noAutofit/>
          </a:bodyPr>
          <a:lstStyle/>
          <a:p>
            <a:r>
              <a:rPr lang="el-GR" sz="6600" dirty="0">
                <a:solidFill>
                  <a:srgbClr val="2CACA4"/>
                </a:solidFill>
              </a:rPr>
              <a:t>ΕΥΧΑΡΙΣΤΩ ΠΟΛΥ!</a:t>
            </a:r>
            <a:endParaRPr lang="en-GB" sz="6600" dirty="0">
              <a:solidFill>
                <a:srgbClr val="2CACA4"/>
              </a:solidFill>
            </a:endParaRPr>
          </a:p>
        </p:txBody>
      </p:sp>
    </p:spTree>
    <p:extLst>
      <p:ext uri="{BB962C8B-B14F-4D97-AF65-F5344CB8AC3E}">
        <p14:creationId xmlns:p14="http://schemas.microsoft.com/office/powerpoint/2010/main" val="328025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6" name="Rectangle 1055">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Υπότιτλος 2">
            <a:extLst>
              <a:ext uri="{FF2B5EF4-FFF2-40B4-BE49-F238E27FC236}">
                <a16:creationId xmlns:a16="http://schemas.microsoft.com/office/drawing/2014/main" id="{273D2CD1-F896-8460-EA00-E1D1C210A141}"/>
              </a:ext>
            </a:extLst>
          </p:cNvPr>
          <p:cNvSpPr txBox="1">
            <a:spLocks noGrp="1"/>
          </p:cNvSpPr>
          <p:nvPr>
            <p:ph type="subTitle" idx="1"/>
          </p:nvPr>
        </p:nvSpPr>
        <p:spPr>
          <a:xfrm>
            <a:off x="685800" y="941440"/>
            <a:ext cx="4076700" cy="4384300"/>
          </a:xfrm>
          <a:prstGeom prst="rect">
            <a:avLst/>
          </a:prstGeom>
        </p:spPr>
        <p:txBody>
          <a:bodyPr vert="horz" lIns="91440" tIns="45720" rIns="91440" bIns="45720" rtlCol="0">
            <a:normAutofit fontScale="92500" lnSpcReduction="10000"/>
          </a:bodyPr>
          <a:lstStyle>
            <a:lvl1pPr marL="285664"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999" kern="1200" cap="none">
                <a:solidFill>
                  <a:schemeClr val="bg2">
                    <a:lumMod val="7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799" kern="1200" cap="none">
                <a:solidFill>
                  <a:schemeClr val="bg2">
                    <a:lumMod val="7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defTabSz="914400">
              <a:lnSpc>
                <a:spcPct val="90000"/>
              </a:lnSpc>
              <a:buSzPct val="70000"/>
              <a:buNone/>
            </a:pPr>
            <a:r>
              <a:rPr lang="en-US" sz="2600" b="1" i="0" u="sng" dirty="0">
                <a:solidFill>
                  <a:schemeClr val="tx1"/>
                </a:solidFill>
                <a:latin typeface="+mj-lt"/>
              </a:rPr>
              <a:t>3</a:t>
            </a:r>
            <a:r>
              <a:rPr lang="en-US" sz="2600" b="1" i="0" u="sng" baseline="30000" dirty="0">
                <a:solidFill>
                  <a:schemeClr val="tx1"/>
                </a:solidFill>
                <a:latin typeface="+mj-lt"/>
              </a:rPr>
              <a:t>ΟΣ</a:t>
            </a:r>
            <a:r>
              <a:rPr lang="en-US" sz="2600" b="1" i="0" u="sng" dirty="0">
                <a:solidFill>
                  <a:schemeClr val="tx1"/>
                </a:solidFill>
                <a:latin typeface="+mj-lt"/>
              </a:rPr>
              <a:t> ΠΑΝΕΛΛΗΝΙΟΣ ΜΑΘΗΤΙΚΟΣ ΟΙΚΟΝΟΜΙΚΟΣ ΔΙΑΓΩΝΙΣΜΟΣ</a:t>
            </a:r>
          </a:p>
          <a:p>
            <a:pPr marL="0" indent="0" defTabSz="914400">
              <a:lnSpc>
                <a:spcPct val="90000"/>
              </a:lnSpc>
              <a:buSzPct val="70000"/>
              <a:buNone/>
            </a:pPr>
            <a:r>
              <a:rPr lang="en-US" sz="2600" i="0" dirty="0" err="1">
                <a:solidFill>
                  <a:schemeClr val="tx1"/>
                </a:solidFill>
                <a:latin typeface="+mj-lt"/>
              </a:rPr>
              <a:t>Οικι</a:t>
            </a:r>
            <a:r>
              <a:rPr lang="en-US" sz="2600" i="0" dirty="0">
                <a:solidFill>
                  <a:schemeClr val="tx1"/>
                </a:solidFill>
                <a:latin typeface="+mj-lt"/>
              </a:rPr>
              <a:t>ακή Οικονομία</a:t>
            </a:r>
          </a:p>
          <a:p>
            <a:pPr marL="0" indent="0" defTabSz="914400">
              <a:lnSpc>
                <a:spcPct val="90000"/>
              </a:lnSpc>
              <a:buSzPct val="70000"/>
              <a:buNone/>
            </a:pPr>
            <a:r>
              <a:rPr lang="en-US" sz="2600" dirty="0">
                <a:solidFill>
                  <a:schemeClr val="tx1"/>
                </a:solidFill>
                <a:latin typeface="+mj-lt"/>
              </a:rPr>
              <a:t>Α’ </a:t>
            </a:r>
            <a:r>
              <a:rPr lang="en-US" sz="2600" dirty="0" err="1">
                <a:solidFill>
                  <a:schemeClr val="tx1"/>
                </a:solidFill>
                <a:latin typeface="+mj-lt"/>
              </a:rPr>
              <a:t>Γυμν</a:t>
            </a:r>
            <a:r>
              <a:rPr lang="en-US" sz="2600" dirty="0">
                <a:solidFill>
                  <a:schemeClr val="tx1"/>
                </a:solidFill>
                <a:latin typeface="+mj-lt"/>
              </a:rPr>
              <a:t>ασίου</a:t>
            </a:r>
          </a:p>
          <a:p>
            <a:pPr marL="0" indent="0" defTabSz="914400">
              <a:lnSpc>
                <a:spcPct val="90000"/>
              </a:lnSpc>
              <a:buSzPct val="70000"/>
              <a:buNone/>
            </a:pPr>
            <a:endParaRPr lang="en-US" sz="2600" b="1" dirty="0">
              <a:solidFill>
                <a:schemeClr val="tx1"/>
              </a:solidFill>
              <a:latin typeface="+mj-lt"/>
            </a:endParaRPr>
          </a:p>
          <a:p>
            <a:pPr marL="0" indent="0" defTabSz="914400">
              <a:lnSpc>
                <a:spcPct val="90000"/>
              </a:lnSpc>
              <a:buSzPct val="70000"/>
              <a:buNone/>
            </a:pPr>
            <a:r>
              <a:rPr lang="en-US" sz="2600" b="1" dirty="0">
                <a:solidFill>
                  <a:schemeClr val="tx1"/>
                </a:solidFill>
                <a:latin typeface="+mj-lt"/>
              </a:rPr>
              <a:t>Ο </a:t>
            </a:r>
            <a:r>
              <a:rPr lang="en-US" sz="2600" b="1" dirty="0" err="1">
                <a:solidFill>
                  <a:schemeClr val="tx1"/>
                </a:solidFill>
                <a:latin typeface="+mj-lt"/>
              </a:rPr>
              <a:t>ρόλος</a:t>
            </a:r>
            <a:r>
              <a:rPr lang="en-US" sz="2600" b="1" dirty="0">
                <a:solidFill>
                  <a:schemeClr val="tx1"/>
                </a:solidFill>
                <a:latin typeface="+mj-lt"/>
              </a:rPr>
              <a:t> της </a:t>
            </a:r>
            <a:r>
              <a:rPr lang="en-US" sz="2600" b="1" dirty="0" err="1">
                <a:solidFill>
                  <a:schemeClr val="tx1"/>
                </a:solidFill>
                <a:latin typeface="+mj-lt"/>
              </a:rPr>
              <a:t>δι</a:t>
            </a:r>
            <a:r>
              <a:rPr lang="en-US" sz="2600" b="1" dirty="0">
                <a:solidFill>
                  <a:schemeClr val="tx1"/>
                </a:solidFill>
                <a:latin typeface="+mj-lt"/>
              </a:rPr>
              <a:t>αφήμισης στη διαμόρφωση της καταναλωτικής συμπεριφοράς</a:t>
            </a:r>
            <a:r>
              <a:rPr lang="el-GR" sz="2600" b="1" dirty="0">
                <a:solidFill>
                  <a:schemeClr val="tx1"/>
                </a:solidFill>
                <a:latin typeface="+mj-lt"/>
              </a:rPr>
              <a:t> στην σύγχρονη οικονομία</a:t>
            </a:r>
            <a:r>
              <a:rPr lang="en-US" sz="2600" b="1" dirty="0">
                <a:solidFill>
                  <a:schemeClr val="tx1"/>
                </a:solidFill>
                <a:latin typeface="+mj-lt"/>
              </a:rPr>
              <a:t> </a:t>
            </a:r>
            <a:endParaRPr lang="en-US" sz="2600" b="1" u="sng" dirty="0">
              <a:solidFill>
                <a:schemeClr val="tx1"/>
              </a:solidFill>
              <a:latin typeface="+mj-lt"/>
            </a:endParaRPr>
          </a:p>
          <a:p>
            <a:pPr marL="0" indent="-228600" defTabSz="914400">
              <a:lnSpc>
                <a:spcPct val="90000"/>
              </a:lnSpc>
              <a:buSzPct val="70000"/>
              <a:buFont typeface="Arial" panose="020B0604020202020204" pitchFamily="34" charset="0"/>
              <a:buChar char="•"/>
            </a:pPr>
            <a:endParaRPr lang="en-US" sz="800" dirty="0">
              <a:latin typeface="+mj-lt"/>
            </a:endParaRPr>
          </a:p>
        </p:txBody>
      </p:sp>
      <p:pic>
        <p:nvPicPr>
          <p:cNvPr id="1028" name="Picture 4" descr="Basics of Advertising and its Benefits for Businesses">
            <a:extLst>
              <a:ext uri="{FF2B5EF4-FFF2-40B4-BE49-F238E27FC236}">
                <a16:creationId xmlns:a16="http://schemas.microsoft.com/office/drawing/2014/main" id="{50D4CD2F-1497-65CD-56CB-344F9E41D3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52" r="26181" b="-1"/>
          <a:stretch/>
        </p:blipFill>
        <p:spPr bwMode="auto">
          <a:xfrm>
            <a:off x="5410200" y="10"/>
            <a:ext cx="67818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Μαθήματα Ελληνικού Ανοικτού Πανεπιστημίου (ΕΑΠ) – ALPHA Πληροφορική  Εκπαίδευση">
            <a:extLst>
              <a:ext uri="{FF2B5EF4-FFF2-40B4-BE49-F238E27FC236}">
                <a16:creationId xmlns:a16="http://schemas.microsoft.com/office/drawing/2014/main" id="{E016F93C-1087-2518-B19D-3B651768E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468"/>
          <a:stretch/>
        </p:blipFill>
        <p:spPr bwMode="auto">
          <a:xfrm>
            <a:off x="2578246" y="5070100"/>
            <a:ext cx="2184254" cy="110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4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4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4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F79830C-29B9-4A3F-AD08-CA742B8DD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C695F9E2-09E7-4B3C-90CF-8A938F730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386" y="0"/>
            <a:ext cx="4676108"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0E5909-6669-2ED0-4B7D-EB58BFD54455}"/>
              </a:ext>
            </a:extLst>
          </p:cNvPr>
          <p:cNvSpPr>
            <a:spLocks noGrp="1"/>
          </p:cNvSpPr>
          <p:nvPr>
            <p:ph type="ctrTitle"/>
          </p:nvPr>
        </p:nvSpPr>
        <p:spPr>
          <a:xfrm>
            <a:off x="3842144" y="1268362"/>
            <a:ext cx="4494591" cy="1765576"/>
          </a:xfrm>
        </p:spPr>
        <p:txBody>
          <a:bodyPr>
            <a:normAutofit/>
          </a:bodyPr>
          <a:lstStyle/>
          <a:p>
            <a:r>
              <a:rPr lang="el-GR" sz="3300" dirty="0" err="1">
                <a:solidFill>
                  <a:schemeClr val="bg2"/>
                </a:solidFill>
              </a:rPr>
              <a:t>Κεφαλαιο</a:t>
            </a:r>
            <a:r>
              <a:rPr lang="el-GR" sz="3300" dirty="0">
                <a:solidFill>
                  <a:schemeClr val="bg2"/>
                </a:solidFill>
              </a:rPr>
              <a:t> 2</a:t>
            </a:r>
            <a:br>
              <a:rPr lang="el-GR" sz="3300" dirty="0">
                <a:solidFill>
                  <a:schemeClr val="bg2"/>
                </a:solidFill>
              </a:rPr>
            </a:br>
            <a:r>
              <a:rPr lang="el-GR" sz="3300" dirty="0">
                <a:solidFill>
                  <a:schemeClr val="bg2"/>
                </a:solidFill>
              </a:rPr>
              <a:t>τα </a:t>
            </a:r>
            <a:r>
              <a:rPr lang="el-GR" sz="3300" dirty="0" err="1">
                <a:solidFill>
                  <a:schemeClr val="bg2"/>
                </a:solidFill>
              </a:rPr>
              <a:t>οικονομικα</a:t>
            </a:r>
            <a:r>
              <a:rPr lang="el-GR" sz="3300" dirty="0">
                <a:solidFill>
                  <a:schemeClr val="bg2"/>
                </a:solidFill>
              </a:rPr>
              <a:t> της </a:t>
            </a:r>
            <a:r>
              <a:rPr lang="el-GR" sz="3300" dirty="0" err="1">
                <a:solidFill>
                  <a:schemeClr val="bg2"/>
                </a:solidFill>
              </a:rPr>
              <a:t>οικογενειασ</a:t>
            </a:r>
            <a:endParaRPr lang="en-GB" sz="3300" dirty="0">
              <a:solidFill>
                <a:schemeClr val="bg2"/>
              </a:solidFill>
            </a:endParaRPr>
          </a:p>
        </p:txBody>
      </p:sp>
      <p:sp>
        <p:nvSpPr>
          <p:cNvPr id="3" name="Υπότιτλος 2">
            <a:extLst>
              <a:ext uri="{FF2B5EF4-FFF2-40B4-BE49-F238E27FC236}">
                <a16:creationId xmlns:a16="http://schemas.microsoft.com/office/drawing/2014/main" id="{B843B30A-C0AC-F06A-E160-304A8FDDCD21}"/>
              </a:ext>
            </a:extLst>
          </p:cNvPr>
          <p:cNvSpPr>
            <a:spLocks noGrp="1"/>
          </p:cNvSpPr>
          <p:nvPr>
            <p:ph type="subTitle" idx="1"/>
          </p:nvPr>
        </p:nvSpPr>
        <p:spPr>
          <a:xfrm>
            <a:off x="4198374" y="3456731"/>
            <a:ext cx="3726426" cy="1371600"/>
          </a:xfrm>
        </p:spPr>
        <p:txBody>
          <a:bodyPr>
            <a:normAutofit/>
          </a:bodyPr>
          <a:lstStyle/>
          <a:p>
            <a:pPr>
              <a:lnSpc>
                <a:spcPct val="90000"/>
              </a:lnSpc>
            </a:pPr>
            <a:r>
              <a:rPr lang="el-GR" sz="1700" dirty="0">
                <a:solidFill>
                  <a:schemeClr val="bg1"/>
                </a:solidFill>
              </a:rPr>
              <a:t>Ενότητα 2.2: Ο οικονομικός ρόλος της οικογένειας </a:t>
            </a:r>
          </a:p>
          <a:p>
            <a:pPr>
              <a:lnSpc>
                <a:spcPct val="90000"/>
              </a:lnSpc>
            </a:pPr>
            <a:r>
              <a:rPr lang="el-GR" sz="1700" dirty="0">
                <a:solidFill>
                  <a:schemeClr val="bg1"/>
                </a:solidFill>
              </a:rPr>
              <a:t>Ενότητα 2.3: Οικογενειακός προϋπολογισμός </a:t>
            </a:r>
            <a:endParaRPr lang="en-GB" sz="1700" dirty="0">
              <a:solidFill>
                <a:schemeClr val="bg1"/>
              </a:solidFill>
            </a:endParaRPr>
          </a:p>
        </p:txBody>
      </p:sp>
      <p:pic>
        <p:nvPicPr>
          <p:cNvPr id="2052" name="Picture 4" descr="Kids Savings Account Children's Bank Account Capital One, 44% OFF">
            <a:extLst>
              <a:ext uri="{FF2B5EF4-FFF2-40B4-BE49-F238E27FC236}">
                <a16:creationId xmlns:a16="http://schemas.microsoft.com/office/drawing/2014/main" id="{65AA44E3-3871-5D34-C4FD-6E90FE64CB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2551813"/>
            <a:ext cx="2705099" cy="17447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y we need to stop blaming the &quot;Consumers&quot;? - Global Village Space">
            <a:extLst>
              <a:ext uri="{FF2B5EF4-FFF2-40B4-BE49-F238E27FC236}">
                <a16:creationId xmlns:a16="http://schemas.microsoft.com/office/drawing/2014/main" id="{727CFE43-5B23-F9C9-2B7A-77481B4630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87981" y="2715467"/>
            <a:ext cx="2718219" cy="14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5480B-B819-281F-EEB4-0F179B7D133A}"/>
              </a:ext>
            </a:extLst>
          </p:cNvPr>
          <p:cNvSpPr>
            <a:spLocks noGrp="1"/>
          </p:cNvSpPr>
          <p:nvPr>
            <p:ph type="ctrTitle"/>
          </p:nvPr>
        </p:nvSpPr>
        <p:spPr>
          <a:xfrm>
            <a:off x="462116" y="287078"/>
            <a:ext cx="4434348" cy="1018326"/>
          </a:xfrm>
        </p:spPr>
        <p:txBody>
          <a:bodyPr/>
          <a:lstStyle/>
          <a:p>
            <a:r>
              <a:rPr lang="el-GR" i="1" dirty="0" err="1">
                <a:effectLst>
                  <a:outerShdw blurRad="38100" dist="38100" dir="2700000" algn="tl">
                    <a:srgbClr val="000000">
                      <a:alpha val="43137"/>
                    </a:srgbClr>
                  </a:outerShdw>
                </a:effectLst>
              </a:rPr>
              <a:t>Λεξεισ</a:t>
            </a:r>
            <a:r>
              <a:rPr lang="el-GR" i="1" dirty="0">
                <a:effectLst>
                  <a:outerShdw blurRad="38100" dist="38100" dir="2700000" algn="tl">
                    <a:srgbClr val="000000">
                      <a:alpha val="43137"/>
                    </a:srgbClr>
                  </a:outerShdw>
                </a:effectLst>
              </a:rPr>
              <a:t> </a:t>
            </a:r>
            <a:r>
              <a:rPr lang="el-GR" i="1" dirty="0" err="1">
                <a:effectLst>
                  <a:outerShdw blurRad="38100" dist="38100" dir="2700000" algn="tl">
                    <a:srgbClr val="000000">
                      <a:alpha val="43137"/>
                    </a:srgbClr>
                  </a:outerShdw>
                </a:effectLst>
              </a:rPr>
              <a:t>κλειδια</a:t>
            </a:r>
            <a:endParaRPr lang="en-GB" i="1" dirty="0">
              <a:effectLst>
                <a:outerShdw blurRad="38100" dist="38100" dir="2700000" algn="tl">
                  <a:srgbClr val="000000">
                    <a:alpha val="43137"/>
                  </a:srgbClr>
                </a:outerShdw>
              </a:effectLst>
            </a:endParaRPr>
          </a:p>
        </p:txBody>
      </p:sp>
      <p:sp>
        <p:nvSpPr>
          <p:cNvPr id="4" name="Σύννεφο 3">
            <a:extLst>
              <a:ext uri="{FF2B5EF4-FFF2-40B4-BE49-F238E27FC236}">
                <a16:creationId xmlns:a16="http://schemas.microsoft.com/office/drawing/2014/main" id="{43E6093D-DFD7-8A77-8FF8-ABC50B45D779}"/>
              </a:ext>
            </a:extLst>
          </p:cNvPr>
          <p:cNvSpPr/>
          <p:nvPr/>
        </p:nvSpPr>
        <p:spPr>
          <a:xfrm>
            <a:off x="672281" y="1887793"/>
            <a:ext cx="2379406" cy="1445341"/>
          </a:xfrm>
          <a:prstGeom prst="cloud">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ΔΙΑΦΗΜΙΣΗ</a:t>
            </a:r>
            <a:endParaRPr lang="en-GB" dirty="0"/>
          </a:p>
        </p:txBody>
      </p:sp>
      <p:sp>
        <p:nvSpPr>
          <p:cNvPr id="5" name="Σύννεφο 4">
            <a:extLst>
              <a:ext uri="{FF2B5EF4-FFF2-40B4-BE49-F238E27FC236}">
                <a16:creationId xmlns:a16="http://schemas.microsoft.com/office/drawing/2014/main" id="{35252A19-9EB5-B13D-56B3-6BC296F70F1D}"/>
              </a:ext>
            </a:extLst>
          </p:cNvPr>
          <p:cNvSpPr/>
          <p:nvPr/>
        </p:nvSpPr>
        <p:spPr>
          <a:xfrm>
            <a:off x="2679290" y="4940022"/>
            <a:ext cx="2379406" cy="1445341"/>
          </a:xfrm>
          <a:prstGeom prst="cloud">
            <a:avLst/>
          </a:prstGeom>
          <a:solidFill>
            <a:srgbClr val="FF575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ΚΑΤΑΝΑΛΩΣΗ</a:t>
            </a:r>
            <a:endParaRPr lang="en-GB" dirty="0"/>
          </a:p>
        </p:txBody>
      </p:sp>
      <p:sp>
        <p:nvSpPr>
          <p:cNvPr id="6" name="Σύννεφο 5">
            <a:extLst>
              <a:ext uri="{FF2B5EF4-FFF2-40B4-BE49-F238E27FC236}">
                <a16:creationId xmlns:a16="http://schemas.microsoft.com/office/drawing/2014/main" id="{0B6974BD-58CF-860E-8226-EB4146647AA7}"/>
              </a:ext>
            </a:extLst>
          </p:cNvPr>
          <p:cNvSpPr/>
          <p:nvPr/>
        </p:nvSpPr>
        <p:spPr>
          <a:xfrm>
            <a:off x="4213739" y="2399355"/>
            <a:ext cx="2698338" cy="1637071"/>
          </a:xfrm>
          <a:prstGeom prst="cloud">
            <a:avLst/>
          </a:prstGeom>
          <a:solidFill>
            <a:srgbClr val="F062D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ΑΠΟΤΑΜΙΕΥΣΗ</a:t>
            </a:r>
            <a:endParaRPr lang="en-GB" dirty="0"/>
          </a:p>
        </p:txBody>
      </p:sp>
      <p:sp>
        <p:nvSpPr>
          <p:cNvPr id="7" name="Σύννεφο 6">
            <a:extLst>
              <a:ext uri="{FF2B5EF4-FFF2-40B4-BE49-F238E27FC236}">
                <a16:creationId xmlns:a16="http://schemas.microsoft.com/office/drawing/2014/main" id="{EBF5E9AA-FF69-ECE5-2D0B-C6283F388E73}"/>
              </a:ext>
            </a:extLst>
          </p:cNvPr>
          <p:cNvSpPr/>
          <p:nvPr/>
        </p:nvSpPr>
        <p:spPr>
          <a:xfrm>
            <a:off x="6408174" y="4970037"/>
            <a:ext cx="3062749" cy="1445341"/>
          </a:xfrm>
          <a:prstGeom prst="cloud">
            <a:avLst/>
          </a:prstGeom>
          <a:solidFill>
            <a:srgbClr val="FFE05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ΠΡΟΫΠΟΛΟΓΙΣΜΟΣ</a:t>
            </a:r>
            <a:endParaRPr lang="en-GB" dirty="0"/>
          </a:p>
        </p:txBody>
      </p:sp>
      <p:sp>
        <p:nvSpPr>
          <p:cNvPr id="8" name="Σύννεφο 7">
            <a:extLst>
              <a:ext uri="{FF2B5EF4-FFF2-40B4-BE49-F238E27FC236}">
                <a16:creationId xmlns:a16="http://schemas.microsoft.com/office/drawing/2014/main" id="{9E01C02A-88FE-AD69-F31F-8F1A17FEC839}"/>
              </a:ext>
            </a:extLst>
          </p:cNvPr>
          <p:cNvSpPr/>
          <p:nvPr/>
        </p:nvSpPr>
        <p:spPr>
          <a:xfrm>
            <a:off x="8165690" y="1741735"/>
            <a:ext cx="2610465" cy="1637071"/>
          </a:xfrm>
          <a:prstGeom prst="cloud">
            <a:avLst/>
          </a:prstGeom>
          <a:solidFill>
            <a:srgbClr val="CF118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ΚΑΤΑΝΑΛΩΤΙΚΗ ΣΥΜΠΕΡΙΦΟΡΑ</a:t>
            </a:r>
            <a:endParaRPr lang="en-GB" dirty="0"/>
          </a:p>
        </p:txBody>
      </p:sp>
      <p:sp>
        <p:nvSpPr>
          <p:cNvPr id="9" name="Σύννεφο 8">
            <a:extLst>
              <a:ext uri="{FF2B5EF4-FFF2-40B4-BE49-F238E27FC236}">
                <a16:creationId xmlns:a16="http://schemas.microsoft.com/office/drawing/2014/main" id="{A9546DA4-C4BD-3C58-8C23-2E53D9746978}"/>
              </a:ext>
            </a:extLst>
          </p:cNvPr>
          <p:cNvSpPr/>
          <p:nvPr/>
        </p:nvSpPr>
        <p:spPr>
          <a:xfrm>
            <a:off x="462116" y="3775243"/>
            <a:ext cx="2379406" cy="1445341"/>
          </a:xfrm>
          <a:prstGeom prst="cloud">
            <a:avLst/>
          </a:prstGeom>
          <a:solidFill>
            <a:srgbClr val="FDCA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ΕΣΟΔΑ</a:t>
            </a:r>
            <a:endParaRPr lang="en-GB" dirty="0"/>
          </a:p>
        </p:txBody>
      </p:sp>
      <p:sp>
        <p:nvSpPr>
          <p:cNvPr id="10" name="Σύννεφο 9">
            <a:extLst>
              <a:ext uri="{FF2B5EF4-FFF2-40B4-BE49-F238E27FC236}">
                <a16:creationId xmlns:a16="http://schemas.microsoft.com/office/drawing/2014/main" id="{5980B59C-99BC-A7BB-6B8B-501B65531B07}"/>
              </a:ext>
            </a:extLst>
          </p:cNvPr>
          <p:cNvSpPr/>
          <p:nvPr/>
        </p:nvSpPr>
        <p:spPr>
          <a:xfrm>
            <a:off x="9255844" y="3686410"/>
            <a:ext cx="2379406" cy="1445341"/>
          </a:xfrm>
          <a:prstGeom prst="cloud">
            <a:avLst/>
          </a:prstGeom>
          <a:solidFill>
            <a:srgbClr val="F3921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ΕΞΟΔΑ</a:t>
            </a:r>
            <a:endParaRPr lang="en-GB" dirty="0"/>
          </a:p>
        </p:txBody>
      </p:sp>
      <p:sp>
        <p:nvSpPr>
          <p:cNvPr id="11" name="Σύννεφο 10">
            <a:extLst>
              <a:ext uri="{FF2B5EF4-FFF2-40B4-BE49-F238E27FC236}">
                <a16:creationId xmlns:a16="http://schemas.microsoft.com/office/drawing/2014/main" id="{9CC2585B-F973-91B8-E622-2E7A1EB0CE04}"/>
              </a:ext>
            </a:extLst>
          </p:cNvPr>
          <p:cNvSpPr/>
          <p:nvPr/>
        </p:nvSpPr>
        <p:spPr>
          <a:xfrm>
            <a:off x="6223818" y="289535"/>
            <a:ext cx="2379406" cy="1445341"/>
          </a:xfrm>
          <a:prstGeom prst="cloud">
            <a:avLst/>
          </a:prstGeom>
          <a:solidFill>
            <a:srgbClr val="61C3A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ΑΓΟΡΑΣΤΙΚΗ ΑΠΟΦΑΣΗ</a:t>
            </a:r>
            <a:endParaRPr lang="en-GB" dirty="0"/>
          </a:p>
        </p:txBody>
      </p:sp>
    </p:spTree>
    <p:extLst>
      <p:ext uri="{BB962C8B-B14F-4D97-AF65-F5344CB8AC3E}">
        <p14:creationId xmlns:p14="http://schemas.microsoft.com/office/powerpoint/2010/main" val="86009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F0F186EE-73C9-E366-93D5-CAA158EB6DD3}"/>
              </a:ext>
            </a:extLst>
          </p:cNvPr>
          <p:cNvSpPr>
            <a:spLocks noGrp="1"/>
          </p:cNvSpPr>
          <p:nvPr>
            <p:ph type="subTitle" idx="1"/>
          </p:nvPr>
        </p:nvSpPr>
        <p:spPr>
          <a:xfrm>
            <a:off x="162232" y="2143432"/>
            <a:ext cx="11867536" cy="4355690"/>
          </a:xfrm>
        </p:spPr>
        <p:txBody>
          <a:bodyPr>
            <a:normAutofit/>
          </a:bodyPr>
          <a:lstStyle/>
          <a:p>
            <a:pPr marL="342900" indent="-342900">
              <a:buFont typeface="Wingdings" panose="05000000000000000000" pitchFamily="2" charset="2"/>
              <a:buChar char="ü"/>
            </a:pPr>
            <a:endParaRPr lang="el-GR" i="0" dirty="0">
              <a:solidFill>
                <a:schemeClr val="tx1"/>
              </a:solidFill>
            </a:endParaRPr>
          </a:p>
          <a:p>
            <a:endParaRPr lang="el-GR" i="0" dirty="0">
              <a:solidFill>
                <a:schemeClr val="tx1"/>
              </a:solidFill>
            </a:endParaRPr>
          </a:p>
          <a:p>
            <a:pPr marL="342900" indent="-342900">
              <a:buFont typeface="Wingdings" panose="05000000000000000000" pitchFamily="2" charset="2"/>
              <a:buChar char="ü"/>
            </a:pPr>
            <a:r>
              <a:rPr lang="el-GR" i="0" dirty="0">
                <a:solidFill>
                  <a:schemeClr val="tx1"/>
                </a:solidFill>
              </a:rPr>
              <a:t>Τι σας έρχεται στο μυαλό όταν ακούτε τη λέξη καταναλωτική συμπεριφορά;</a:t>
            </a:r>
          </a:p>
          <a:p>
            <a:pPr marL="342900" indent="-342900">
              <a:buFont typeface="Wingdings" panose="05000000000000000000" pitchFamily="2" charset="2"/>
              <a:buChar char="ü"/>
            </a:pPr>
            <a:r>
              <a:rPr lang="el-GR" i="0" dirty="0">
                <a:solidFill>
                  <a:schemeClr val="tx1"/>
                </a:solidFill>
              </a:rPr>
              <a:t>Ποιος είναι κατά τη γνώμη σας ο ορθολογικός καταναλωτής;</a:t>
            </a:r>
          </a:p>
          <a:p>
            <a:pPr marL="342900" indent="-342900">
              <a:buFont typeface="Wingdings" panose="05000000000000000000" pitchFamily="2" charset="2"/>
              <a:buChar char="ü"/>
            </a:pPr>
            <a:r>
              <a:rPr lang="el-GR" i="0" dirty="0">
                <a:solidFill>
                  <a:schemeClr val="tx1"/>
                </a:solidFill>
              </a:rPr>
              <a:t>Πώς πιστεύετε θα πρέπει να προβαίνει σε αγορά προϊόντων ένας καταναλωτής;</a:t>
            </a:r>
          </a:p>
          <a:p>
            <a:pPr marL="342900" indent="-342900">
              <a:buFont typeface="Wingdings" panose="05000000000000000000" pitchFamily="2" charset="2"/>
              <a:buChar char="ü"/>
            </a:pPr>
            <a:r>
              <a:rPr lang="el-GR" i="0" dirty="0">
                <a:solidFill>
                  <a:schemeClr val="tx1"/>
                </a:solidFill>
              </a:rPr>
              <a:t>Τι σημαίνει για εσάς η έννοια προϋπολογισμός;</a:t>
            </a:r>
            <a:endParaRPr lang="en-GB" i="0" dirty="0">
              <a:solidFill>
                <a:schemeClr val="tx1"/>
              </a:solidFill>
            </a:endParaRPr>
          </a:p>
        </p:txBody>
      </p:sp>
      <p:pic>
        <p:nvPicPr>
          <p:cNvPr id="10242" name="Picture 2" descr="Question and answer, FAQ, frequently asked questions or problem solving,  solution or support idea concept, businessman and woman with exclamation  mark, question mark with speech bubble conversation. 7722025 Vector Art at  Vecteezy">
            <a:extLst>
              <a:ext uri="{FF2B5EF4-FFF2-40B4-BE49-F238E27FC236}">
                <a16:creationId xmlns:a16="http://schemas.microsoft.com/office/drawing/2014/main" id="{B35A97F5-34A1-3755-6252-D4A8CC144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787" y="555524"/>
            <a:ext cx="3609667" cy="24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4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62232" y="294968"/>
            <a:ext cx="10508225" cy="1008493"/>
          </a:xfrm>
        </p:spPr>
        <p:txBody>
          <a:bodyPr>
            <a:normAutofit/>
          </a:bodyPr>
          <a:lstStyle/>
          <a:p>
            <a:pPr algn="just"/>
            <a:r>
              <a:rPr lang="el-GR" dirty="0"/>
              <a:t>Ο ΟΙΚΟΝΟΜΙΚΟΣ ΡΟΛΟΣ ΤΗΣ ΟΙΚΟΓΕΝΕΙΑΣ</a:t>
            </a:r>
            <a:endParaRPr lang="en-GB" dirty="0"/>
          </a:p>
        </p:txBody>
      </p:sp>
      <p:sp>
        <p:nvSpPr>
          <p:cNvPr id="3" name="Υπότιτλος 2">
            <a:extLst>
              <a:ext uri="{FF2B5EF4-FFF2-40B4-BE49-F238E27FC236}">
                <a16:creationId xmlns:a16="http://schemas.microsoft.com/office/drawing/2014/main" id="{F0F186EE-73C9-E366-93D5-CAA158EB6DD3}"/>
              </a:ext>
            </a:extLst>
          </p:cNvPr>
          <p:cNvSpPr>
            <a:spLocks noGrp="1"/>
          </p:cNvSpPr>
          <p:nvPr>
            <p:ph type="subTitle" idx="1"/>
          </p:nvPr>
        </p:nvSpPr>
        <p:spPr>
          <a:xfrm>
            <a:off x="162232" y="1877962"/>
            <a:ext cx="11867536" cy="2644877"/>
          </a:xfrm>
        </p:spPr>
        <p:txBody>
          <a:bodyPr>
            <a:normAutofit/>
          </a:bodyPr>
          <a:lstStyle/>
          <a:p>
            <a:pPr marL="342900" indent="-342900" algn="just">
              <a:buFont typeface="Arial" panose="020B0604020202020204" pitchFamily="34" charset="0"/>
              <a:buChar char="•"/>
            </a:pPr>
            <a:r>
              <a:rPr lang="el-GR" i="0" dirty="0"/>
              <a:t>Η οικογένεια ως οικονομική μονάδα έχει τη δυνατότητα να συνδυάζει την </a:t>
            </a:r>
            <a:r>
              <a:rPr lang="el-GR" i="0" dirty="0">
                <a:solidFill>
                  <a:srgbClr val="FF575F"/>
                </a:solidFill>
              </a:rPr>
              <a:t>κατανάλωση</a:t>
            </a:r>
            <a:r>
              <a:rPr lang="el-GR" i="0" dirty="0"/>
              <a:t> και την </a:t>
            </a:r>
            <a:r>
              <a:rPr lang="el-GR" i="0" dirty="0">
                <a:solidFill>
                  <a:srgbClr val="FF575F"/>
                </a:solidFill>
              </a:rPr>
              <a:t>παραγωγή</a:t>
            </a:r>
            <a:r>
              <a:rPr lang="el-GR" i="0" dirty="0"/>
              <a:t> αγαθών και υπηρεσιών. </a:t>
            </a:r>
          </a:p>
          <a:p>
            <a:pPr marL="342900" indent="-342900" algn="just">
              <a:buFont typeface="Arial" panose="020B0604020202020204" pitchFamily="34" charset="0"/>
              <a:buChar char="•"/>
            </a:pPr>
            <a:r>
              <a:rPr lang="el-GR" i="0" dirty="0"/>
              <a:t>Σκοπός της οικογένειας (και κάθε ατόμου) είναι η κατανάλωση των αγαθών και υπηρεσιών προκειμένου να </a:t>
            </a:r>
            <a:r>
              <a:rPr lang="el-GR" i="0" dirty="0">
                <a:solidFill>
                  <a:srgbClr val="FF575F"/>
                </a:solidFill>
              </a:rPr>
              <a:t>ικανοποιηθούν όλο και περισσότερες ατομικές και οικογενειακές ανάγκες.</a:t>
            </a:r>
            <a:endParaRPr lang="en-GB" i="0" dirty="0">
              <a:solidFill>
                <a:srgbClr val="FF575F"/>
              </a:solidFill>
            </a:endParaRPr>
          </a:p>
        </p:txBody>
      </p:sp>
      <p:pic>
        <p:nvPicPr>
          <p:cNvPr id="3074" name="Picture 2" descr="Investing in the Care Economy Works: Learning from the American Rescue Plan">
            <a:extLst>
              <a:ext uri="{FF2B5EF4-FFF2-40B4-BE49-F238E27FC236}">
                <a16:creationId xmlns:a16="http://schemas.microsoft.com/office/drawing/2014/main" id="{E69479C5-4936-165A-0E16-8A1101E71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124" y="3769374"/>
            <a:ext cx="4188644" cy="288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6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09" y="147484"/>
            <a:ext cx="10508225" cy="1008493"/>
          </a:xfrm>
        </p:spPr>
        <p:txBody>
          <a:bodyPr>
            <a:normAutofit fontScale="90000"/>
          </a:bodyPr>
          <a:lstStyle/>
          <a:p>
            <a:pPr algn="just"/>
            <a:r>
              <a:rPr lang="el-GR" dirty="0" err="1"/>
              <a:t>Διαδικασια</a:t>
            </a:r>
            <a:r>
              <a:rPr lang="el-GR" dirty="0"/>
              <a:t> </a:t>
            </a:r>
            <a:r>
              <a:rPr lang="el-GR" dirty="0" err="1"/>
              <a:t>ληψησ</a:t>
            </a:r>
            <a:r>
              <a:rPr lang="el-GR" dirty="0"/>
              <a:t> </a:t>
            </a:r>
            <a:r>
              <a:rPr lang="el-GR" dirty="0" err="1"/>
              <a:t>αγοραστικησ</a:t>
            </a:r>
            <a:r>
              <a:rPr lang="el-GR" dirty="0"/>
              <a:t> </a:t>
            </a:r>
            <a:r>
              <a:rPr lang="el-GR" dirty="0" err="1"/>
              <a:t>αποφασησ</a:t>
            </a:r>
            <a:endParaRPr lang="en-GB" dirty="0"/>
          </a:p>
        </p:txBody>
      </p:sp>
      <p:graphicFrame>
        <p:nvGraphicFramePr>
          <p:cNvPr id="4" name="Διάγραμμα 3">
            <a:extLst>
              <a:ext uri="{FF2B5EF4-FFF2-40B4-BE49-F238E27FC236}">
                <a16:creationId xmlns:a16="http://schemas.microsoft.com/office/drawing/2014/main" id="{4467AE92-E11D-22C5-C05B-562B3083A81A}"/>
              </a:ext>
            </a:extLst>
          </p:cNvPr>
          <p:cNvGraphicFramePr/>
          <p:nvPr>
            <p:extLst>
              <p:ext uri="{D42A27DB-BD31-4B8C-83A1-F6EECF244321}">
                <p14:modId xmlns:p14="http://schemas.microsoft.com/office/powerpoint/2010/main" val="765889069"/>
              </p:ext>
            </p:extLst>
          </p:nvPr>
        </p:nvGraphicFramePr>
        <p:xfrm>
          <a:off x="215898" y="1058879"/>
          <a:ext cx="11760204" cy="565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69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09" y="147484"/>
            <a:ext cx="10508225" cy="1008493"/>
          </a:xfrm>
        </p:spPr>
        <p:txBody>
          <a:bodyPr>
            <a:normAutofit/>
          </a:bodyPr>
          <a:lstStyle/>
          <a:p>
            <a:pPr algn="just"/>
            <a:r>
              <a:rPr lang="el-GR" dirty="0"/>
              <a:t>Ο </a:t>
            </a:r>
            <a:r>
              <a:rPr lang="el-GR" dirty="0" err="1"/>
              <a:t>ρολοσ</a:t>
            </a:r>
            <a:r>
              <a:rPr lang="el-GR" dirty="0"/>
              <a:t> της </a:t>
            </a:r>
            <a:r>
              <a:rPr lang="el-GR" dirty="0" err="1"/>
              <a:t>διαφημισησ</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240890" y="3429000"/>
            <a:ext cx="11710219" cy="1200329"/>
          </a:xfrm>
          <a:prstGeom prst="rect">
            <a:avLst/>
          </a:prstGeom>
          <a:noFill/>
        </p:spPr>
        <p:txBody>
          <a:bodyPr wrap="square" rtlCol="0">
            <a:spAutoFit/>
          </a:bodyPr>
          <a:lstStyle/>
          <a:p>
            <a:pPr marL="285750" indent="-285750" algn="just">
              <a:buFont typeface="Arial" panose="020B0604020202020204" pitchFamily="34" charset="0"/>
              <a:buChar char="•"/>
            </a:pPr>
            <a:r>
              <a:rPr lang="el-GR" dirty="0"/>
              <a:t>Η διαφήμιση παίζει σημαντικό ρόλο και επηρεάζει την απόφαση του καταναλωτή για τις αγορές προϊόντων και υπηρεσιών. </a:t>
            </a:r>
          </a:p>
          <a:p>
            <a:pPr marL="285750" indent="-285750" algn="just">
              <a:buFont typeface="Arial" panose="020B0604020202020204" pitchFamily="34" charset="0"/>
              <a:buChar char="•"/>
            </a:pPr>
            <a:r>
              <a:rPr lang="el-GR" kern="0" dirty="0">
                <a:latin typeface="Times New Roman" panose="02020603050405020304" pitchFamily="18" charset="0"/>
                <a:ea typeface="Times New Roman" panose="02020603050405020304" pitchFamily="18" charset="0"/>
              </a:rPr>
              <a:t>Μ</a:t>
            </a:r>
            <a:r>
              <a:rPr lang="el-GR" sz="1800" kern="0" dirty="0">
                <a:effectLst/>
                <a:latin typeface="Times New Roman" panose="02020603050405020304" pitchFamily="18" charset="0"/>
                <a:ea typeface="Times New Roman" panose="02020603050405020304" pitchFamily="18" charset="0"/>
              </a:rPr>
              <a:t>έσω αυτής ο καταναλωτής μαθαίνει όλες τις πληροφορίες για τους διάφορους τύπους προϊόντων που υπάρχουν στην αγορά. </a:t>
            </a:r>
            <a:r>
              <a:rPr lang="el-GR" sz="1800" kern="0" dirty="0">
                <a:effectLst/>
                <a:latin typeface="Times New Roman" panose="02020603050405020304" pitchFamily="18" charset="0"/>
                <a:ea typeface="Times New Roman" panose="02020603050405020304" pitchFamily="18" charset="0"/>
                <a:sym typeface="Wingdings" panose="05000000000000000000" pitchFamily="2" charset="2"/>
              </a:rPr>
              <a:t> 2</a:t>
            </a:r>
            <a:r>
              <a:rPr lang="el-GR" sz="1800" kern="0" baseline="30000" dirty="0">
                <a:effectLst/>
                <a:latin typeface="Times New Roman" panose="02020603050405020304" pitchFamily="18" charset="0"/>
                <a:ea typeface="Times New Roman" panose="02020603050405020304" pitchFamily="18" charset="0"/>
                <a:sym typeface="Wingdings" panose="05000000000000000000" pitchFamily="2" charset="2"/>
              </a:rPr>
              <a:t>ο</a:t>
            </a:r>
            <a:r>
              <a:rPr lang="el-GR" sz="1800" kern="0" dirty="0">
                <a:effectLst/>
                <a:latin typeface="Times New Roman" panose="02020603050405020304" pitchFamily="18" charset="0"/>
                <a:ea typeface="Times New Roman" panose="02020603050405020304" pitchFamily="18" charset="0"/>
                <a:sym typeface="Wingdings" panose="05000000000000000000" pitchFamily="2" charset="2"/>
              </a:rPr>
              <a:t> ΣΤΑΔΙΟ ΔΙΑΔΙΚΑΣΙΑΣ ΑΓΟΡΑΣΤΙΚΗΣ ΑΠΟΦΑΣΗΣ </a:t>
            </a:r>
          </a:p>
        </p:txBody>
      </p:sp>
      <p:pic>
        <p:nvPicPr>
          <p:cNvPr id="4098" name="Picture 2" descr="What is Advertising? Definition, History, Objectives, Techniques">
            <a:extLst>
              <a:ext uri="{FF2B5EF4-FFF2-40B4-BE49-F238E27FC236}">
                <a16:creationId xmlns:a16="http://schemas.microsoft.com/office/drawing/2014/main" id="{F265D9D2-59B8-0857-BF30-CDD15C5B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069" y="362371"/>
            <a:ext cx="4187183" cy="26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6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DA8A52-07DF-99E6-FEBB-50B3648C0A99}"/>
              </a:ext>
            </a:extLst>
          </p:cNvPr>
          <p:cNvSpPr txBox="1"/>
          <p:nvPr/>
        </p:nvSpPr>
        <p:spPr>
          <a:xfrm>
            <a:off x="240890" y="2166597"/>
            <a:ext cx="11710219" cy="3139321"/>
          </a:xfrm>
          <a:prstGeom prst="rect">
            <a:avLst/>
          </a:prstGeom>
          <a:noFill/>
        </p:spPr>
        <p:txBody>
          <a:bodyPr wrap="square" rtlCol="0">
            <a:spAutoFit/>
          </a:bodyPr>
          <a:lstStyle/>
          <a:p>
            <a:pPr algn="just"/>
            <a:r>
              <a:rPr lang="el-GR" sz="1800" b="1" i="1" u="sng" kern="0" dirty="0">
                <a:solidFill>
                  <a:srgbClr val="CF118C"/>
                </a:solidFill>
                <a:effectLst/>
                <a:latin typeface="Times New Roman" panose="02020603050405020304" pitchFamily="18" charset="0"/>
                <a:ea typeface="Times New Roman" panose="02020603050405020304" pitchFamily="18" charset="0"/>
              </a:rPr>
              <a:t>ΟΡΙΣΜΟΣ:</a:t>
            </a:r>
            <a:r>
              <a:rPr lang="el-GR" sz="1800" b="1" i="1" kern="0" dirty="0">
                <a:effectLst/>
                <a:latin typeface="Times New Roman" panose="02020603050405020304" pitchFamily="18" charset="0"/>
                <a:ea typeface="Times New Roman" panose="02020603050405020304" pitchFamily="18" charset="0"/>
              </a:rPr>
              <a:t> Διαφήμιση είναι η διαδικασία κατά την οποία ένα προϊόν ή μια υπηρεσία γίνονται γνωστά στο καταναλωτικό κοινό επί πληρωμή με σκοπό να επηρεάσει το καταναλωτικό κοινό για αυτά  τα προϊόντα ή τις διάφορες υπηρεσίες</a:t>
            </a:r>
            <a:r>
              <a:rPr lang="en-GB" sz="1800" b="1" i="1" kern="0" dirty="0">
                <a:effectLst/>
                <a:latin typeface="Times New Roman" panose="02020603050405020304" pitchFamily="18" charset="0"/>
                <a:ea typeface="Times New Roman" panose="02020603050405020304" pitchFamily="18" charset="0"/>
              </a:rPr>
              <a:t> </a:t>
            </a:r>
            <a:endParaRPr lang="el-GR" sz="1800" b="1" i="1" kern="0" dirty="0">
              <a:effectLst/>
              <a:latin typeface="Times New Roman" panose="02020603050405020304" pitchFamily="18" charset="0"/>
              <a:ea typeface="Times New Roman" panose="02020603050405020304" pitchFamily="18" charset="0"/>
            </a:endParaRPr>
          </a:p>
          <a:p>
            <a:pPr algn="just"/>
            <a:endParaRPr lang="el-GR" b="1" i="1" kern="0" dirty="0">
              <a:latin typeface="Times New Roman" panose="02020603050405020304" pitchFamily="18" charset="0"/>
              <a:ea typeface="Times New Roman" panose="02020603050405020304" pitchFamily="18" charset="0"/>
            </a:endParaRPr>
          </a:p>
          <a:p>
            <a:pPr algn="just"/>
            <a:endParaRPr lang="en-GB" sz="1800" b="1" i="1" kern="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l-GR" b="1" kern="0" dirty="0">
                <a:latin typeface="Times New Roman" panose="02020603050405020304" pitchFamily="18" charset="0"/>
                <a:ea typeface="Times New Roman" panose="02020603050405020304" pitchFamily="18" charset="0"/>
              </a:rPr>
              <a:t>Έ</a:t>
            </a:r>
            <a:r>
              <a:rPr lang="el-GR" sz="1800" b="1" kern="0" dirty="0">
                <a:effectLst/>
                <a:latin typeface="Times New Roman" panose="02020603050405020304" pitchFamily="18" charset="0"/>
                <a:ea typeface="Times New Roman" panose="02020603050405020304" pitchFamily="18" charset="0"/>
              </a:rPr>
              <a:t>χει ως κύρια λειτουργία να δώσει πληροφορίες, να ενημερώσει το κοινό στο οποίο απευθύνεται σχετικά με το  τι είναι το προϊόν και ποια η χρησιμότητά του.</a:t>
            </a:r>
          </a:p>
          <a:p>
            <a:pPr marL="285750" indent="-285750" algn="just">
              <a:buFont typeface="Arial" panose="020B0604020202020204" pitchFamily="34" charset="0"/>
              <a:buChar char="•"/>
            </a:pPr>
            <a:r>
              <a:rPr lang="el-GR" sz="1800" b="1" kern="0" dirty="0">
                <a:effectLst/>
                <a:latin typeface="Times New Roman" panose="02020603050405020304" pitchFamily="18" charset="0"/>
                <a:ea typeface="Times New Roman" panose="02020603050405020304" pitchFamily="18" charset="0"/>
              </a:rPr>
              <a:t>Ο διαφημιστής προσπαθεί να προσελκύσει το ενδιαφέρον του κοινού και την προσοχή του, πρώτον για να τον ενημερώσει και στην συνέχεια να τον πείσει.</a:t>
            </a:r>
            <a:r>
              <a:rPr lang="el-GR" b="1" kern="0" dirty="0">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el-GR" b="1" kern="0" dirty="0">
                <a:latin typeface="Times New Roman" panose="02020603050405020304" pitchFamily="18" charset="0"/>
                <a:ea typeface="Times New Roman" panose="02020603050405020304" pitchFamily="18" charset="0"/>
              </a:rPr>
              <a:t>Επίσης, σκοπός της διαφήμισης είναι να αυξήσει τις πωλήσεις ενός προϊόντος ή να το κάνει αποδεκτό από όσο το δυνατόν μεγαλύτερο αριθμό ατόμων αναφερόμενη στα θετικά στοιχεία του προβαλλόμενου είδους.</a:t>
            </a:r>
          </a:p>
          <a:p>
            <a:pPr marL="285750" indent="-285750" algn="just">
              <a:buFont typeface="Arial" panose="020B0604020202020204" pitchFamily="34" charset="0"/>
              <a:buChar char="•"/>
            </a:pPr>
            <a:r>
              <a:rPr lang="el-GR" b="1" kern="0" dirty="0">
                <a:latin typeface="Times New Roman" panose="02020603050405020304" pitchFamily="18" charset="0"/>
                <a:ea typeface="Times New Roman" panose="02020603050405020304" pitchFamily="18" charset="0"/>
              </a:rPr>
              <a:t>Η </a:t>
            </a:r>
            <a:r>
              <a:rPr lang="el-GR" sz="1800" b="1" kern="0" dirty="0">
                <a:effectLst/>
                <a:latin typeface="Times New Roman" panose="02020603050405020304" pitchFamily="18" charset="0"/>
                <a:ea typeface="Times New Roman" panose="02020603050405020304" pitchFamily="18" charset="0"/>
              </a:rPr>
              <a:t>διαφήμιση προβάλλει και επιβάλλει αξίες, η κυρίαρχη αξία που καλλιεργείται είναι ο καταναλωτισμός. </a:t>
            </a:r>
            <a:endParaRPr lang="el-GR" sz="1800" b="1" kern="0" dirty="0">
              <a:effectLst/>
              <a:latin typeface="Times New Roman" panose="02020603050405020304" pitchFamily="18" charset="0"/>
              <a:ea typeface="Times New Roman" panose="02020603050405020304" pitchFamily="18" charset="0"/>
              <a:sym typeface="Wingdings" panose="05000000000000000000" pitchFamily="2" charset="2"/>
            </a:endParaRPr>
          </a:p>
        </p:txBody>
      </p:sp>
      <p:pic>
        <p:nvPicPr>
          <p:cNvPr id="5126" name="Picture 6" descr="Customer psychology in advertising - Autopilot Blog">
            <a:extLst>
              <a:ext uri="{FF2B5EF4-FFF2-40B4-BE49-F238E27FC236}">
                <a16:creationId xmlns:a16="http://schemas.microsoft.com/office/drawing/2014/main" id="{B275827B-DEBD-34BA-5970-655CA66E940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4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F167C-32B7-BDD0-FCAF-4EE869B36F31}"/>
              </a:ext>
            </a:extLst>
          </p:cNvPr>
          <p:cNvSpPr>
            <a:spLocks noGrp="1"/>
          </p:cNvSpPr>
          <p:nvPr>
            <p:ph type="ctrTitle"/>
          </p:nvPr>
        </p:nvSpPr>
        <p:spPr>
          <a:xfrm>
            <a:off x="140109" y="237745"/>
            <a:ext cx="10508225" cy="1008493"/>
          </a:xfrm>
        </p:spPr>
        <p:txBody>
          <a:bodyPr>
            <a:normAutofit/>
          </a:bodyPr>
          <a:lstStyle/>
          <a:p>
            <a:pPr algn="just"/>
            <a:r>
              <a:rPr lang="el-GR" dirty="0" err="1"/>
              <a:t>Θετικεσ</a:t>
            </a:r>
            <a:r>
              <a:rPr lang="el-GR" dirty="0"/>
              <a:t> </a:t>
            </a:r>
            <a:r>
              <a:rPr lang="el-GR" dirty="0" err="1"/>
              <a:t>επιπτωσεισ</a:t>
            </a:r>
            <a:r>
              <a:rPr lang="el-GR" dirty="0"/>
              <a:t> της </a:t>
            </a:r>
            <a:r>
              <a:rPr lang="el-GR" dirty="0" err="1"/>
              <a:t>διαφημισησ</a:t>
            </a:r>
            <a:endParaRPr lang="en-GB" dirty="0"/>
          </a:p>
        </p:txBody>
      </p:sp>
      <p:sp>
        <p:nvSpPr>
          <p:cNvPr id="3" name="TextBox 2">
            <a:extLst>
              <a:ext uri="{FF2B5EF4-FFF2-40B4-BE49-F238E27FC236}">
                <a16:creationId xmlns:a16="http://schemas.microsoft.com/office/drawing/2014/main" id="{D1DA8A52-07DF-99E6-FEBB-50B3648C0A99}"/>
              </a:ext>
            </a:extLst>
          </p:cNvPr>
          <p:cNvSpPr txBox="1"/>
          <p:nvPr/>
        </p:nvSpPr>
        <p:spPr>
          <a:xfrm>
            <a:off x="71283" y="2289857"/>
            <a:ext cx="11710219" cy="3139321"/>
          </a:xfrm>
          <a:prstGeom prst="rect">
            <a:avLst/>
          </a:prstGeom>
          <a:noFill/>
        </p:spPr>
        <p:txBody>
          <a:bodyPr wrap="square" rtlCol="0">
            <a:spAutoFit/>
          </a:bodyPr>
          <a:lstStyle/>
          <a:p>
            <a:pPr marL="285750" indent="-285750" algn="just">
              <a:buFont typeface="Arial" panose="020B0604020202020204" pitchFamily="34" charset="0"/>
              <a:buChar char="•"/>
            </a:pPr>
            <a:r>
              <a:rPr lang="el-GR" dirty="0"/>
              <a:t>Ενημερώνει τους καταναλωτές για τα προϊόντα (τιμή, χρησιμότητα).</a:t>
            </a:r>
          </a:p>
          <a:p>
            <a:pPr marL="285750" indent="-285750" algn="just">
              <a:buFont typeface="Arial" panose="020B0604020202020204" pitchFamily="34" charset="0"/>
              <a:buChar char="•"/>
            </a:pPr>
            <a:r>
              <a:rPr lang="el-GR" dirty="0"/>
              <a:t>Παρέχει έτσι τη δυνατότητα σύ­γκρισης και επιλογής μεταξύ ομοειδών προϊόντων, με αποτέλεσμα να κερδίζουν χρόνο και χρήμα για κοινωνικά θέματα και προτείνει μέτρα πρόληψης (κάπνισμα, AIDS).</a:t>
            </a:r>
          </a:p>
          <a:p>
            <a:pPr marL="285750" indent="-285750" algn="just">
              <a:buFont typeface="Arial" panose="020B0604020202020204" pitchFamily="34" charset="0"/>
              <a:buChar char="•"/>
            </a:pPr>
            <a:r>
              <a:rPr lang="el-GR" dirty="0"/>
              <a:t>Προσπορίζει οικονομικά κέρδη στα ΜΜΕ, ώστε να είναι αδέσμευτα από τα πολιτικά κόμματα και να επιτελούν καλύτερα τον έλεγχο στην εξουσία.</a:t>
            </a:r>
          </a:p>
          <a:p>
            <a:pPr marL="285750" indent="-285750" algn="just">
              <a:buFont typeface="Arial" panose="020B0604020202020204" pitchFamily="34" charset="0"/>
              <a:buChar char="•"/>
            </a:pPr>
            <a:r>
              <a:rPr lang="el-GR" dirty="0"/>
              <a:t>Ο ανταγωνισμός οδηγεί τις βιομηχανίες στη βελτίωση της ποιότητας των προϊόντων και των τιμών. Έτσι βελτιώνεται το επίπεδο ζωής του ανθρώπου.</a:t>
            </a:r>
          </a:p>
          <a:p>
            <a:pPr marL="285750" indent="-285750" algn="just">
              <a:buFont typeface="Arial" panose="020B0604020202020204" pitchFamily="34" charset="0"/>
              <a:buChar char="•"/>
            </a:pPr>
            <a:r>
              <a:rPr lang="el-GR" dirty="0"/>
              <a:t>Συμβάλλει στην οικονομική πρόοδο μιας χώρας με την αύξηση παραγωγής και κατανάλωσης προϊόντων και  την ανάπτυξη του εμπορίου</a:t>
            </a:r>
          </a:p>
          <a:p>
            <a:pPr marL="285750" indent="-285750" algn="just">
              <a:buFont typeface="Arial" panose="020B0604020202020204" pitchFamily="34" charset="0"/>
              <a:buChar char="•"/>
            </a:pPr>
            <a:r>
              <a:rPr lang="el-GR" dirty="0"/>
              <a:t>Συμβάλλει στην περιστολή της ανεργίας. Δημιουργούνται νέα επαγγέλματα (διαφημιστές, μακετίστες, γραφίστες)και απασχολούνται περισσότεροι άνθρωποι για την αύξηση της παραγωγής.</a:t>
            </a:r>
            <a:endParaRPr lang="el-GR" sz="1800" kern="0" dirty="0">
              <a:effectLst/>
              <a:latin typeface="Times New Roman" panose="02020603050405020304" pitchFamily="18" charset="0"/>
              <a:ea typeface="Times New Roman" panose="02020603050405020304" pitchFamily="18" charset="0"/>
              <a:sym typeface="Wingdings" panose="05000000000000000000" pitchFamily="2" charset="2"/>
            </a:endParaRPr>
          </a:p>
        </p:txBody>
      </p:sp>
      <p:pic>
        <p:nvPicPr>
          <p:cNvPr id="6146" name="Picture 2" descr="Positive - Free arrows icons">
            <a:extLst>
              <a:ext uri="{FF2B5EF4-FFF2-40B4-BE49-F238E27FC236}">
                <a16:creationId xmlns:a16="http://schemas.microsoft.com/office/drawing/2014/main" id="{8CA91760-73BA-639B-CB6E-23CE0167B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491" y="125361"/>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9767"/>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TotalTime>
  <Words>1122</Words>
  <Application>Microsoft Office PowerPoint</Application>
  <PresentationFormat>Ευρεία οθόνη</PresentationFormat>
  <Paragraphs>117</Paragraphs>
  <Slides>19</Slides>
  <Notes>13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19</vt:i4>
      </vt:variant>
    </vt:vector>
  </HeadingPairs>
  <TitlesOfParts>
    <vt:vector size="28" baseType="lpstr">
      <vt:lpstr>Aptos</vt:lpstr>
      <vt:lpstr>Arial</vt:lpstr>
      <vt:lpstr>Gill Sans MT</vt:lpstr>
      <vt:lpstr>Goudy Old Style</vt:lpstr>
      <vt:lpstr>Times New Roman</vt:lpstr>
      <vt:lpstr>TimesNewRomanPS-BoldMT</vt:lpstr>
      <vt:lpstr>TimesNewRomanPSMT</vt:lpstr>
      <vt:lpstr>Wingdings</vt:lpstr>
      <vt:lpstr>ClassicFrameVTI</vt:lpstr>
      <vt:lpstr>ΕλληνιΚΟ ΑνοικΤΟ ΠανεπιστΗμιο ΣχολΗ ΚοινωνικΩν ΕπιστημΩν ΠρΟγραμμα ΠαιδαγωγικΗς και ΔιδακτικΗς ΕπΑρκειας ΘεματιΚΗ ΕνΟτητα ΠΔΕ02: ΔιδακτικΗ ΟικονομικΩν, ΔιοΙκησης και ΕκπαιδευτικΗ ΑξιολΟγηση  ΕπιστημονικΗ υπεΥθυνη για το εκπαιδευτικΟ υλιΚΟ:  ΔΡ ΒασιλικΗ ΜπρΙνια, ΘεματικΗ  ΕνΟτητα ΠΔΕ02</vt:lpstr>
      <vt:lpstr>Κεφαλαιο 2 τα οικονομικα της οικογενειασ</vt:lpstr>
      <vt:lpstr>Λεξεισ κλειδια</vt:lpstr>
      <vt:lpstr>Παρουσίαση του PowerPoint</vt:lpstr>
      <vt:lpstr>Ο ΟΙΚΟΝΟΜΙΚΟΣ ΡΟΛΟΣ ΤΗΣ ΟΙΚΟΓΕΝΕΙΑΣ</vt:lpstr>
      <vt:lpstr>Διαδικασια ληψησ αγοραστικησ αποφασησ</vt:lpstr>
      <vt:lpstr>Ο ρολοσ της διαφημισησ</vt:lpstr>
      <vt:lpstr>Παρουσίαση του PowerPoint</vt:lpstr>
      <vt:lpstr>Θετικεσ επιπτωσεισ της διαφημισησ</vt:lpstr>
      <vt:lpstr>ΑΡΝΗΤΙΚΕΣ επιπτωσεισ της διαφημισησ</vt:lpstr>
      <vt:lpstr>ΑΡΝΗΤΙΚΕΣ επιπτωσεισ της διαφημισησ</vt:lpstr>
      <vt:lpstr>Οικογενειακοσ προϋπολογισμος</vt:lpstr>
      <vt:lpstr>ΚΥριεσ πηγΕσ του εισοδΗματοσ μιασ οικογΕνειασ</vt:lpstr>
      <vt:lpstr>Παρουσίαση του PowerPoint</vt:lpstr>
      <vt:lpstr>ΠροσδιοριστικοΙ παρΑγοντεσ τησ κατανΑλωσησ</vt:lpstr>
      <vt:lpstr>ΣΥστημα πληρωμΩν: μΕθοδοι που χρησιμοποιοΥνται για να πραγματοποιηθοΥν οι συναλλαγΕς σε μια οικονομΙα   ΧΡΗΜΑ: ΜΕΣΟ ΣΥΝΑΛΛΑΓΗΣ </vt:lpstr>
      <vt:lpstr>ΠΑΡΑΔΕΙΓΜΑ</vt:lpstr>
      <vt:lpstr>ΕΥΧΑΡΙΣΤΩ ΠΟΛΥ!</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Ελληνικό Ανοικτό Πανεπιστήμιο Σχολή Κοινωνικών Επιστημών Πρόγραμμα Παιδαγωγικής και Διδακτικής Επάρκειας Θεματική Ενότητα ΠΔΕ02: Διδακτική Οικονομικών, Διοίκησης και Εκπαιδευτική Αξιολόγηση Εργαστήριο Μάνατζμεντ &amp; Δημόσιας Διοίκησης Εργαστήριο Οικονομικής Ανάλυσης &amp; Πολιτικής  Επιστημονική υπεύθυνη για το εκπαιδευτικό υλικό:  Δρ Βασιλική Μπρίνια, Θεματική  Ενότητα ΠΔΕ02</dc:title>
  <dc:creator>Στεφανος-Φωτιος Μαρινοπουλος</dc:creator>
  <cp:lastModifiedBy>VASILIKI BRINIA</cp:lastModifiedBy>
  <cp:revision>6</cp:revision>
  <dcterms:created xsi:type="dcterms:W3CDTF">2024-05-07T12:11:15Z</dcterms:created>
  <dcterms:modified xsi:type="dcterms:W3CDTF">2024-12-17T09:23:38Z</dcterms:modified>
</cp:coreProperties>
</file>