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2" r:id="rId13"/>
    <p:sldId id="263" r:id="rId14"/>
    <p:sldId id="264" r:id="rId15"/>
    <p:sldId id="265" r:id="rId16"/>
    <p:sldId id="266" r:id="rId17"/>
    <p:sldId id="269" r:id="rId18"/>
    <p:sldId id="283" r:id="rId19"/>
    <p:sldId id="282" r:id="rId20"/>
    <p:sldId id="284" r:id="rId21"/>
    <p:sldId id="285" r:id="rId22"/>
    <p:sldId id="286" r:id="rId23"/>
    <p:sldId id="27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1" autoAdjust="0"/>
    <p:restoredTop sz="94660"/>
  </p:normalViewPr>
  <p:slideViewPr>
    <p:cSldViewPr>
      <p:cViewPr varScale="1">
        <p:scale>
          <a:sx n="55" d="100"/>
          <a:sy n="55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notesViewPr>
    <p:cSldViewPr>
      <p:cViewPr varScale="1">
        <p:scale>
          <a:sx n="45" d="100"/>
          <a:sy n="45" d="100"/>
        </p:scale>
        <p:origin x="-2261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AA489-447A-478B-82B3-3B7CD8BF83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BD10791-8B96-4AC5-89AE-AC943F7E07E2}">
      <dgm:prSet phldrT="[Κείμενο]" custT="1"/>
      <dgm:spPr/>
      <dgm:t>
        <a:bodyPr/>
        <a:lstStyle/>
        <a:p>
          <a:r>
            <a:rPr lang="el-GR" sz="3200" dirty="0" smtClean="0"/>
            <a:t>Τα θρεπτικά συστατικά, </a:t>
          </a:r>
        </a:p>
        <a:p>
          <a:r>
            <a:rPr lang="el-GR" sz="3200" u="sng" dirty="0" smtClean="0"/>
            <a:t>ανάλογα με το αν μας δίνουν ενέργεια ή όχι,  </a:t>
          </a:r>
          <a:r>
            <a:rPr lang="el-GR" sz="3200" dirty="0" smtClean="0"/>
            <a:t>διακρίνονται σε:</a:t>
          </a:r>
          <a:endParaRPr lang="el-GR" sz="3200" dirty="0"/>
        </a:p>
      </dgm:t>
    </dgm:pt>
    <dgm:pt modelId="{45C90B35-2515-4116-8465-EC3AC67C2007}" type="parTrans" cxnId="{3D6043FE-9207-4E91-9F43-9F11E613C80C}">
      <dgm:prSet/>
      <dgm:spPr/>
      <dgm:t>
        <a:bodyPr/>
        <a:lstStyle/>
        <a:p>
          <a:endParaRPr lang="el-GR"/>
        </a:p>
      </dgm:t>
    </dgm:pt>
    <dgm:pt modelId="{8808DC8E-106D-4F06-A123-54082206EECF}" type="sibTrans" cxnId="{3D6043FE-9207-4E91-9F43-9F11E613C80C}">
      <dgm:prSet/>
      <dgm:spPr/>
      <dgm:t>
        <a:bodyPr/>
        <a:lstStyle/>
        <a:p>
          <a:endParaRPr lang="el-GR"/>
        </a:p>
      </dgm:t>
    </dgm:pt>
    <dgm:pt modelId="{B94279ED-FB7D-4622-B817-1472626D2C0E}">
      <dgm:prSet phldrT="[Κείμενο]" custT="1"/>
      <dgm:spPr/>
      <dgm:t>
        <a:bodyPr/>
        <a:lstStyle/>
        <a:p>
          <a:r>
            <a:rPr lang="el-GR" sz="2400" b="1" dirty="0" smtClean="0"/>
            <a:t>Θερμιδογόνα:</a:t>
          </a:r>
        </a:p>
        <a:p>
          <a:r>
            <a:rPr lang="el-GR" sz="2400" b="0" i="0" dirty="0" smtClean="0"/>
            <a:t>- υδατάνθρακες (4 </a:t>
          </a:r>
          <a:r>
            <a:rPr lang="el-GR" sz="2400" b="0" i="0" dirty="0" err="1" smtClean="0"/>
            <a:t>Kcal</a:t>
          </a:r>
          <a:r>
            <a:rPr lang="el-GR" sz="2400" b="0" i="0" dirty="0" smtClean="0"/>
            <a:t>/</a:t>
          </a:r>
          <a:r>
            <a:rPr lang="el-GR" sz="2400" b="0" i="0" dirty="0" err="1" smtClean="0"/>
            <a:t>gr</a:t>
          </a:r>
          <a:r>
            <a:rPr lang="el-GR" sz="2400" b="0" i="0" dirty="0" smtClean="0"/>
            <a:t>)</a:t>
          </a:r>
        </a:p>
        <a:p>
          <a:r>
            <a:rPr lang="el-GR" sz="2400" b="0" i="0" dirty="0" smtClean="0"/>
            <a:t>- οι πρωτεΐνες (4 </a:t>
          </a:r>
          <a:r>
            <a:rPr lang="el-GR" sz="2400" b="0" i="0" dirty="0" err="1" smtClean="0"/>
            <a:t>Kcal</a:t>
          </a:r>
          <a:r>
            <a:rPr lang="el-GR" sz="2400" b="0" i="0" dirty="0" smtClean="0"/>
            <a:t>/</a:t>
          </a:r>
          <a:r>
            <a:rPr lang="el-GR" sz="2400" b="0" i="0" dirty="0" err="1" smtClean="0"/>
            <a:t>gr</a:t>
          </a:r>
          <a:r>
            <a:rPr lang="el-GR" sz="2400" b="0" i="0" dirty="0" smtClean="0"/>
            <a:t>) </a:t>
          </a:r>
        </a:p>
        <a:p>
          <a:r>
            <a:rPr lang="el-GR" sz="2400" b="0" i="0" dirty="0" smtClean="0"/>
            <a:t>- λιπίδια (9 </a:t>
          </a:r>
          <a:r>
            <a:rPr lang="el-GR" sz="2400" b="0" i="0" dirty="0" err="1" smtClean="0"/>
            <a:t>Kcal</a:t>
          </a:r>
          <a:r>
            <a:rPr lang="el-GR" sz="2400" b="0" i="0" dirty="0" smtClean="0"/>
            <a:t>/</a:t>
          </a:r>
          <a:r>
            <a:rPr lang="el-GR" sz="2400" b="0" i="0" dirty="0" err="1" smtClean="0"/>
            <a:t>gr</a:t>
          </a:r>
          <a:r>
            <a:rPr lang="el-GR" sz="2400" b="0" i="0" dirty="0" smtClean="0"/>
            <a:t>)</a:t>
          </a:r>
          <a:endParaRPr lang="el-GR" sz="2400" dirty="0" smtClean="0"/>
        </a:p>
        <a:p>
          <a:endParaRPr lang="el-GR" sz="3500" dirty="0"/>
        </a:p>
      </dgm:t>
    </dgm:pt>
    <dgm:pt modelId="{B7D1BBE7-80D0-4E4F-82C3-AEDCBC5CF27B}" type="parTrans" cxnId="{3716CAF9-044A-47E1-8776-0CEFB85330B9}">
      <dgm:prSet/>
      <dgm:spPr/>
      <dgm:t>
        <a:bodyPr/>
        <a:lstStyle/>
        <a:p>
          <a:endParaRPr lang="el-GR"/>
        </a:p>
      </dgm:t>
    </dgm:pt>
    <dgm:pt modelId="{FCDC43E8-AA77-4C18-B651-D3315E15BF6A}" type="sibTrans" cxnId="{3716CAF9-044A-47E1-8776-0CEFB85330B9}">
      <dgm:prSet/>
      <dgm:spPr/>
      <dgm:t>
        <a:bodyPr/>
        <a:lstStyle/>
        <a:p>
          <a:endParaRPr lang="el-GR"/>
        </a:p>
      </dgm:t>
    </dgm:pt>
    <dgm:pt modelId="{0CC14D50-C5F9-4CDB-B718-742222896CA5}">
      <dgm:prSet phldrT="[Κείμενο]" custT="1"/>
      <dgm:spPr/>
      <dgm:t>
        <a:bodyPr/>
        <a:lstStyle/>
        <a:p>
          <a:r>
            <a:rPr lang="el-GR" sz="2400" b="1" i="0" dirty="0" smtClean="0"/>
            <a:t>Μη θερμιδογόνα:</a:t>
          </a:r>
        </a:p>
        <a:p>
          <a:r>
            <a:rPr lang="el-GR" sz="2400" b="1" i="0" dirty="0" smtClean="0"/>
            <a:t>- </a:t>
          </a:r>
          <a:r>
            <a:rPr lang="el-GR" sz="2400" b="0" i="0" dirty="0" smtClean="0"/>
            <a:t>Βιταμίνες</a:t>
          </a:r>
        </a:p>
        <a:p>
          <a:r>
            <a:rPr lang="el-GR" sz="2400" b="0" i="0" dirty="0" smtClean="0"/>
            <a:t>- μέταλλα/ιχνοστοιχεία</a:t>
          </a:r>
        </a:p>
        <a:p>
          <a:r>
            <a:rPr lang="el-GR" sz="2400" b="0" i="0" dirty="0" smtClean="0"/>
            <a:t>- οι φυτικές ίνες </a:t>
          </a:r>
        </a:p>
        <a:p>
          <a:r>
            <a:rPr lang="el-GR" sz="2400" b="0" i="0" dirty="0" smtClean="0"/>
            <a:t>-νερό </a:t>
          </a:r>
          <a:endParaRPr lang="el-GR" sz="2400" dirty="0"/>
        </a:p>
      </dgm:t>
    </dgm:pt>
    <dgm:pt modelId="{E1D299AD-B74E-4015-AB25-FD8A78A0F606}" type="parTrans" cxnId="{5D6CF2B8-4CD5-4516-8E58-3D4176D2B297}">
      <dgm:prSet/>
      <dgm:spPr/>
      <dgm:t>
        <a:bodyPr/>
        <a:lstStyle/>
        <a:p>
          <a:endParaRPr lang="el-GR"/>
        </a:p>
      </dgm:t>
    </dgm:pt>
    <dgm:pt modelId="{828EA5AB-D64F-431C-8FAA-D283A668099D}" type="sibTrans" cxnId="{5D6CF2B8-4CD5-4516-8E58-3D4176D2B297}">
      <dgm:prSet/>
      <dgm:spPr/>
      <dgm:t>
        <a:bodyPr/>
        <a:lstStyle/>
        <a:p>
          <a:endParaRPr lang="el-GR"/>
        </a:p>
      </dgm:t>
    </dgm:pt>
    <dgm:pt modelId="{AF073BDA-4EB4-4F2C-8297-44320B527122}" type="pres">
      <dgm:prSet presAssocID="{312AA489-447A-478B-82B3-3B7CD8BF83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CBC9FEE-F315-44D1-AB1C-E46F3ED11F2D}" type="pres">
      <dgm:prSet presAssocID="{2BD10791-8B96-4AC5-89AE-AC943F7E07E2}" presName="hierRoot1" presStyleCnt="0">
        <dgm:presLayoutVars>
          <dgm:hierBranch val="init"/>
        </dgm:presLayoutVars>
      </dgm:prSet>
      <dgm:spPr/>
    </dgm:pt>
    <dgm:pt modelId="{59B644B3-789B-470C-8737-0FC0FFAE9D6D}" type="pres">
      <dgm:prSet presAssocID="{2BD10791-8B96-4AC5-89AE-AC943F7E07E2}" presName="rootComposite1" presStyleCnt="0"/>
      <dgm:spPr/>
    </dgm:pt>
    <dgm:pt modelId="{909162DE-4BDE-4804-80CE-F2CE4C623793}" type="pres">
      <dgm:prSet presAssocID="{2BD10791-8B96-4AC5-89AE-AC943F7E07E2}" presName="rootText1" presStyleLbl="node0" presStyleIdx="0" presStyleCnt="1" custScaleX="221107" custScaleY="91707" custLinFactNeighborX="149" custLinFactNeighborY="-611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1185E2-2100-4EE4-A0FF-0AE8B10BB867}" type="pres">
      <dgm:prSet presAssocID="{2BD10791-8B96-4AC5-89AE-AC943F7E07E2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B041ECF-D213-47BD-8D9F-464784E9EBB5}" type="pres">
      <dgm:prSet presAssocID="{2BD10791-8B96-4AC5-89AE-AC943F7E07E2}" presName="hierChild2" presStyleCnt="0"/>
      <dgm:spPr/>
    </dgm:pt>
    <dgm:pt modelId="{5E6E0265-DBAB-4E73-9289-300E4149CC62}" type="pres">
      <dgm:prSet presAssocID="{B7D1BBE7-80D0-4E4F-82C3-AEDCBC5CF27B}" presName="Name37" presStyleLbl="parChTrans1D2" presStyleIdx="0" presStyleCnt="2"/>
      <dgm:spPr/>
      <dgm:t>
        <a:bodyPr/>
        <a:lstStyle/>
        <a:p>
          <a:endParaRPr lang="el-GR"/>
        </a:p>
      </dgm:t>
    </dgm:pt>
    <dgm:pt modelId="{41E82D14-F10B-4A4B-A9ED-9D8BB04CDEE8}" type="pres">
      <dgm:prSet presAssocID="{B94279ED-FB7D-4622-B817-1472626D2C0E}" presName="hierRoot2" presStyleCnt="0">
        <dgm:presLayoutVars>
          <dgm:hierBranch val="init"/>
        </dgm:presLayoutVars>
      </dgm:prSet>
      <dgm:spPr/>
    </dgm:pt>
    <dgm:pt modelId="{3AE029EA-0B0A-4772-9119-B3BB3884E3E3}" type="pres">
      <dgm:prSet presAssocID="{B94279ED-FB7D-4622-B817-1472626D2C0E}" presName="rootComposite" presStyleCnt="0"/>
      <dgm:spPr/>
    </dgm:pt>
    <dgm:pt modelId="{2382BDD4-2265-46FA-B5F4-297DC32A01D0}" type="pres">
      <dgm:prSet presAssocID="{B94279ED-FB7D-4622-B817-1472626D2C0E}" presName="rootText" presStyleLbl="node2" presStyleIdx="0" presStyleCnt="2" custScaleY="13162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5D610A-F56F-441F-B926-5588F001E4C7}" type="pres">
      <dgm:prSet presAssocID="{B94279ED-FB7D-4622-B817-1472626D2C0E}" presName="rootConnector" presStyleLbl="node2" presStyleIdx="0" presStyleCnt="2"/>
      <dgm:spPr/>
      <dgm:t>
        <a:bodyPr/>
        <a:lstStyle/>
        <a:p>
          <a:endParaRPr lang="el-GR"/>
        </a:p>
      </dgm:t>
    </dgm:pt>
    <dgm:pt modelId="{BC74927D-B78E-48A2-B0D7-F689539424E9}" type="pres">
      <dgm:prSet presAssocID="{B94279ED-FB7D-4622-B817-1472626D2C0E}" presName="hierChild4" presStyleCnt="0"/>
      <dgm:spPr/>
    </dgm:pt>
    <dgm:pt modelId="{ED331466-6393-4519-B141-B4B145CFEF2E}" type="pres">
      <dgm:prSet presAssocID="{B94279ED-FB7D-4622-B817-1472626D2C0E}" presName="hierChild5" presStyleCnt="0"/>
      <dgm:spPr/>
    </dgm:pt>
    <dgm:pt modelId="{CFE39B0A-27B9-4671-B58A-1A38D3D81F0F}" type="pres">
      <dgm:prSet presAssocID="{E1D299AD-B74E-4015-AB25-FD8A78A0F606}" presName="Name37" presStyleLbl="parChTrans1D2" presStyleIdx="1" presStyleCnt="2"/>
      <dgm:spPr/>
      <dgm:t>
        <a:bodyPr/>
        <a:lstStyle/>
        <a:p>
          <a:endParaRPr lang="el-GR"/>
        </a:p>
      </dgm:t>
    </dgm:pt>
    <dgm:pt modelId="{7A77C345-C62D-4C70-BED0-5587619D45AC}" type="pres">
      <dgm:prSet presAssocID="{0CC14D50-C5F9-4CDB-B718-742222896CA5}" presName="hierRoot2" presStyleCnt="0">
        <dgm:presLayoutVars>
          <dgm:hierBranch val="init"/>
        </dgm:presLayoutVars>
      </dgm:prSet>
      <dgm:spPr/>
    </dgm:pt>
    <dgm:pt modelId="{32380F16-1628-4FC8-88DB-2E43739758C6}" type="pres">
      <dgm:prSet presAssocID="{0CC14D50-C5F9-4CDB-B718-742222896CA5}" presName="rootComposite" presStyleCnt="0"/>
      <dgm:spPr/>
    </dgm:pt>
    <dgm:pt modelId="{D14798EB-95D2-40F3-B7C0-4D82977ACC0A}" type="pres">
      <dgm:prSet presAssocID="{0CC14D50-C5F9-4CDB-B718-742222896CA5}" presName="rootText" presStyleLbl="node2" presStyleIdx="1" presStyleCnt="2" custScaleX="107457" custScaleY="131621" custLinFactNeighborX="203" custLinFactNeighborY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75DE53-41C2-46B1-80F0-2A0C66B2EF35}" type="pres">
      <dgm:prSet presAssocID="{0CC14D50-C5F9-4CDB-B718-742222896CA5}" presName="rootConnector" presStyleLbl="node2" presStyleIdx="1" presStyleCnt="2"/>
      <dgm:spPr/>
      <dgm:t>
        <a:bodyPr/>
        <a:lstStyle/>
        <a:p>
          <a:endParaRPr lang="el-GR"/>
        </a:p>
      </dgm:t>
    </dgm:pt>
    <dgm:pt modelId="{5907F3C1-B451-490F-9D68-84AA2D80D7BB}" type="pres">
      <dgm:prSet presAssocID="{0CC14D50-C5F9-4CDB-B718-742222896CA5}" presName="hierChild4" presStyleCnt="0"/>
      <dgm:spPr/>
    </dgm:pt>
    <dgm:pt modelId="{08A4BE1C-DD65-4D11-8534-0FD3FC966BB0}" type="pres">
      <dgm:prSet presAssocID="{0CC14D50-C5F9-4CDB-B718-742222896CA5}" presName="hierChild5" presStyleCnt="0"/>
      <dgm:spPr/>
    </dgm:pt>
    <dgm:pt modelId="{48592069-BD4A-4E77-A812-2D8083697B33}" type="pres">
      <dgm:prSet presAssocID="{2BD10791-8B96-4AC5-89AE-AC943F7E07E2}" presName="hierChild3" presStyleCnt="0"/>
      <dgm:spPr/>
    </dgm:pt>
  </dgm:ptLst>
  <dgm:cxnLst>
    <dgm:cxn modelId="{5D6CF2B8-4CD5-4516-8E58-3D4176D2B297}" srcId="{2BD10791-8B96-4AC5-89AE-AC943F7E07E2}" destId="{0CC14D50-C5F9-4CDB-B718-742222896CA5}" srcOrd="1" destOrd="0" parTransId="{E1D299AD-B74E-4015-AB25-FD8A78A0F606}" sibTransId="{828EA5AB-D64F-431C-8FAA-D283A668099D}"/>
    <dgm:cxn modelId="{22394F97-DC05-4D53-8C9A-A227C90472A1}" type="presOf" srcId="{0CC14D50-C5F9-4CDB-B718-742222896CA5}" destId="{D14798EB-95D2-40F3-B7C0-4D82977ACC0A}" srcOrd="0" destOrd="0" presId="urn:microsoft.com/office/officeart/2005/8/layout/orgChart1"/>
    <dgm:cxn modelId="{24DD3A82-C95C-40E1-B467-1DC718287E02}" type="presOf" srcId="{E1D299AD-B74E-4015-AB25-FD8A78A0F606}" destId="{CFE39B0A-27B9-4671-B58A-1A38D3D81F0F}" srcOrd="0" destOrd="0" presId="urn:microsoft.com/office/officeart/2005/8/layout/orgChart1"/>
    <dgm:cxn modelId="{E779AB63-839C-466C-9B18-B7D407425F51}" type="presOf" srcId="{0CC14D50-C5F9-4CDB-B718-742222896CA5}" destId="{0275DE53-41C2-46B1-80F0-2A0C66B2EF35}" srcOrd="1" destOrd="0" presId="urn:microsoft.com/office/officeart/2005/8/layout/orgChart1"/>
    <dgm:cxn modelId="{CDCD9F1A-FA22-42C7-8D31-C272C7A006FB}" type="presOf" srcId="{312AA489-447A-478B-82B3-3B7CD8BF830C}" destId="{AF073BDA-4EB4-4F2C-8297-44320B527122}" srcOrd="0" destOrd="0" presId="urn:microsoft.com/office/officeart/2005/8/layout/orgChart1"/>
    <dgm:cxn modelId="{3716CAF9-044A-47E1-8776-0CEFB85330B9}" srcId="{2BD10791-8B96-4AC5-89AE-AC943F7E07E2}" destId="{B94279ED-FB7D-4622-B817-1472626D2C0E}" srcOrd="0" destOrd="0" parTransId="{B7D1BBE7-80D0-4E4F-82C3-AEDCBC5CF27B}" sibTransId="{FCDC43E8-AA77-4C18-B651-D3315E15BF6A}"/>
    <dgm:cxn modelId="{3D6043FE-9207-4E91-9F43-9F11E613C80C}" srcId="{312AA489-447A-478B-82B3-3B7CD8BF830C}" destId="{2BD10791-8B96-4AC5-89AE-AC943F7E07E2}" srcOrd="0" destOrd="0" parTransId="{45C90B35-2515-4116-8465-EC3AC67C2007}" sibTransId="{8808DC8E-106D-4F06-A123-54082206EECF}"/>
    <dgm:cxn modelId="{AE3F2578-F680-4F33-8027-C71230C4DC47}" type="presOf" srcId="{2BD10791-8B96-4AC5-89AE-AC943F7E07E2}" destId="{909162DE-4BDE-4804-80CE-F2CE4C623793}" srcOrd="0" destOrd="0" presId="urn:microsoft.com/office/officeart/2005/8/layout/orgChart1"/>
    <dgm:cxn modelId="{6DED9CA1-E196-4CA8-AA1A-2B2EE2C9416E}" type="presOf" srcId="{B94279ED-FB7D-4622-B817-1472626D2C0E}" destId="{0E5D610A-F56F-441F-B926-5588F001E4C7}" srcOrd="1" destOrd="0" presId="urn:microsoft.com/office/officeart/2005/8/layout/orgChart1"/>
    <dgm:cxn modelId="{94A88289-72F1-45BE-9593-451F999E0D51}" type="presOf" srcId="{B94279ED-FB7D-4622-B817-1472626D2C0E}" destId="{2382BDD4-2265-46FA-B5F4-297DC32A01D0}" srcOrd="0" destOrd="0" presId="urn:microsoft.com/office/officeart/2005/8/layout/orgChart1"/>
    <dgm:cxn modelId="{39062CD0-21D5-4A10-B623-785AD210EDB7}" type="presOf" srcId="{B7D1BBE7-80D0-4E4F-82C3-AEDCBC5CF27B}" destId="{5E6E0265-DBAB-4E73-9289-300E4149CC62}" srcOrd="0" destOrd="0" presId="urn:microsoft.com/office/officeart/2005/8/layout/orgChart1"/>
    <dgm:cxn modelId="{36A9DBFB-263D-4A98-AF2E-C4CE7F7B6420}" type="presOf" srcId="{2BD10791-8B96-4AC5-89AE-AC943F7E07E2}" destId="{CF1185E2-2100-4EE4-A0FF-0AE8B10BB867}" srcOrd="1" destOrd="0" presId="urn:microsoft.com/office/officeart/2005/8/layout/orgChart1"/>
    <dgm:cxn modelId="{E843AC45-B672-4871-99A5-64583172D8D8}" type="presParOf" srcId="{AF073BDA-4EB4-4F2C-8297-44320B527122}" destId="{1CBC9FEE-F315-44D1-AB1C-E46F3ED11F2D}" srcOrd="0" destOrd="0" presId="urn:microsoft.com/office/officeart/2005/8/layout/orgChart1"/>
    <dgm:cxn modelId="{B2052872-8D2F-4275-B278-48BC08967CDB}" type="presParOf" srcId="{1CBC9FEE-F315-44D1-AB1C-E46F3ED11F2D}" destId="{59B644B3-789B-470C-8737-0FC0FFAE9D6D}" srcOrd="0" destOrd="0" presId="urn:microsoft.com/office/officeart/2005/8/layout/orgChart1"/>
    <dgm:cxn modelId="{57EEBB18-2662-4844-B31A-30716797F081}" type="presParOf" srcId="{59B644B3-789B-470C-8737-0FC0FFAE9D6D}" destId="{909162DE-4BDE-4804-80CE-F2CE4C623793}" srcOrd="0" destOrd="0" presId="urn:microsoft.com/office/officeart/2005/8/layout/orgChart1"/>
    <dgm:cxn modelId="{F7D19C71-2F85-4AD6-92CB-135F3EC47AF1}" type="presParOf" srcId="{59B644B3-789B-470C-8737-0FC0FFAE9D6D}" destId="{CF1185E2-2100-4EE4-A0FF-0AE8B10BB867}" srcOrd="1" destOrd="0" presId="urn:microsoft.com/office/officeart/2005/8/layout/orgChart1"/>
    <dgm:cxn modelId="{783AF359-2ABC-4B59-9D9B-34B2E2477F7B}" type="presParOf" srcId="{1CBC9FEE-F315-44D1-AB1C-E46F3ED11F2D}" destId="{FB041ECF-D213-47BD-8D9F-464784E9EBB5}" srcOrd="1" destOrd="0" presId="urn:microsoft.com/office/officeart/2005/8/layout/orgChart1"/>
    <dgm:cxn modelId="{1D1B614E-1191-4BE7-AC17-9946D68F3EBF}" type="presParOf" srcId="{FB041ECF-D213-47BD-8D9F-464784E9EBB5}" destId="{5E6E0265-DBAB-4E73-9289-300E4149CC62}" srcOrd="0" destOrd="0" presId="urn:microsoft.com/office/officeart/2005/8/layout/orgChart1"/>
    <dgm:cxn modelId="{9C166A3B-D878-4347-A79B-B04AB11D5AD0}" type="presParOf" srcId="{FB041ECF-D213-47BD-8D9F-464784E9EBB5}" destId="{41E82D14-F10B-4A4B-A9ED-9D8BB04CDEE8}" srcOrd="1" destOrd="0" presId="urn:microsoft.com/office/officeart/2005/8/layout/orgChart1"/>
    <dgm:cxn modelId="{C9E10FE7-7ABB-4A2E-9487-7F496052295C}" type="presParOf" srcId="{41E82D14-F10B-4A4B-A9ED-9D8BB04CDEE8}" destId="{3AE029EA-0B0A-4772-9119-B3BB3884E3E3}" srcOrd="0" destOrd="0" presId="urn:microsoft.com/office/officeart/2005/8/layout/orgChart1"/>
    <dgm:cxn modelId="{5022E2A2-51F4-4D94-915A-04F2683DCDF6}" type="presParOf" srcId="{3AE029EA-0B0A-4772-9119-B3BB3884E3E3}" destId="{2382BDD4-2265-46FA-B5F4-297DC32A01D0}" srcOrd="0" destOrd="0" presId="urn:microsoft.com/office/officeart/2005/8/layout/orgChart1"/>
    <dgm:cxn modelId="{3CF026EF-C285-47AA-AE96-6C706FF62E53}" type="presParOf" srcId="{3AE029EA-0B0A-4772-9119-B3BB3884E3E3}" destId="{0E5D610A-F56F-441F-B926-5588F001E4C7}" srcOrd="1" destOrd="0" presId="urn:microsoft.com/office/officeart/2005/8/layout/orgChart1"/>
    <dgm:cxn modelId="{88209823-9247-43BA-B155-14A159C058BE}" type="presParOf" srcId="{41E82D14-F10B-4A4B-A9ED-9D8BB04CDEE8}" destId="{BC74927D-B78E-48A2-B0D7-F689539424E9}" srcOrd="1" destOrd="0" presId="urn:microsoft.com/office/officeart/2005/8/layout/orgChart1"/>
    <dgm:cxn modelId="{DA465A46-B0A5-43C3-811F-08B77CE184B2}" type="presParOf" srcId="{41E82D14-F10B-4A4B-A9ED-9D8BB04CDEE8}" destId="{ED331466-6393-4519-B141-B4B145CFEF2E}" srcOrd="2" destOrd="0" presId="urn:microsoft.com/office/officeart/2005/8/layout/orgChart1"/>
    <dgm:cxn modelId="{9AD92123-9208-4D3B-A13F-CE56E45FB406}" type="presParOf" srcId="{FB041ECF-D213-47BD-8D9F-464784E9EBB5}" destId="{CFE39B0A-27B9-4671-B58A-1A38D3D81F0F}" srcOrd="2" destOrd="0" presId="urn:microsoft.com/office/officeart/2005/8/layout/orgChart1"/>
    <dgm:cxn modelId="{C76A8684-6C40-4E50-A67B-1F49D137F618}" type="presParOf" srcId="{FB041ECF-D213-47BD-8D9F-464784E9EBB5}" destId="{7A77C345-C62D-4C70-BED0-5587619D45AC}" srcOrd="3" destOrd="0" presId="urn:microsoft.com/office/officeart/2005/8/layout/orgChart1"/>
    <dgm:cxn modelId="{84F2FDC6-4A89-46F0-A9E8-DA23FF1152F3}" type="presParOf" srcId="{7A77C345-C62D-4C70-BED0-5587619D45AC}" destId="{32380F16-1628-4FC8-88DB-2E43739758C6}" srcOrd="0" destOrd="0" presId="urn:microsoft.com/office/officeart/2005/8/layout/orgChart1"/>
    <dgm:cxn modelId="{A02B8654-C006-4A7B-8D06-51E9D01B44AC}" type="presParOf" srcId="{32380F16-1628-4FC8-88DB-2E43739758C6}" destId="{D14798EB-95D2-40F3-B7C0-4D82977ACC0A}" srcOrd="0" destOrd="0" presId="urn:microsoft.com/office/officeart/2005/8/layout/orgChart1"/>
    <dgm:cxn modelId="{4F776A92-5CE6-4FCA-8027-79499890A25D}" type="presParOf" srcId="{32380F16-1628-4FC8-88DB-2E43739758C6}" destId="{0275DE53-41C2-46B1-80F0-2A0C66B2EF35}" srcOrd="1" destOrd="0" presId="urn:microsoft.com/office/officeart/2005/8/layout/orgChart1"/>
    <dgm:cxn modelId="{559A6183-4AC9-420F-A99E-2D2D4A93E885}" type="presParOf" srcId="{7A77C345-C62D-4C70-BED0-5587619D45AC}" destId="{5907F3C1-B451-490F-9D68-84AA2D80D7BB}" srcOrd="1" destOrd="0" presId="urn:microsoft.com/office/officeart/2005/8/layout/orgChart1"/>
    <dgm:cxn modelId="{B50AEF97-33EF-4AE2-AB19-5209266ED852}" type="presParOf" srcId="{7A77C345-C62D-4C70-BED0-5587619D45AC}" destId="{08A4BE1C-DD65-4D11-8534-0FD3FC966BB0}" srcOrd="2" destOrd="0" presId="urn:microsoft.com/office/officeart/2005/8/layout/orgChart1"/>
    <dgm:cxn modelId="{CCB2D721-7C4A-4205-B764-EB6A0583DB3A}" type="presParOf" srcId="{1CBC9FEE-F315-44D1-AB1C-E46F3ED11F2D}" destId="{48592069-BD4A-4E77-A812-2D8083697B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39B0A-27B9-4671-B58A-1A38D3D81F0F}">
      <dsp:nvSpPr>
        <dsp:cNvPr id="0" name=""/>
        <dsp:cNvSpPr/>
      </dsp:nvSpPr>
      <dsp:spPr>
        <a:xfrm>
          <a:off x="4577962" y="1834881"/>
          <a:ext cx="2416029" cy="1614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817"/>
              </a:lnTo>
              <a:lnTo>
                <a:pt x="2416029" y="1194817"/>
              </a:lnTo>
              <a:lnTo>
                <a:pt x="2416029" y="1614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0265-DBAB-4E73-9289-300E4149CC62}">
      <dsp:nvSpPr>
        <dsp:cNvPr id="0" name=""/>
        <dsp:cNvSpPr/>
      </dsp:nvSpPr>
      <dsp:spPr>
        <a:xfrm>
          <a:off x="2001821" y="1834881"/>
          <a:ext cx="2576140" cy="1614987"/>
        </a:xfrm>
        <a:custGeom>
          <a:avLst/>
          <a:gdLst/>
          <a:ahLst/>
          <a:cxnLst/>
          <a:rect l="0" t="0" r="0" b="0"/>
          <a:pathLst>
            <a:path>
              <a:moveTo>
                <a:pt x="2576140" y="0"/>
              </a:moveTo>
              <a:lnTo>
                <a:pt x="2576140" y="1194817"/>
              </a:lnTo>
              <a:lnTo>
                <a:pt x="0" y="1194817"/>
              </a:lnTo>
              <a:lnTo>
                <a:pt x="0" y="1614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2DE-4BDE-4804-80CE-F2CE4C623793}">
      <dsp:nvSpPr>
        <dsp:cNvPr id="0" name=""/>
        <dsp:cNvSpPr/>
      </dsp:nvSpPr>
      <dsp:spPr>
        <a:xfrm>
          <a:off x="154035" y="0"/>
          <a:ext cx="8847853" cy="1834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Τα θρεπτικά συστατικά,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u="sng" kern="1200" dirty="0" smtClean="0"/>
            <a:t>ανάλογα με το αν μας δίνουν ενέργεια ή όχι,  </a:t>
          </a:r>
          <a:r>
            <a:rPr lang="el-GR" sz="3200" kern="1200" dirty="0" smtClean="0"/>
            <a:t>διακρίνονται σε:</a:t>
          </a:r>
          <a:endParaRPr lang="el-GR" sz="3200" kern="1200" dirty="0"/>
        </a:p>
      </dsp:txBody>
      <dsp:txXfrm>
        <a:off x="154035" y="0"/>
        <a:ext cx="8847853" cy="1834881"/>
      </dsp:txXfrm>
    </dsp:sp>
    <dsp:sp modelId="{2382BDD4-2265-46FA-B5F4-297DC32A01D0}">
      <dsp:nvSpPr>
        <dsp:cNvPr id="0" name=""/>
        <dsp:cNvSpPr/>
      </dsp:nvSpPr>
      <dsp:spPr>
        <a:xfrm>
          <a:off x="1013" y="3449868"/>
          <a:ext cx="4001616" cy="2633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Θερμιδογόνα: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 υδατάνθρακες (4 </a:t>
          </a:r>
          <a:r>
            <a:rPr lang="el-GR" sz="2400" b="0" i="0" kern="1200" dirty="0" err="1" smtClean="0"/>
            <a:t>Kcal</a:t>
          </a:r>
          <a:r>
            <a:rPr lang="el-GR" sz="2400" b="0" i="0" kern="1200" dirty="0" smtClean="0"/>
            <a:t>/</a:t>
          </a:r>
          <a:r>
            <a:rPr lang="el-GR" sz="2400" b="0" i="0" kern="1200" dirty="0" err="1" smtClean="0"/>
            <a:t>gr</a:t>
          </a:r>
          <a:r>
            <a:rPr lang="el-GR" sz="2400" b="0" i="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 οι πρωτεΐνες (4 </a:t>
          </a:r>
          <a:r>
            <a:rPr lang="el-GR" sz="2400" b="0" i="0" kern="1200" dirty="0" err="1" smtClean="0"/>
            <a:t>Kcal</a:t>
          </a:r>
          <a:r>
            <a:rPr lang="el-GR" sz="2400" b="0" i="0" kern="1200" dirty="0" smtClean="0"/>
            <a:t>/</a:t>
          </a:r>
          <a:r>
            <a:rPr lang="el-GR" sz="2400" b="0" i="0" kern="1200" dirty="0" err="1" smtClean="0"/>
            <a:t>gr</a:t>
          </a:r>
          <a:r>
            <a:rPr lang="el-GR" sz="2400" b="0" i="0" kern="1200" dirty="0" smtClean="0"/>
            <a:t>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 λιπίδια (9 </a:t>
          </a:r>
          <a:r>
            <a:rPr lang="el-GR" sz="2400" b="0" i="0" kern="1200" dirty="0" err="1" smtClean="0"/>
            <a:t>Kcal</a:t>
          </a:r>
          <a:r>
            <a:rPr lang="el-GR" sz="2400" b="0" i="0" kern="1200" dirty="0" smtClean="0"/>
            <a:t>/</a:t>
          </a:r>
          <a:r>
            <a:rPr lang="el-GR" sz="2400" b="0" i="0" kern="1200" dirty="0" err="1" smtClean="0"/>
            <a:t>gr</a:t>
          </a:r>
          <a:r>
            <a:rPr lang="el-GR" sz="2400" b="0" i="0" kern="1200" dirty="0" smtClean="0"/>
            <a:t>)</a:t>
          </a: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500" kern="1200" dirty="0"/>
        </a:p>
      </dsp:txBody>
      <dsp:txXfrm>
        <a:off x="1013" y="3449868"/>
        <a:ext cx="4001616" cy="2633483"/>
      </dsp:txXfrm>
    </dsp:sp>
    <dsp:sp modelId="{D14798EB-95D2-40F3-B7C0-4D82977ACC0A}">
      <dsp:nvSpPr>
        <dsp:cNvPr id="0" name=""/>
        <dsp:cNvSpPr/>
      </dsp:nvSpPr>
      <dsp:spPr>
        <a:xfrm>
          <a:off x="4843983" y="3449868"/>
          <a:ext cx="4300016" cy="2633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0" kern="1200" dirty="0" smtClean="0"/>
            <a:t>Μη θερμιδογόνα: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0" kern="1200" dirty="0" smtClean="0"/>
            <a:t>- </a:t>
          </a:r>
          <a:r>
            <a:rPr lang="el-GR" sz="2400" b="0" i="0" kern="1200" dirty="0" smtClean="0"/>
            <a:t>Βιταμίνες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 μέταλλα/ιχνοστοιχεία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 οι φυτικές ίνες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 smtClean="0"/>
            <a:t>-νερό </a:t>
          </a:r>
          <a:endParaRPr lang="el-GR" sz="2400" kern="1200" dirty="0"/>
        </a:p>
      </dsp:txBody>
      <dsp:txXfrm>
        <a:off x="4843983" y="3449868"/>
        <a:ext cx="4300016" cy="263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E4F11-C16A-4071-88F7-872367A19278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8779-E442-4B0D-871F-C2E9FEA2C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779-E442-4B0D-871F-C2E9FEA2CAB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54BF2-021C-4A5E-80BF-E6A185E9C7D5}" type="slidenum">
              <a:rPr lang="el-GR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0212EB-65D8-486C-A099-22F38F83B0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EE6A03-F7C3-474D-8856-E955A72909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0E45FD-8792-4668-B719-749FF0AEB6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4D5A28-7455-4BE1-BDAE-9274BBC18EAE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2B5C4F-29CC-40DF-BF52-17A5B49A02F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Ενότητες 3.1 &amp;3.2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Διατροφή </a:t>
            </a:r>
            <a:endParaRPr lang="el-GR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 οι επιλογές μου είναι αυτές…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2853335" cy="24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Είναι ασθένεια ο εθισμός στα ηλεκτρονικά παιχνίδια; | ΣΚΑ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3" name="Picture 9" descr="Πώς Σχεδιάζεται ο Εθισμός στα Παιχνίδια Από τους Developer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79315"/>
            <a:ext cx="3312368" cy="2102533"/>
          </a:xfrm>
          <a:prstGeom prst="rect">
            <a:avLst/>
          </a:prstGeom>
          <a:noFill/>
        </p:spPr>
      </p:pic>
      <p:pic>
        <p:nvPicPr>
          <p:cNvPr id="1035" name="Picture 11" descr="Κινούμενα Σχέδια Φαστ Φουντ Πίτσα Και Ποτό Διανυσματικά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2076450" cy="22002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Καλύτερα να τις αλλάξω…</a:t>
            </a:r>
            <a:endParaRPr lang="el-GR" dirty="0"/>
          </a:p>
        </p:txBody>
      </p:sp>
      <p:pic>
        <p:nvPicPr>
          <p:cNvPr id="7" name="6 - Θέση περιεχομένου" descr="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0302" y="1916832"/>
            <a:ext cx="2822714" cy="2016224"/>
          </a:xfrm>
        </p:spPr>
      </p:pic>
      <p:pic>
        <p:nvPicPr>
          <p:cNvPr id="8" name="7 - Εικόνα" descr="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34380"/>
            <a:ext cx="3001124" cy="2059812"/>
          </a:xfrm>
          <a:prstGeom prst="rect">
            <a:avLst/>
          </a:prstGeom>
        </p:spPr>
      </p:pic>
      <p:pic>
        <p:nvPicPr>
          <p:cNvPr id="10" name="9 - Εικόνα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365103"/>
            <a:ext cx="2788528" cy="205414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70" y="404664"/>
            <a:ext cx="8781368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Τρώω 5 γεύματα την ημέρα</a:t>
            </a:r>
            <a:endParaRPr lang="el-GR" dirty="0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8208912" cy="4104456"/>
          </a:xfr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Ξεκινώ με ένα σωστό πρωινό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70659"/>
            <a:ext cx="7776864" cy="49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Επιλέγω υγιεινά σνακ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97329"/>
            <a:ext cx="7096834" cy="52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Το μεσημεριανό και το δείπνο μου φροντίζω να είναι ολοκληρωμένα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78280"/>
            <a:ext cx="6793944" cy="49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Αποφεύγω τα έτοιμα τρόφιμα που περιέχουν είναι πλούσια σε ζάχαρη και λίπη</a:t>
            </a:r>
            <a:endParaRPr lang="el-GR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6264696" cy="4670766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1331640" y="1628800"/>
            <a:ext cx="6768752" cy="39604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H="1">
            <a:off x="1691680" y="1556792"/>
            <a:ext cx="6048672" cy="4392488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Πως ξέρουμε αν καλύπτουμε τις ανάγκες μας σε θρεπτικά συστατικά;</a:t>
            </a:r>
          </a:p>
        </p:txBody>
      </p:sp>
      <p:pic>
        <p:nvPicPr>
          <p:cNvPr id="14339" name="4 - Θέση περιεχομένου" descr="y 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628775"/>
            <a:ext cx="2892425" cy="2066925"/>
          </a:xfrm>
        </p:spPr>
      </p:pic>
      <p:sp>
        <p:nvSpPr>
          <p:cNvPr id="9" name="8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Επειδή η συνεχής ενασχόληση με τις θερμίδες και τη σύσταση των τροφών μας θα ήταν δύσκολη και κουραστική, χωρίσαμε τα τρόφιμα σε 5 ομάδες και απλοποιήσαμε τις οδηγίες μιλώντας για αυτές.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851062"/>
          </a:xfrm>
        </p:spPr>
        <p:txBody>
          <a:bodyPr>
            <a:normAutofit/>
          </a:bodyPr>
          <a:lstStyle/>
          <a:p>
            <a:r>
              <a:rPr lang="el-GR" dirty="0" smtClean="0"/>
              <a:t>Ας δούμε γιατί είναι σημαντικό να φροντίσουμε  τη διατροφή </a:t>
            </a:r>
            <a:endParaRPr lang="el-GR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8964488" cy="670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885701">
                <a:tc>
                  <a:txBody>
                    <a:bodyPr/>
                    <a:lstStyle/>
                    <a:p>
                      <a:r>
                        <a:rPr lang="el-GR" b="1" i="1" dirty="0"/>
                        <a:t>Ομάδες τροφίμων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 b="1" i="1"/>
                        <a:t>Αντιπροσωπευτικές τροφές</a:t>
                      </a:r>
                    </a:p>
                  </a:txBody>
                  <a:tcPr marL="76200" marR="76200" marT="76200" marB="76200"/>
                </a:tc>
              </a:tr>
              <a:tr h="885701">
                <a:tc>
                  <a:txBody>
                    <a:bodyPr/>
                    <a:lstStyle/>
                    <a:p>
                      <a:r>
                        <a:rPr lang="el-GR"/>
                        <a:t>1η Γάλα και γαλακτοκομικά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/>
                        <a:t>το γάλα, το τυρί και το γιαούρτι</a:t>
                      </a:r>
                    </a:p>
                  </a:txBody>
                  <a:tcPr marL="76200" marR="76200" marT="76200" marB="76200"/>
                </a:tc>
              </a:tr>
              <a:tr h="885701">
                <a:tc>
                  <a:txBody>
                    <a:bodyPr/>
                    <a:lstStyle/>
                    <a:p>
                      <a:r>
                        <a:rPr lang="el-GR"/>
                        <a:t>2η Φρούτα και χορταρικά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/>
                        <a:t>όλα τα φρούτα και όλα τα λαχανικά/φρέσκα μυρωδικά</a:t>
                      </a:r>
                    </a:p>
                  </a:txBody>
                  <a:tcPr marL="76200" marR="76200" marT="76200" marB="76200"/>
                </a:tc>
              </a:tr>
              <a:tr h="1232279">
                <a:tc>
                  <a:txBody>
                    <a:bodyPr/>
                    <a:lstStyle/>
                    <a:p>
                      <a:r>
                        <a:rPr lang="el-GR"/>
                        <a:t>3η Δημητριακά – ψωμί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/>
                        <a:t>τα δημητριακά και τα προϊόντα τους, όπως ψωμί, ζυμαρικά, ρύζι και η πατάτα</a:t>
                      </a:r>
                    </a:p>
                  </a:txBody>
                  <a:tcPr marL="76200" marR="76200" marT="76200" marB="76200"/>
                </a:tc>
              </a:tr>
              <a:tr h="1578858">
                <a:tc>
                  <a:txBody>
                    <a:bodyPr/>
                    <a:lstStyle/>
                    <a:p>
                      <a:r>
                        <a:rPr lang="el-GR"/>
                        <a:t>4η Κρέας – ψάρι – όσπρια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/>
                        <a:t>το κόκκινο κρέας, τα πουλερικά και το αβγό, τα ψάρια και τα θαλασσινά καθώς και τα όσπρια</a:t>
                      </a:r>
                    </a:p>
                  </a:txBody>
                  <a:tcPr marL="76200" marR="76200" marT="76200" marB="76200"/>
                </a:tc>
              </a:tr>
              <a:tr h="1232279">
                <a:tc>
                  <a:txBody>
                    <a:bodyPr/>
                    <a:lstStyle/>
                    <a:p>
                      <a:r>
                        <a:rPr lang="el-GR"/>
                        <a:t>5η Λίπη – έλαια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όλα τα είδη λαδιού, το βούτυρο, η μαργαρίνη και οι ξηροί καρποί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611188" y="277813"/>
            <a:ext cx="8075612" cy="502285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Ακολουθούμε λοιπόν απλά τις συστάσεις για τις ομάδες τροφίμων, όπως αυτές περιγράφονται στην πυραμίδα της μεσογειακής διατροφής.</a:t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1050"/>
            <a:ext cx="9144000" cy="763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Καλύτερες διατροφικές συνήθειες έχουν οι έφηβοι που μαγειρεύου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78239"/>
            <a:ext cx="7272808" cy="544758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Από την τροφή ο οργανισμός μας θα πάρει ότι χρειάζεται για: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Να διατηρείται στη ζωή</a:t>
            </a:r>
          </a:p>
          <a:p>
            <a:r>
              <a:rPr lang="el-GR" dirty="0" smtClean="0"/>
              <a:t>να αναπτυχθεί</a:t>
            </a:r>
          </a:p>
          <a:p>
            <a:r>
              <a:rPr lang="el-GR" dirty="0" smtClean="0"/>
              <a:t>να μπορεί να είναι δραστήριος</a:t>
            </a:r>
          </a:p>
          <a:p>
            <a:r>
              <a:rPr lang="el-GR" dirty="0" smtClean="0"/>
              <a:t>να προλάβει/αντιμετωπίζει τις ασθένειες  </a:t>
            </a:r>
          </a:p>
          <a:p>
            <a:r>
              <a:rPr lang="el-GR" dirty="0" smtClean="0"/>
              <a:t>να επουλώσει πληγές ή να επανορθώσει βλάβες </a:t>
            </a:r>
          </a:p>
          <a:p>
            <a:endParaRPr lang="el-GR" dirty="0"/>
          </a:p>
        </p:txBody>
      </p:sp>
      <p:sp>
        <p:nvSpPr>
          <p:cNvPr id="29698" name="AutoShape 2" descr="Σακχαρώδης διαβήτης τύπου 1 - Τάσος Σέρμπης Παιδίατρος Ιωάννινα  εξειδικευθείς στην Παιδοενδοκρινολογί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υψ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933056"/>
            <a:ext cx="4104456" cy="24626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/>
                </a:solidFill>
              </a:rPr>
              <a:t>Υποσιτισμός</a:t>
            </a:r>
            <a:r>
              <a:rPr lang="el-GR" dirty="0"/>
              <a:t> </a:t>
            </a:r>
          </a:p>
        </p:txBody>
      </p:sp>
      <p:pic>
        <p:nvPicPr>
          <p:cNvPr id="7173" name="Picture 5" descr="th-kenua-paidia-upositism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412776"/>
            <a:ext cx="3271838" cy="2189162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sz="2800"/>
              <a:t>Είναι η κατάσταση στην οποία το άτομο  δεν προσλαμβάνει όλα τα απαραίτητα θρεπτικά συστατικά και την ενέργεια που χρειάζεται </a:t>
            </a:r>
          </a:p>
        </p:txBody>
      </p:sp>
      <p:pic>
        <p:nvPicPr>
          <p:cNvPr id="7175" name="Picture 7" descr="neuriki_anoreks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484313"/>
            <a:ext cx="2462212" cy="2584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accent1"/>
                </a:solidFill>
              </a:rPr>
              <a:t>Παραδείγματα έλλειψης θρεπτικού συστατικού: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r>
              <a:rPr lang="el-GR" sz="2800"/>
              <a:t>Σιδηροπενική αναιμία</a:t>
            </a:r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endParaRPr lang="el-GR" sz="2800"/>
          </a:p>
          <a:p>
            <a:r>
              <a:rPr lang="el-GR" sz="2800"/>
              <a:t>Οστεοπόρωση</a:t>
            </a:r>
          </a:p>
        </p:txBody>
      </p:sp>
      <p:pic>
        <p:nvPicPr>
          <p:cNvPr id="8198" name="Picture 6" descr="αναιμι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84313"/>
            <a:ext cx="3167063" cy="2400300"/>
          </a:xfrm>
          <a:noFill/>
          <a:ln/>
        </p:spPr>
      </p:pic>
      <p:pic>
        <p:nvPicPr>
          <p:cNvPr id="8199" name="Picture 7" descr="osteop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5713" y="3941763"/>
            <a:ext cx="3203575" cy="21891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Παχυσαρκία και Περιττά κιλά - Μεταβολικά Νοσήματα - Functional Med 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77072"/>
            <a:ext cx="6048672" cy="228976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b="1" dirty="0" err="1">
                <a:solidFill>
                  <a:schemeClr val="accent1"/>
                </a:solidFill>
              </a:rPr>
              <a:t>Υπερφαγία</a:t>
            </a:r>
            <a:r>
              <a:rPr lang="el-GR" b="1" dirty="0">
                <a:solidFill>
                  <a:schemeClr val="accent1"/>
                </a:solidFill>
              </a:rPr>
              <a:t> και νόσοι φθοράς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παχυσαρκία </a:t>
            </a:r>
          </a:p>
          <a:p>
            <a:r>
              <a:rPr lang="el-GR" dirty="0"/>
              <a:t>Διαβήτη</a:t>
            </a:r>
          </a:p>
          <a:p>
            <a:r>
              <a:rPr lang="el-GR" dirty="0"/>
              <a:t>υπέρταση </a:t>
            </a:r>
          </a:p>
          <a:p>
            <a:r>
              <a:rPr lang="el-GR" dirty="0"/>
              <a:t>καρδιαγγειακά νοσήματα</a:t>
            </a:r>
          </a:p>
          <a:p>
            <a:r>
              <a:rPr lang="el-GR" dirty="0"/>
              <a:t>εγκεφαλικό επεισόδιο</a:t>
            </a:r>
          </a:p>
          <a:p>
            <a:r>
              <a:rPr lang="el-GR" dirty="0"/>
              <a:t>καρκίνο.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u="sng" dirty="0">
                <a:solidFill>
                  <a:srgbClr val="FF0000"/>
                </a:solidFill>
              </a:rPr>
              <a:t>Αν δεν τρώμε ισορροπημένα, να κινδυνεύουμε να βλάψουμε την υγεία μας</a:t>
            </a:r>
          </a:p>
        </p:txBody>
      </p:sp>
      <p:sp>
        <p:nvSpPr>
          <p:cNvPr id="19458" name="AutoShape 2" descr="Διάγνωση τού οξέος εμφράγματος του μυοκαρδίου-Incard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Διάγνωση τού οξέος εμφράγματος του μυοκαρδίου-Incard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Σιωπηλό Έμφραγμα: Η καρδιακή προσβολή χωρίς εμφανή συμπτώματα - Πως θα το  καταλάβετ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εμφραγμ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05064"/>
            <a:ext cx="4104456" cy="2144909"/>
          </a:xfrm>
          <a:prstGeom prst="rect">
            <a:avLst/>
          </a:prstGeom>
        </p:spPr>
      </p:pic>
      <p:sp>
        <p:nvSpPr>
          <p:cNvPr id="19464" name="AutoShape 8" descr="Σακχαρώδης διαβήτης τύπου 1 - Τάσος Σέρμπης Παιδίατρος Ιωάννινα  εξειδικευθείς στην Παιδοενδοκρινολογί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διαβήτ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764704"/>
            <a:ext cx="2532504" cy="1382880"/>
          </a:xfrm>
          <a:prstGeom prst="rect">
            <a:avLst/>
          </a:prstGeom>
        </p:spPr>
      </p:pic>
      <p:pic>
        <p:nvPicPr>
          <p:cNvPr id="11" name="10 - Εικόνα" descr="καρκινο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764704"/>
            <a:ext cx="2095500" cy="13944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1"/>
                </a:solidFill>
              </a:rPr>
              <a:t> Διατροφική συμπεριφορά και διαιτητικές συνήθειες 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Διαμορφώνονται όχι μόνο από το αίσθημα πείνας, αλλά και από: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ψυχολογικούς παράγοντες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Κοινωνικούς παράγοντες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Βιολογικούς παράγοντες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pic>
        <p:nvPicPr>
          <p:cNvPr id="14341" name="Picture 5" descr="imagesCAFTFB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844675"/>
            <a:ext cx="2973388" cy="35290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1"/>
                </a:solidFill>
              </a:rPr>
              <a:t>Ήδη στην εφηβική ηλικία είναι πολύ δύσκολη η προσπάθεια για αλλαγή των διατροφικών </a:t>
            </a:r>
            <a:r>
              <a:rPr lang="el-GR" sz="4000" b="1" dirty="0" smtClean="0">
                <a:solidFill>
                  <a:schemeClr val="accent1"/>
                </a:solidFill>
              </a:rPr>
              <a:t>συνηθειών!!!</a:t>
            </a:r>
            <a:endParaRPr lang="el-GR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396</Words>
  <Application>Microsoft Office PowerPoint</Application>
  <PresentationFormat>Προβολή στην οθόνη (4:3)</PresentationFormat>
  <Paragraphs>68</Paragraphs>
  <Slides>23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Δικαιοσύνη</vt:lpstr>
      <vt:lpstr>Διατροφή </vt:lpstr>
      <vt:lpstr>Ας δούμε γιατί είναι σημαντικό να φροντίσουμε  τη διατροφή </vt:lpstr>
      <vt:lpstr>Από την τροφή ο οργανισμός μας θα πάρει ότι χρειάζεται για:</vt:lpstr>
      <vt:lpstr>Υποσιτισμός </vt:lpstr>
      <vt:lpstr>Παραδείγματα έλλειψης θρεπτικού συστατικού: </vt:lpstr>
      <vt:lpstr> Υπερφαγία και νόσοι φθοράς </vt:lpstr>
      <vt:lpstr>Αν δεν τρώμε ισορροπημένα, να κινδυνεύουμε να βλάψουμε την υγεία μας</vt:lpstr>
      <vt:lpstr> Διατροφική συμπεριφορά και διαιτητικές συνήθειες :</vt:lpstr>
      <vt:lpstr>Ήδη στην εφηβική ηλικία είναι πολύ δύσκολη η προσπάθεια για αλλαγή των διατροφικών συνηθειών!!!</vt:lpstr>
      <vt:lpstr>Αν οι επιλογές μου είναι αυτές…</vt:lpstr>
      <vt:lpstr>Καλύτερα να τις αλλάξω…</vt:lpstr>
      <vt:lpstr>Διαφάνεια 12</vt:lpstr>
      <vt:lpstr>Τρώω 5 γεύματα την ημέρα</vt:lpstr>
      <vt:lpstr>Ξεκινώ με ένα σωστό πρωινό</vt:lpstr>
      <vt:lpstr>Επιλέγω υγιεινά σνακ</vt:lpstr>
      <vt:lpstr>Το μεσημεριανό και το δείπνο μου φροντίζω να είναι ολοκληρωμένα</vt:lpstr>
      <vt:lpstr>Αποφεύγω τα έτοιμα τρόφιμα που περιέχουν είναι πλούσια σε ζάχαρη και λίπη</vt:lpstr>
      <vt:lpstr>Πως ξέρουμε αν καλύπτουμε τις ανάγκες μας σε θρεπτικά συστατικά;</vt:lpstr>
      <vt:lpstr>Διαφάνεια 19</vt:lpstr>
      <vt:lpstr>Διαφάνεια 20</vt:lpstr>
      <vt:lpstr>Ακολουθούμε λοιπόν απλά τις συστάσεις για τις ομάδες τροφίμων, όπως αυτές περιγράφονται στην πυραμίδα της μεσογειακής διατροφής. 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Διατροφή</dc:title>
  <dc:creator>A1</dc:creator>
  <cp:lastModifiedBy>A1</cp:lastModifiedBy>
  <cp:revision>4</cp:revision>
  <dcterms:created xsi:type="dcterms:W3CDTF">2020-03-29T18:50:12Z</dcterms:created>
  <dcterms:modified xsi:type="dcterms:W3CDTF">2022-01-09T07:27:46Z</dcterms:modified>
</cp:coreProperties>
</file>