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27DF3-FAE8-4478-B908-79AA2DA25AE1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0C06-0098-4E81-84F6-B1C49C39F0CD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ΚΕΦΑΛΑΙΟ 1. ΒΑΣΙΚΕΣ ΕΝΝΟΙΕΣ ΑΡΧΙΤΕΚΤΟΝΙΚΗΣ ΚΑΙ ΔΙΑΣΥΝΔΕΣΗΣ ΔΙΚΤΥΩΝ</a:t>
            </a: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1.2.2 Το μοντέλο δικτύωσης TCP/IP</a:t>
            </a:r>
          </a:p>
          <a:p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4609" t="15625" r="25000" b="20833"/>
          <a:stretch>
            <a:fillRect/>
          </a:stretch>
        </p:blipFill>
        <p:spPr bwMode="auto">
          <a:xfrm>
            <a:off x="1071538" y="428604"/>
            <a:ext cx="765436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5273" t="13541" r="42578" b="4166"/>
          <a:stretch>
            <a:fillRect/>
          </a:stretch>
        </p:blipFill>
        <p:spPr bwMode="auto">
          <a:xfrm>
            <a:off x="1714480" y="428604"/>
            <a:ext cx="635798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4023" t="16666" r="26172" b="20833"/>
          <a:stretch>
            <a:fillRect/>
          </a:stretch>
        </p:blipFill>
        <p:spPr bwMode="auto">
          <a:xfrm>
            <a:off x="785786" y="571480"/>
            <a:ext cx="74890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4023" t="14583" r="23242" b="23958"/>
          <a:stretch>
            <a:fillRect/>
          </a:stretch>
        </p:blipFill>
        <p:spPr bwMode="auto">
          <a:xfrm>
            <a:off x="642910" y="1000108"/>
            <a:ext cx="7628125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5273" t="12499" r="43164" b="6250"/>
          <a:stretch>
            <a:fillRect/>
          </a:stretch>
        </p:blipFill>
        <p:spPr bwMode="auto">
          <a:xfrm>
            <a:off x="1500166" y="500042"/>
            <a:ext cx="628654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4609" t="17708" r="23828" b="19791"/>
          <a:stretch>
            <a:fillRect/>
          </a:stretch>
        </p:blipFill>
        <p:spPr bwMode="auto">
          <a:xfrm>
            <a:off x="623860" y="428604"/>
            <a:ext cx="796295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4023" t="19791" r="25000" b="16666"/>
          <a:stretch>
            <a:fillRect/>
          </a:stretch>
        </p:blipFill>
        <p:spPr bwMode="auto">
          <a:xfrm>
            <a:off x="714348" y="714356"/>
            <a:ext cx="7887454" cy="55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4023" t="16666" r="25000" b="19792"/>
          <a:stretch>
            <a:fillRect/>
          </a:stretch>
        </p:blipFill>
        <p:spPr bwMode="auto">
          <a:xfrm>
            <a:off x="817409" y="500042"/>
            <a:ext cx="7641485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4023" t="20833" r="25000" b="16666"/>
          <a:stretch>
            <a:fillRect/>
          </a:stretch>
        </p:blipFill>
        <p:spPr bwMode="auto">
          <a:xfrm>
            <a:off x="642910" y="428604"/>
            <a:ext cx="8001024" cy="551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252" t="19887" r="24252" b="16947"/>
          <a:stretch>
            <a:fillRect/>
          </a:stretch>
        </p:blipFill>
        <p:spPr bwMode="auto">
          <a:xfrm>
            <a:off x="111450" y="285728"/>
            <a:ext cx="9032550" cy="638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4023" t="17708" r="24414" b="20833"/>
          <a:stretch>
            <a:fillRect/>
          </a:stretch>
        </p:blipFill>
        <p:spPr bwMode="auto">
          <a:xfrm>
            <a:off x="432227" y="357166"/>
            <a:ext cx="8311025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/>
              <a:t>Συνεπώς, ένα δίκτυο οποιουδήποτε τύπου απαρτίζεται από δυο βασικά δομικά στοιχεία, </a:t>
            </a:r>
            <a:r>
              <a:rPr lang="el-GR" dirty="0">
                <a:solidFill>
                  <a:srgbClr val="FF0000"/>
                </a:solidFill>
              </a:rPr>
              <a:t>τους κόμβους </a:t>
            </a:r>
            <a:r>
              <a:rPr lang="el-GR" dirty="0"/>
              <a:t>και </a:t>
            </a:r>
            <a:r>
              <a:rPr lang="el-GR" dirty="0">
                <a:solidFill>
                  <a:srgbClr val="FF0000"/>
                </a:solidFill>
              </a:rPr>
              <a:t>τις γραμμές </a:t>
            </a:r>
            <a:r>
              <a:rPr lang="el-GR" dirty="0"/>
              <a:t>που ενώνουν τους κόμβους και προσδιορίζεται από το είδος τους. Έτσι όταν οι κόμβοι είναι υπολογιστές και οι γραμμές είναι φυσικά μέσα μετάδοσης όπως καλώδια, χαρακτηρίζεται ως </a:t>
            </a:r>
            <a:r>
              <a:rPr lang="el-GR" b="1" dirty="0"/>
              <a:t>δίκτυο υπολογιστών</a:t>
            </a:r>
            <a:r>
              <a:rPr lang="el-GR" dirty="0"/>
              <a:t>. Με τον όρο “υπολογιστής” εννοείται κάθε ψηφιακός ηλεκτρονικός υπολογιστής γενικής χρήσης, περιφερειακή συσκευή υπολογιστή ή συσκευή διακίνησης δεδομένων / πληροφοριών η οποία έχει τη δυνατότητα διασύνδεσης σε </a:t>
            </a:r>
            <a:r>
              <a:rPr lang="el-GR" dirty="0" err="1"/>
              <a:t>δίκτυο.Γενικά</a:t>
            </a:r>
            <a:r>
              <a:rPr lang="el-GR" dirty="0"/>
              <a:t> ένα δίκτυο υπολογιστών ή τηλεπληροφορικής είναι ένα σύστημα επικοινωνιών το οποίο διαθέτει συσκευές τηλεπικοινωνιών, τηλεπικοινωνιακούς κόμβους καθώς και φυσικά μέσα διέλευσης της πληροφορίας.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4023" t="17708" r="25000" b="19791"/>
          <a:stretch>
            <a:fillRect/>
          </a:stretch>
        </p:blipFill>
        <p:spPr bwMode="auto">
          <a:xfrm>
            <a:off x="500034" y="785794"/>
            <a:ext cx="8001024" cy="551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4023" t="16666" r="23242" b="20833"/>
          <a:stretch>
            <a:fillRect/>
          </a:stretch>
        </p:blipFill>
        <p:spPr bwMode="auto">
          <a:xfrm>
            <a:off x="642910" y="785794"/>
            <a:ext cx="8215370" cy="54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Η </a:t>
            </a:r>
            <a:r>
              <a:rPr lang="el-GR" sz="3200" dirty="0" smtClean="0"/>
              <a:t>δικτύωση,</a:t>
            </a:r>
            <a:r>
              <a:rPr lang="en-US" sz="3200" dirty="0" smtClean="0"/>
              <a:t> </a:t>
            </a:r>
            <a:r>
              <a:rPr lang="el-GR" sz="3200" dirty="0" smtClean="0"/>
              <a:t>είναι </a:t>
            </a:r>
            <a:r>
              <a:rPr lang="el-GR" sz="3200" dirty="0"/>
              <a:t>μια αρκετά πολύπλοκη διαδικασία.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5961" t="16923" r="23846" b="21538"/>
          <a:stretch>
            <a:fillRect/>
          </a:stretch>
        </p:blipFill>
        <p:spPr bwMode="auto">
          <a:xfrm>
            <a:off x="642910" y="1312762"/>
            <a:ext cx="7786742" cy="402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Ορθογώνιο"/>
          <p:cNvSpPr/>
          <p:nvPr/>
        </p:nvSpPr>
        <p:spPr>
          <a:xfrm>
            <a:off x="428596" y="5473005"/>
            <a:ext cx="87154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/>
              <a:t>Έτσι, το έργο της δικτύωσης διασπάστηκε σε επιμέρους λειτουργίες οι οποίες μπορούν να υλοποιηθούν </a:t>
            </a:r>
            <a:r>
              <a:rPr lang="el-GR" sz="2800" dirty="0" smtClean="0"/>
              <a:t>ανεξάρτητα.</a:t>
            </a:r>
            <a:endParaRPr lang="el-GR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285720" y="214290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	</a:t>
            </a:r>
            <a:r>
              <a:rPr lang="el-GR" sz="2400" b="1" dirty="0" smtClean="0"/>
              <a:t>Αρχιτεκτονική </a:t>
            </a:r>
            <a:r>
              <a:rPr lang="el-GR" sz="2400" b="1" dirty="0"/>
              <a:t>δικτύου</a:t>
            </a:r>
            <a:r>
              <a:rPr lang="el-GR" sz="2400" dirty="0"/>
              <a:t> είναι τα διάφορα τμήματα υλικού και λογισμικού από τα οποία είναι κατασκευασμένο, ο ρόλος που παίζουν στην επικοινωνία, η μεταξύ τους σχέση - οι </a:t>
            </a:r>
            <a:r>
              <a:rPr lang="el-GR" sz="2400" dirty="0" err="1"/>
              <a:t>διεπαφές</a:t>
            </a:r>
            <a:r>
              <a:rPr lang="el-GR" sz="2400" dirty="0"/>
              <a:t> και τα πρωτόκολλα που ακολουθούνται</a:t>
            </a:r>
            <a:r>
              <a:rPr lang="el-GR" sz="2400" dirty="0" smtClean="0"/>
              <a:t>.</a:t>
            </a:r>
            <a:endParaRPr lang="el-GR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3641" t="17391" r="25000" b="18840"/>
          <a:stretch>
            <a:fillRect/>
          </a:stretch>
        </p:blipFill>
        <p:spPr bwMode="auto">
          <a:xfrm>
            <a:off x="1071538" y="1928802"/>
            <a:ext cx="7143800" cy="454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4023" t="15625" r="25000" b="21875"/>
          <a:stretch>
            <a:fillRect/>
          </a:stretch>
        </p:blipFill>
        <p:spPr bwMode="auto">
          <a:xfrm>
            <a:off x="475032" y="487698"/>
            <a:ext cx="8097496" cy="558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87</Words>
  <Application>Microsoft Office PowerPoint</Application>
  <PresentationFormat>Προβολή στην οθόνη (4:3)</PresentationFormat>
  <Paragraphs>7</Paragraphs>
  <Slides>18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Θέμα του Office</vt:lpstr>
      <vt:lpstr>ΚΕΦΑΛΑΙΟ 1. ΒΑΣΙΚΕΣ ΕΝΝΟΙΕΣ ΑΡΧΙΤΕΚΤΟΝΙΚΗΣ ΚΑΙ ΔΙΑΣΥΝΔΕΣΗΣ ΔΙΚΤΥΩΝ  </vt:lpstr>
      <vt:lpstr>Διαφάνεια 2</vt:lpstr>
      <vt:lpstr>Διαφάνεια 3</vt:lpstr>
      <vt:lpstr>Διαφάνεια 4</vt:lpstr>
      <vt:lpstr>Διαφάνεια 5</vt:lpstr>
      <vt:lpstr>Διαφάνεια 6</vt:lpstr>
      <vt:lpstr>Η δικτύωση, είναι μια αρκετά πολύπλοκη διαδικασία.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ΚΕΦΑΛΑΙΟ 1. ΒΑΣΙΚΕΣ ΕΝΝΟΙΕΣ ΑΡΧΙΤΕΚΤΟΝΙΚΗΣ ΚΑΙ ΔΙΑΣΥΝΔΕΣΗΣ ΔΙΚΤΥΩΝ</dc:title>
  <dc:creator>nickarmeniakos@gmail.com</dc:creator>
  <cp:lastModifiedBy>nickarmeniakos@gmail.com</cp:lastModifiedBy>
  <cp:revision>6</cp:revision>
  <dcterms:created xsi:type="dcterms:W3CDTF">2024-09-25T21:26:35Z</dcterms:created>
  <dcterms:modified xsi:type="dcterms:W3CDTF">2024-09-25T22:23:40Z</dcterms:modified>
</cp:coreProperties>
</file>