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57" r:id="rId3"/>
    <p:sldId id="275" r:id="rId4"/>
    <p:sldId id="276"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9627DF3-FAE8-4478-B908-79AA2DA25AE1}" type="datetimeFigureOut">
              <a:rPr lang="el-GR" smtClean="0"/>
              <a:pPr/>
              <a:t>16/10/2024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650C06-0098-4E81-84F6-B1C49C39F0C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627DF3-FAE8-4478-B908-79AA2DA25AE1}" type="datetimeFigureOut">
              <a:rPr lang="el-GR" smtClean="0"/>
              <a:pPr/>
              <a:t>16/10/2024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50C06-0098-4E81-84F6-B1C49C39F0C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b="1" dirty="0" smtClean="0"/>
              <a:t>Κεφάλαιο 2. ΤΟΠΙΚΑ ΔΙΚΤΥΑ - ΕΠΙΠΕΔΟ ΠΡΟΣΒΑΣΗΣ ΔΙΚΤΥΟΥ (TCP/IP) </a:t>
            </a:r>
            <a:r>
              <a:rPr lang="el-GR" dirty="0"/>
              <a:t/>
            </a:r>
            <a:br>
              <a:rPr lang="el-GR" dirty="0"/>
            </a:br>
            <a:r>
              <a:rPr lang="el-GR" dirty="0" smtClean="0"/>
              <a:t/>
            </a:r>
            <a:br>
              <a:rPr lang="el-GR" dirty="0" smtClean="0"/>
            </a:br>
            <a:endParaRPr lang="el-GR" dirty="0"/>
          </a:p>
        </p:txBody>
      </p:sp>
      <p:sp>
        <p:nvSpPr>
          <p:cNvPr id="3" name="2 - Υπότιτλος"/>
          <p:cNvSpPr>
            <a:spLocks noGrp="1"/>
          </p:cNvSpPr>
          <p:nvPr>
            <p:ph type="subTitle" idx="1"/>
          </p:nvPr>
        </p:nvSpPr>
        <p:spPr/>
        <p:txBody>
          <a:bodyPr>
            <a:normAutofit fontScale="70000" lnSpcReduction="20000"/>
          </a:bodyPr>
          <a:lstStyle/>
          <a:p>
            <a:r>
              <a:rPr lang="el-GR" dirty="0" smtClean="0"/>
              <a:t>2.4.2 Διευθύνσεις Ελέγχου πρόσβασης στο Μέσο (MAC) - Δομή πλαισίου </a:t>
            </a:r>
            <a:r>
              <a:rPr lang="el-GR" dirty="0" err="1" smtClean="0"/>
              <a:t>Ethernet</a:t>
            </a:r>
            <a:r>
              <a:rPr lang="el-GR" dirty="0" smtClean="0"/>
              <a:t> - Πλαίσια </a:t>
            </a:r>
            <a:r>
              <a:rPr lang="el-GR" dirty="0" err="1" smtClean="0"/>
              <a:t>Ethernet</a:t>
            </a:r>
            <a:r>
              <a:rPr lang="el-GR" dirty="0" smtClean="0"/>
              <a:t> μεγάλου μεγέθους (</a:t>
            </a:r>
            <a:r>
              <a:rPr lang="el-GR" dirty="0" err="1" smtClean="0"/>
              <a:t>Jumbo</a:t>
            </a:r>
            <a:r>
              <a:rPr lang="el-GR" dirty="0" smtClean="0"/>
              <a:t> </a:t>
            </a:r>
            <a:r>
              <a:rPr lang="el-GR" dirty="0" err="1" smtClean="0"/>
              <a:t>frames</a:t>
            </a:r>
            <a:r>
              <a:rPr lang="el-GR" dirty="0" smtClean="0"/>
              <a:t>)</a:t>
            </a:r>
            <a:endParaRPr lang="el-GR" dirty="0"/>
          </a:p>
          <a:p>
            <a:r>
              <a:rPr lang="el-GR" dirty="0" smtClean="0"/>
              <a:t/>
            </a:r>
            <a:br>
              <a:rPr lang="el-GR" dirty="0" smtClean="0"/>
            </a:b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214282" y="357166"/>
            <a:ext cx="8472518" cy="5768997"/>
          </a:xfrm>
        </p:spPr>
        <p:txBody>
          <a:bodyPr>
            <a:noAutofit/>
          </a:bodyPr>
          <a:lstStyle/>
          <a:p>
            <a:pPr>
              <a:buNone/>
            </a:pPr>
            <a:r>
              <a:rPr lang="el-GR" dirty="0" smtClean="0"/>
              <a:t>		Κάθε κόμβος σε ένα δίκτυο </a:t>
            </a:r>
            <a:r>
              <a:rPr lang="el-GR" dirty="0" err="1" smtClean="0"/>
              <a:t>Ethernet</a:t>
            </a:r>
            <a:r>
              <a:rPr lang="el-GR" dirty="0" smtClean="0"/>
              <a:t> έχει μια φυσική διεύθυνση ή διεύθυνση υλικού (</a:t>
            </a:r>
            <a:r>
              <a:rPr lang="el-GR" dirty="0" err="1" smtClean="0"/>
              <a:t>Hardware</a:t>
            </a:r>
            <a:r>
              <a:rPr lang="el-GR" dirty="0" smtClean="0"/>
              <a:t> </a:t>
            </a:r>
            <a:r>
              <a:rPr lang="el-GR" dirty="0" err="1" smtClean="0"/>
              <a:t>Address</a:t>
            </a:r>
            <a:r>
              <a:rPr lang="el-GR" dirty="0" smtClean="0"/>
              <a:t>), ώστε να αναγνωρίζεται μοναδικά σε όλο το δίκτυο. Αναφέρεται και ως διεύθυνση ελέγχου προσπέλασης στο μέσο (MAC </a:t>
            </a:r>
            <a:r>
              <a:rPr lang="el-GR" dirty="0" err="1" smtClean="0"/>
              <a:t>Address</a:t>
            </a:r>
            <a:r>
              <a:rPr lang="el-GR" dirty="0" smtClean="0"/>
              <a:t>, </a:t>
            </a:r>
            <a:r>
              <a:rPr lang="el-GR" dirty="0" err="1" smtClean="0"/>
              <a:t>Media</a:t>
            </a:r>
            <a:r>
              <a:rPr lang="el-GR" dirty="0" smtClean="0"/>
              <a:t> Access </a:t>
            </a:r>
            <a:r>
              <a:rPr lang="el-GR" dirty="0" err="1" smtClean="0"/>
              <a:t>Control</a:t>
            </a:r>
            <a:r>
              <a:rPr lang="el-GR" dirty="0" smtClean="0"/>
              <a:t>). </a:t>
            </a:r>
          </a:p>
          <a:p>
            <a:pPr>
              <a:buNone/>
            </a:pPr>
            <a:r>
              <a:rPr lang="el-GR" dirty="0" smtClean="0"/>
              <a:t>		Είναι ένας δυαδικός αριθμός των 48 ή έξι οκτάδων και γράφεται στο </a:t>
            </a:r>
            <a:r>
              <a:rPr lang="el-GR" dirty="0" err="1" smtClean="0"/>
              <a:t>δεκαεξαδικό</a:t>
            </a:r>
            <a:r>
              <a:rPr lang="el-GR" dirty="0" smtClean="0"/>
              <a:t> αριθμητικό σύστημα ως έξι διψήφιοι </a:t>
            </a:r>
            <a:r>
              <a:rPr lang="el-GR" dirty="0" err="1" smtClean="0"/>
              <a:t>δεκαεξαδικοί</a:t>
            </a:r>
            <a:r>
              <a:rPr lang="el-GR" dirty="0" smtClean="0"/>
              <a:t> αριθμοί χωρισμένοι με παύλες (στα </a:t>
            </a:r>
            <a:r>
              <a:rPr lang="el-GR" dirty="0" err="1" smtClean="0"/>
              <a:t>windows</a:t>
            </a:r>
            <a:r>
              <a:rPr lang="el-GR" dirty="0" smtClean="0"/>
              <a:t>) ή με άνω-κάτω τελείες (στο </a:t>
            </a:r>
            <a:r>
              <a:rPr lang="el-GR" dirty="0" err="1" smtClean="0"/>
              <a:t>unix</a:t>
            </a:r>
            <a:r>
              <a:rPr lang="el-GR" dirty="0" smtClean="0"/>
              <a:t>/</a:t>
            </a:r>
            <a:r>
              <a:rPr lang="el-GR" dirty="0" err="1" smtClean="0"/>
              <a:t>linux</a:t>
            </a:r>
            <a:r>
              <a:rPr lang="el-GR" dirty="0" smtClean="0"/>
              <a:t>).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περιεχομένου"/>
          <p:cNvSpPr>
            <a:spLocks noGrp="1"/>
          </p:cNvSpPr>
          <p:nvPr>
            <p:ph idx="1"/>
          </p:nvPr>
        </p:nvSpPr>
        <p:spPr>
          <a:xfrm>
            <a:off x="457200" y="285728"/>
            <a:ext cx="8229600" cy="5840435"/>
          </a:xfrm>
        </p:spPr>
        <p:txBody>
          <a:bodyPr>
            <a:normAutofit fontScale="32500" lnSpcReduction="20000"/>
          </a:bodyPr>
          <a:lstStyle/>
          <a:p>
            <a:pPr>
              <a:buNone/>
            </a:pPr>
            <a:r>
              <a:rPr lang="el-GR" sz="5900" dirty="0" smtClean="0"/>
              <a:t>		Μια τέτοια διεύθυνση είναι η 74:ea:3a:cd:06:40. Σε υπολογιστή εξοπλισμένο με κάρτα δικτύου, η διεύθυνση MAC είναι χαρακτηριστικό της κάρτας δικτύου και πολλές φορές αναγράφεται πάνω σε αυτήν από τον κατασκευαστή της. Μπορεί να αναγνωσθεί ηλεκτρονικά με την κατάλληλη εντολή του λειτουργικού συστήματος .</a:t>
            </a:r>
          </a:p>
          <a:p>
            <a:pPr>
              <a:buNone/>
            </a:pPr>
            <a:r>
              <a:rPr lang="el-GR" sz="5900" dirty="0" smtClean="0"/>
              <a:t>		 Οι κόμβοι ενός δικτύου </a:t>
            </a:r>
            <a:r>
              <a:rPr lang="el-GR" sz="5900" dirty="0" err="1" smtClean="0"/>
              <a:t>Ethernet</a:t>
            </a:r>
            <a:r>
              <a:rPr lang="el-GR" sz="5900" dirty="0" smtClean="0"/>
              <a:t> ανταλλάσσουν δεδομένα-πληροφορίες τις οποίες ενθυλακώνουν σε πακέτα τα οποία ονομάζονται πλαίσια. Στην επικεφαλίδα του πλαισίου τοποθετούνται διαχειριστικές πληροφορίες από τις οποίες οι σημαντικότερες είναι οι διευθύνσεις αποστολέα (προέλευσης) και παραλήπτη (προορισμού). Οι διευθύνσεις MAC απαρτίζονται από δυο μέρη των 24ων δυαδικών ψηφίων. Το πρώτο μέρος το οποίο ονομάζεται (μοναδική) Ταυτότητα του Οργανισμού (OUI - </a:t>
            </a:r>
            <a:r>
              <a:rPr lang="el-GR" sz="5900" dirty="0" err="1" smtClean="0"/>
              <a:t>Organizational</a:t>
            </a:r>
            <a:r>
              <a:rPr lang="el-GR" sz="5900" dirty="0" smtClean="0"/>
              <a:t> </a:t>
            </a:r>
            <a:r>
              <a:rPr lang="el-GR" sz="5900" dirty="0" err="1" smtClean="0"/>
              <a:t>Unique</a:t>
            </a:r>
            <a:r>
              <a:rPr lang="el-GR" sz="5900" dirty="0" smtClean="0"/>
              <a:t> </a:t>
            </a:r>
            <a:r>
              <a:rPr lang="el-GR" sz="5900" dirty="0" err="1" smtClean="0"/>
              <a:t>Identifier</a:t>
            </a:r>
            <a:r>
              <a:rPr lang="el-GR" sz="5900" dirty="0" smtClean="0"/>
              <a:t>), χορηγείται από το Ινστιτούτο Ηλεκτρολόγων και Ηλεκτρονικών Μηχανικών και διατίθεται αποκλειστικά στον κατασκευαστή υλικού. Το δεύτερο μέρος το προσδιορίζει ο κατασκευαστής υλικού με δική του ευθύνη. Από το πρώτο μέρος τα δυο ψηφία έχουν ειδική σημασία.</a:t>
            </a:r>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00034" y="428604"/>
            <a:ext cx="8229600" cy="1000132"/>
          </a:xfrm>
        </p:spPr>
        <p:txBody>
          <a:bodyPr>
            <a:normAutofit fontScale="90000"/>
          </a:bodyPr>
          <a:lstStyle/>
          <a:p>
            <a:pPr fontAlgn="base"/>
            <a:r>
              <a:rPr lang="el-GR" b="1" dirty="0" smtClean="0"/>
              <a:t> </a:t>
            </a:r>
            <a:r>
              <a:rPr lang="el-GR" b="1" smtClean="0"/>
              <a:t>Χαρακτηριστικά </a:t>
            </a:r>
            <a:r>
              <a:rPr lang="el-GR" b="1" dirty="0" smtClean="0"/>
              <a:t/>
            </a:r>
            <a:br>
              <a:rPr lang="el-GR" b="1" dirty="0" smtClean="0"/>
            </a:br>
            <a:endParaRPr lang="el-GR" b="1" dirty="0"/>
          </a:p>
        </p:txBody>
      </p:sp>
      <p:sp>
        <p:nvSpPr>
          <p:cNvPr id="4" name="3 - Θέση περιεχομένου"/>
          <p:cNvSpPr>
            <a:spLocks noGrp="1"/>
          </p:cNvSpPr>
          <p:nvPr>
            <p:ph idx="1"/>
          </p:nvPr>
        </p:nvSpPr>
        <p:spPr/>
        <p:txBody>
          <a:bodyPr>
            <a:normAutofit fontScale="92500" lnSpcReduction="10000"/>
          </a:bodyPr>
          <a:lstStyle/>
          <a:p>
            <a:pPr fontAlgn="base"/>
            <a:r>
              <a:rPr lang="el-GR" dirty="0" smtClean="0"/>
              <a:t>Αντιπροσωπεύει το χαμηλότερο λογικό επίπεδο λειτουργικότητας που απαιτείται από ένα δίκτυο: Πρόσβαση στο φυσικό μέσο και αξιόπιστη μετάδοση της πληροφορίας.</a:t>
            </a:r>
          </a:p>
          <a:p>
            <a:pPr fontAlgn="base"/>
            <a:r>
              <a:rPr lang="el-GR" dirty="0" smtClean="0"/>
              <a:t>Περιλαμβάνει φυσικές συνδέσεις: καλώδια, αναμεταδότες, κάρτες δικτύου, πρωτόκολλα πρόσβασης τοπικών δικτύων, κ.α. </a:t>
            </a:r>
          </a:p>
          <a:p>
            <a:pPr fontAlgn="base"/>
            <a:r>
              <a:rPr lang="el-GR" dirty="0" smtClean="0"/>
              <a:t>Δεν υπάρχουν προδιαγραφές και έτσι μπορούν να ακολουθούνται τελείως διαφορετικές τεχνολογίες.</a:t>
            </a:r>
          </a:p>
          <a:p>
            <a:pPr>
              <a:buNone/>
            </a:pP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1413</TotalTime>
  <Words>74</Words>
  <Application>Microsoft Office PowerPoint</Application>
  <PresentationFormat>Προβολή στην οθόνη (4:3)</PresentationFormat>
  <Paragraphs>11</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Κεφάλαιο 2. ΤΟΠΙΚΑ ΔΙΚΤΥΑ - ΕΠΙΠΕΔΟ ΠΡΟΣΒΑΣΗΣ ΔΙΚΤΥΟΥ (TCP/IP)   </vt:lpstr>
      <vt:lpstr>Διαφάνεια 2</vt:lpstr>
      <vt:lpstr>Διαφάνεια 3</vt:lpstr>
      <vt:lpstr> Χαρακτηριστικά  </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ΚΕΦΑΛΑΙΟ 1. ΒΑΣΙΚΕΣ ΕΝΝΟΙΕΣ ΑΡΧΙΤΕΚΤΟΝΙΚΗΣ ΚΑΙ ΔΙΑΣΥΝΔΕΣΗΣ ΔΙΚΤΥΩΝ</dc:title>
  <dc:creator>nickarmeniakos@gmail.com</dc:creator>
  <cp:lastModifiedBy>nickarmeniakos@gmail.com</cp:lastModifiedBy>
  <cp:revision>14</cp:revision>
  <dcterms:created xsi:type="dcterms:W3CDTF">2024-09-25T21:26:35Z</dcterms:created>
  <dcterms:modified xsi:type="dcterms:W3CDTF">2024-10-16T20:22:03Z</dcterms:modified>
</cp:coreProperties>
</file>