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35" y="563880"/>
            <a:ext cx="5303520" cy="4965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925195"/>
            <a:ext cx="2625090" cy="1035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295" y="1108075"/>
            <a:ext cx="6569710" cy="582930"/>
          </a:xfrm>
        </p:spPr>
        <p:txBody>
          <a:bodyPr/>
          <a:p>
            <a:r>
              <a:rPr lang="en-US" altLang="en-US"/>
              <a:t>Μικρή Ομαδική Δραστηριότητα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295" y="2169160"/>
            <a:ext cx="6632575" cy="3152140"/>
          </a:xfrm>
        </p:spPr>
        <p:txBody>
          <a:bodyPr/>
          <a:p>
            <a:pPr marL="0" indent="0"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Οι μαθητές σε μικρές ομάδες γράφουν αλγόριθμο για:</a:t>
            </a:r>
            <a:endParaRPr lang="en-US" altLang="en-US" sz="2400" b="1">
              <a:solidFill>
                <a:srgbClr val="0070C0"/>
              </a:solidFill>
            </a:endParaRPr>
          </a:p>
          <a:p>
            <a:endParaRPr lang="en-US" altLang="en-US" sz="2400" b="1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altLang="en-US" sz="2400" b="1">
                <a:solidFill>
                  <a:srgbClr val="0070C0"/>
                </a:solidFill>
              </a:rPr>
              <a:t>«</a:t>
            </a:r>
            <a:r>
              <a:rPr lang="en-US" altLang="en-US" sz="2400" b="1">
                <a:solidFill>
                  <a:srgbClr val="0070C0"/>
                </a:solidFill>
              </a:rPr>
              <a:t>Πώς ανοίγουμε τον υπολογιστή και μπαίνουμε στο internet.</a:t>
            </a:r>
            <a:r>
              <a:rPr lang="en-US" altLang="en-US" sz="2400" b="1">
                <a:solidFill>
                  <a:srgbClr val="0070C0"/>
                </a:solidFill>
              </a:rPr>
              <a:t>»</a:t>
            </a:r>
            <a:endParaRPr lang="en-US" altLang="en-US" sz="2400" b="1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en-US" altLang="en-US" sz="2400" b="1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altLang="en-US" sz="2400" b="1">
                <a:solidFill>
                  <a:srgbClr val="0070C0"/>
                </a:solidFill>
              </a:rPr>
              <a:t>Παρουσιάζουν 2 ομάδες.</a:t>
            </a:r>
            <a:endParaRPr lang="en-US" altLang="en-US" sz="2400" b="1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307340"/>
            <a:ext cx="3733800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70" y="2668905"/>
            <a:ext cx="19812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nip Diagonal Corner Rectangle 3"/>
          <p:cNvSpPr/>
          <p:nvPr/>
        </p:nvSpPr>
        <p:spPr>
          <a:xfrm>
            <a:off x="2912110" y="1273810"/>
            <a:ext cx="5720080" cy="4698365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78505" y="1620520"/>
            <a:ext cx="5130165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b="1" u="sng"/>
              <a:t>Παράδειγμα λύσης:</a:t>
            </a:r>
            <a:endParaRPr lang="en-US" altLang="en-US" sz="2400" b="1" u="sng"/>
          </a:p>
          <a:p>
            <a:endParaRPr lang="en-US" altLang="en-US" b="1"/>
          </a:p>
          <a:p>
            <a:r>
              <a:rPr lang="en-US" altLang="en-US" b="1"/>
              <a:t>Πάτησε το κουμπί εκκίνησης.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Περίμενε να φορτώσει το λειτουργικό σύστημα.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Κάνε κλικ στο εικονίδιο του browser.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Πληκτρολόγησε τη διεύθυνση.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Πάτησε Enter.</a:t>
            </a:r>
            <a:endParaRPr lang="en-US" alt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9055" y="4663440"/>
            <a:ext cx="3143250" cy="1533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755" y="2254885"/>
            <a:ext cx="325755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8235" y="479425"/>
            <a:ext cx="9812655" cy="5934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920" y="0"/>
            <a:ext cx="3565525" cy="582930"/>
          </a:xfrm>
        </p:spPr>
        <p:txBody>
          <a:bodyPr/>
          <a:p>
            <a:r>
              <a:rPr lang="en-US" alt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Σωστό / Λάθος</a:t>
            </a:r>
            <a:endParaRPr lang="en-US" altLang="en-US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05" y="773430"/>
            <a:ext cx="6189345" cy="4953000"/>
          </a:xfrm>
        </p:spPr>
        <p:txBody>
          <a:bodyPr/>
          <a:p>
            <a:pPr marL="457200" indent="-457200">
              <a:buAutoNum type="arabicPeriod"/>
            </a:pPr>
            <a:r>
              <a:rPr lang="en-US" altLang="en-US" sz="1800"/>
              <a:t>Μια σειρά από εντολές είναι ένας αλγόριθμος. </a:t>
            </a:r>
            <a:endParaRPr lang="en-US" altLang="en-US" sz="1800"/>
          </a:p>
          <a:p>
            <a:pPr marL="457200" indent="-457200">
              <a:buAutoNum type="arabicPeriod"/>
            </a:pPr>
            <a:endParaRPr lang="en-US" altLang="en-US" sz="1800"/>
          </a:p>
          <a:p>
            <a:pPr marL="457200" indent="-457200">
              <a:buAutoNum type="arabicPeriod"/>
            </a:pPr>
            <a:r>
              <a:rPr lang="en-US" altLang="en-US" sz="1800"/>
              <a:t>Οι εντολές ενός αλγορίθμου πρέπει να ικανοποιούν κάποια κριτήρια.</a:t>
            </a:r>
            <a:endParaRPr lang="en-US" altLang="en-US" sz="1800"/>
          </a:p>
          <a:p>
            <a:pPr marL="457200" indent="-457200">
              <a:buAutoNum type="arabicPeriod"/>
            </a:pPr>
            <a:endParaRPr lang="en-US" altLang="en-US" sz="1800"/>
          </a:p>
          <a:p>
            <a:pPr marL="457200" indent="-457200">
              <a:buAutoNum type="arabicPeriod"/>
            </a:pPr>
            <a:r>
              <a:rPr lang="en-US" altLang="en-US" sz="1800"/>
              <a:t>Ένας αλγόριθμος είναι μια σειρά εντολών. </a:t>
            </a:r>
            <a:endParaRPr lang="en-US" altLang="en-US" sz="1800"/>
          </a:p>
          <a:p>
            <a:pPr marL="457200" indent="-457200">
              <a:buAutoNum type="arabicPeriod"/>
            </a:pPr>
            <a:endParaRPr lang="en-US" altLang="en-US" sz="1800"/>
          </a:p>
          <a:p>
            <a:pPr marL="457200" indent="-457200">
              <a:buAutoNum type="arabicPeriod"/>
            </a:pPr>
            <a:r>
              <a:rPr lang="en-US" altLang="en-US" sz="1800"/>
              <a:t>Ο υπολογιστής μπορεί να εκτελεί μόνο βασικές πράξεις. </a:t>
            </a:r>
            <a:endParaRPr lang="en-US" altLang="en-US" sz="1800"/>
          </a:p>
          <a:p>
            <a:pPr marL="457200" indent="-457200">
              <a:buAutoNum type="arabicPeriod"/>
            </a:pPr>
            <a:endParaRPr lang="en-US" altLang="en-US" sz="1800"/>
          </a:p>
          <a:p>
            <a:pPr marL="457200" indent="-457200">
              <a:buAutoNum type="arabicPeriod"/>
            </a:pPr>
            <a:r>
              <a:rPr lang="en-US" altLang="en-US" sz="1800"/>
              <a:t>Μια σειρά εντολών πρέπει να λαμβάνει υπόψη τον μελλοντικό εκτελεστή της, προκειμένου να ικανοποιεί τα αλγοριθμικά κριτήρια. </a:t>
            </a:r>
            <a:endParaRPr lang="en-US" altLang="en-US" sz="1800"/>
          </a:p>
          <a:p>
            <a:pPr marL="457200" indent="-457200">
              <a:buAutoNum type="arabicPeriod"/>
            </a:pPr>
            <a:endParaRPr lang="en-US" altLang="en-US" sz="1800"/>
          </a:p>
          <a:p>
            <a:pPr marL="457200" indent="-457200">
              <a:buAutoNum type="arabicPeriod"/>
            </a:pPr>
            <a:r>
              <a:rPr lang="en-US" altLang="en-US" sz="1800"/>
              <a:t>Ο άνθρωπος έχει ευρύτερο σύνολο εκτελέσιμων εντολών από τον υπολογιστή. </a:t>
            </a:r>
            <a:endParaRPr lang="en-US" altLang="en-US" sz="1800"/>
          </a:p>
        </p:txBody>
      </p:sp>
      <p:sp>
        <p:nvSpPr>
          <p:cNvPr id="4" name="Text Box 3"/>
          <p:cNvSpPr txBox="1"/>
          <p:nvPr/>
        </p:nvSpPr>
        <p:spPr>
          <a:xfrm>
            <a:off x="6546850" y="773430"/>
            <a:ext cx="4850765" cy="710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en-US" b="1">
                <a:solidFill>
                  <a:srgbClr val="00B050"/>
                </a:solidFill>
              </a:rPr>
              <a:t>❌ Λάθος (Δεν αρκεί να είναι απλά εντολές, πρέπει να πληρούν και κριτήρια).</a:t>
            </a:r>
            <a:endParaRPr lang="en-US" altLang="en-US" b="1">
              <a:solidFill>
                <a:srgbClr val="00B050"/>
              </a:solidFill>
            </a:endParaRPr>
          </a:p>
          <a:p>
            <a:endParaRPr lang="en-US" altLang="en-US" b="1">
              <a:solidFill>
                <a:srgbClr val="00B05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46850" y="1609090"/>
            <a:ext cx="1649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ym typeface="+mn-ea"/>
              </a:rPr>
              <a:t> </a:t>
            </a:r>
            <a:r>
              <a:rPr lang="en-US" altLang="en-US" b="1">
                <a:solidFill>
                  <a:srgbClr val="00B050"/>
                </a:solidFill>
                <a:sym typeface="+mn-ea"/>
              </a:rPr>
              <a:t>✅ Σωστό</a:t>
            </a:r>
            <a:r>
              <a:rPr lang="en-US" altLang="en-US">
                <a:sym typeface="+mn-ea"/>
              </a:rPr>
              <a:t>.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546850" y="2228215"/>
            <a:ext cx="5180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>
                <a:solidFill>
                  <a:srgbClr val="00B050"/>
                </a:solidFill>
                <a:sym typeface="+mn-ea"/>
              </a:rPr>
              <a:t>❌ Λάθος (Πρέπει να είναι και σαφής, πεπερασμένος, εκτελέσιμος).</a:t>
            </a:r>
            <a:endParaRPr lang="en-US" altLang="en-US" b="1">
              <a:solidFill>
                <a:srgbClr val="00B050"/>
              </a:solidFill>
            </a:endParaRPr>
          </a:p>
          <a:p>
            <a:endParaRPr lang="en-US" altLang="en-US" b="1">
              <a:solidFill>
                <a:srgbClr val="00B05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46850" y="3180080"/>
            <a:ext cx="1639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>
                <a:solidFill>
                  <a:srgbClr val="00B050"/>
                </a:solidFill>
                <a:sym typeface="+mn-ea"/>
              </a:rPr>
              <a:t>✅ Σωστό.</a:t>
            </a:r>
            <a:endParaRPr lang="en-US" altLang="en-US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546850" y="4195445"/>
            <a:ext cx="1668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ym typeface="+mn-ea"/>
              </a:rPr>
              <a:t> </a:t>
            </a:r>
            <a:r>
              <a:rPr lang="en-US" altLang="en-US" b="1">
                <a:solidFill>
                  <a:srgbClr val="00B050"/>
                </a:solidFill>
                <a:sym typeface="+mn-ea"/>
              </a:rPr>
              <a:t>✅ Σωστό.</a:t>
            </a:r>
            <a:endParaRPr lang="en-US" altLang="en-US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673850" y="5358130"/>
            <a:ext cx="1668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ym typeface="+mn-ea"/>
              </a:rPr>
              <a:t> </a:t>
            </a:r>
            <a:r>
              <a:rPr lang="en-US" altLang="en-US" b="1">
                <a:solidFill>
                  <a:srgbClr val="00B050"/>
                </a:solidFill>
                <a:sym typeface="+mn-ea"/>
              </a:rPr>
              <a:t>✅ Σωστό.</a:t>
            </a:r>
            <a:endParaRPr lang="en-US" altLang="en-US" b="1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090" y="470535"/>
            <a:ext cx="4906645" cy="58293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en-US" sz="24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Αντιστοίχιση Στήλης Α με Στήλη Β</a:t>
            </a:r>
            <a:endParaRPr lang="en-US" altLang="en-US" sz="24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30" y="2112645"/>
            <a:ext cx="9765665" cy="2971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641090" y="2893060"/>
            <a:ext cx="2546350" cy="636905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8235" y="3466465"/>
            <a:ext cx="2567940" cy="1230630"/>
          </a:xfrm>
          <a:prstGeom prst="straightConnector1">
            <a:avLst/>
          </a:prstGeom>
          <a:ln w="317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77285" y="3897630"/>
            <a:ext cx="2509520" cy="392430"/>
          </a:xfrm>
          <a:prstGeom prst="straightConnector1">
            <a:avLst/>
          </a:prstGeom>
          <a:ln w="317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8235" y="3935730"/>
            <a:ext cx="2480945" cy="421640"/>
          </a:xfrm>
          <a:prstGeom prst="straightConnector1">
            <a:avLst/>
          </a:prstGeom>
          <a:ln w="317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41775" y="2929890"/>
            <a:ext cx="2135505" cy="1810385"/>
          </a:xfrm>
          <a:prstGeom prst="straightConnector1">
            <a:avLst/>
          </a:prstGeom>
          <a:ln w="317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7890" y="1433195"/>
            <a:ext cx="9491345" cy="21393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670040" y="1735455"/>
            <a:ext cx="1581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solidFill>
                  <a:srgbClr val="FFC000"/>
                </a:solidFill>
              </a:rPr>
              <a:t>εντολών</a:t>
            </a:r>
            <a:endParaRPr lang="en-US" altLang="en-US" sz="2000" b="1">
              <a:solidFill>
                <a:srgbClr val="FFC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69205" y="2134235"/>
            <a:ext cx="1726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solidFill>
                  <a:srgbClr val="FFC000"/>
                </a:solidFill>
              </a:rPr>
              <a:t>επίλυση</a:t>
            </a:r>
            <a:endParaRPr lang="en-US" altLang="en-US" sz="2000" b="1">
              <a:solidFill>
                <a:srgbClr val="FFC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698875" y="2465705"/>
            <a:ext cx="29133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solidFill>
                  <a:srgbClr val="FFC000"/>
                </a:solidFill>
              </a:rPr>
              <a:t>καθοριστικότητας</a:t>
            </a:r>
            <a:endParaRPr lang="en-US" altLang="en-US" sz="2000" b="1">
              <a:solidFill>
                <a:srgbClr val="FFC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901815" y="2465705"/>
            <a:ext cx="2865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solidFill>
                  <a:srgbClr val="FFC000"/>
                </a:solidFill>
              </a:rPr>
              <a:t>εκτελεσιμότητας</a:t>
            </a:r>
            <a:endParaRPr lang="en-US" altLang="en-US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75" y="3329940"/>
            <a:ext cx="3733800" cy="3368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3999865" cy="582930"/>
          </a:xfrm>
        </p:spPr>
        <p:txBody>
          <a:bodyPr/>
          <a:p>
            <a:r>
              <a:rPr lang="en-US" altLang="en-US"/>
              <a:t>Ανακεφαλαίωση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1023620" y="1242060"/>
            <a:ext cx="2727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en-US">
                <a:highlight>
                  <a:srgbClr val="00FF00"/>
                </a:highlight>
              </a:rPr>
              <a:t>1. </a:t>
            </a:r>
            <a:r>
              <a:rPr lang="en-US" altLang="en-US">
                <a:highlight>
                  <a:srgbClr val="00FF00"/>
                </a:highlight>
              </a:rPr>
              <a:t>Τι </a:t>
            </a:r>
            <a:r>
              <a:rPr lang="en-US" altLang="en-US" sz="2400">
                <a:highlight>
                  <a:srgbClr val="00FF00"/>
                </a:highlight>
              </a:rPr>
              <a:t>είναι </a:t>
            </a:r>
            <a:r>
              <a:rPr lang="en-US" altLang="en-US" sz="2000">
                <a:highlight>
                  <a:srgbClr val="00FF00"/>
                </a:highlight>
              </a:rPr>
              <a:t>πρόβλημα</a:t>
            </a:r>
            <a:r>
              <a:rPr lang="en-US" altLang="en-US">
                <a:highlight>
                  <a:srgbClr val="00FF00"/>
                </a:highlight>
              </a:rPr>
              <a:t>;</a:t>
            </a:r>
            <a:endParaRPr lang="en-US" altLang="en-US">
              <a:highlight>
                <a:srgbClr val="00FF00"/>
              </a:highlight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985895" y="1305560"/>
            <a:ext cx="4592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👉</a:t>
            </a:r>
            <a:r>
              <a:rPr lang="en-US" altLang="en-US"/>
              <a:t> Κάθε κατάσταση που χρειάζεται λύση.</a:t>
            </a:r>
            <a:endParaRPr lang="en-US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023620" y="2407285"/>
            <a:ext cx="296227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l-GR" sz="2000">
                <a:highlight>
                  <a:srgbClr val="00FF00"/>
                </a:highlight>
              </a:rPr>
              <a:t>2. </a:t>
            </a:r>
            <a:r>
              <a:rPr sz="2000">
                <a:highlight>
                  <a:srgbClr val="00FF00"/>
                </a:highlight>
              </a:rPr>
              <a:t>Τι </a:t>
            </a:r>
            <a:r>
              <a:rPr sz="2400">
                <a:highlight>
                  <a:srgbClr val="00FF00"/>
                </a:highlight>
              </a:rPr>
              <a:t>είναι </a:t>
            </a:r>
            <a:r>
              <a:rPr sz="2000">
                <a:highlight>
                  <a:srgbClr val="00FF00"/>
                </a:highlight>
              </a:rPr>
              <a:t>αλγόριθμος</a:t>
            </a:r>
            <a:r>
              <a:rPr sz="2000"/>
              <a:t>;</a:t>
            </a:r>
            <a:endParaRPr sz="2000"/>
          </a:p>
        </p:txBody>
      </p:sp>
      <p:sp>
        <p:nvSpPr>
          <p:cNvPr id="7" name="Text Box 6"/>
          <p:cNvSpPr txBox="1"/>
          <p:nvPr/>
        </p:nvSpPr>
        <p:spPr>
          <a:xfrm>
            <a:off x="3985895" y="2437765"/>
            <a:ext cx="6962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👉</a:t>
            </a:r>
            <a:r>
              <a:rPr lang="en-US" altLang="en-US"/>
              <a:t> Σειρά βημάτων που οδηγεί στη λύση ενός προβλήματος.</a:t>
            </a:r>
            <a:endParaRPr lang="en-US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1087120" y="3539490"/>
            <a:ext cx="2792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en-US">
                <a:highlight>
                  <a:srgbClr val="00FF00"/>
                </a:highlight>
              </a:rPr>
              <a:t>3. </a:t>
            </a:r>
            <a:r>
              <a:rPr lang="en-US" altLang="en-US" sz="2400">
                <a:highlight>
                  <a:srgbClr val="00FF00"/>
                </a:highlight>
              </a:rPr>
              <a:t>Αναφέρετε </a:t>
            </a:r>
            <a:r>
              <a:rPr lang="en-US" altLang="en-US">
                <a:highlight>
                  <a:srgbClr val="00FF00"/>
                </a:highlight>
              </a:rPr>
              <a:t>ένα χαρακτηριστικό ενός αλγορίθμου.</a:t>
            </a:r>
            <a:endParaRPr lang="en-US" altLang="en-US">
              <a:highlight>
                <a:srgbClr val="00FF00"/>
              </a:highlight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985895" y="3538220"/>
            <a:ext cx="5867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👉</a:t>
            </a:r>
            <a:r>
              <a:rPr lang="en-US" altLang="en-US"/>
              <a:t> Σαφήνεια / Καθοριστικότητα / Περατότητα / Εκτελεσιμότητα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73985" y="1069975"/>
            <a:ext cx="6843395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9870"/>
            <a:ext cx="7037705" cy="690245"/>
          </a:xfrm>
        </p:spPr>
        <p:txBody>
          <a:bodyPr/>
          <a:p>
            <a:pPr marL="0" indent="0">
              <a:buNone/>
            </a:pPr>
            <a:r>
              <a:rPr lang="en-US" altLang="en-US">
                <a:sym typeface="+mn-ea"/>
              </a:rPr>
              <a:t>Ενότητα: Πρόβλημα – Αλγόριθμος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30250" y="113506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sz="2400"/>
              <a:t>Στόχοι Μαθήματος:</a:t>
            </a:r>
            <a:endParaRPr sz="2400"/>
          </a:p>
        </p:txBody>
      </p:sp>
      <p:sp>
        <p:nvSpPr>
          <p:cNvPr id="2" name="Text Box 1"/>
          <p:cNvSpPr txBox="1"/>
          <p:nvPr/>
        </p:nvSpPr>
        <p:spPr>
          <a:xfrm>
            <a:off x="1071245" y="2127250"/>
            <a:ext cx="874331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/>
              <a:t>Οι μαθητές να μπορούν:</a:t>
            </a:r>
            <a:endParaRPr lang="en-US" altLang="en-US" sz="2400"/>
          </a:p>
          <a:p>
            <a:endParaRPr lang="en-US" altLang="en-US"/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400"/>
              <a:t>Να κατανοήσουν τι σημαίνει </a:t>
            </a:r>
            <a:r>
              <a:rPr lang="en-US" altLang="en-US" sz="2400"/>
              <a:t>«</a:t>
            </a:r>
            <a:r>
              <a:rPr lang="en-US" altLang="en-US" sz="2400"/>
              <a:t>πρόβλημα</a:t>
            </a:r>
            <a:r>
              <a:rPr lang="en-US" altLang="en-US" sz="2400"/>
              <a:t>»</a:t>
            </a:r>
            <a:r>
              <a:rPr lang="en-US" altLang="en-US" sz="2400"/>
              <a:t> στην Πληροφορική.</a:t>
            </a:r>
            <a:endParaRPr lang="en-US" altLang="en-US" sz="2400"/>
          </a:p>
          <a:p>
            <a:pPr marL="285750" indent="-285750">
              <a:buFont typeface="Wingdings" panose="05000000000000000000" charset="0"/>
              <a:buChar char="v"/>
            </a:pPr>
            <a:endParaRPr lang="en-US" altLang="en-US" sz="2400"/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400"/>
              <a:t>Να δώσουν παραδείγματα καθημερινών προβλημάτων.</a:t>
            </a:r>
            <a:endParaRPr lang="en-US" altLang="en-US" sz="2400"/>
          </a:p>
          <a:p>
            <a:pPr marL="285750" indent="-285750">
              <a:buFont typeface="Wingdings" panose="05000000000000000000" charset="0"/>
              <a:buChar char="v"/>
            </a:pPr>
            <a:endParaRPr lang="en-US" altLang="en-US" sz="2400"/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400"/>
              <a:t>Να ορίσουν τι είναι </a:t>
            </a:r>
            <a:r>
              <a:rPr lang="en-US" altLang="en-US" sz="2400"/>
              <a:t>«</a:t>
            </a:r>
            <a:r>
              <a:rPr lang="en-US" altLang="en-US" sz="2400"/>
              <a:t>αλγόριθμος</a:t>
            </a:r>
            <a:r>
              <a:rPr lang="en-US" altLang="en-US" sz="2400"/>
              <a:t>»</a:t>
            </a:r>
            <a:r>
              <a:rPr lang="en-US" altLang="en-US" sz="2400"/>
              <a:t>.</a:t>
            </a:r>
            <a:endParaRPr lang="en-US" altLang="en-US" sz="2400"/>
          </a:p>
          <a:p>
            <a:pPr marL="285750" indent="-285750">
              <a:buFont typeface="Wingdings" panose="05000000000000000000" charset="0"/>
              <a:buChar char="v"/>
            </a:pPr>
            <a:endParaRPr lang="en-US" altLang="en-US" sz="2400"/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altLang="en-US" sz="2400"/>
              <a:t>Να αναγνωρίσουν τα βασικά χαρακτηριστικά ενός αλγορίθμου</a:t>
            </a:r>
            <a:r>
              <a:rPr lang="en-US" altLang="en-US"/>
              <a:t>.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8865" y="473710"/>
            <a:ext cx="209550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ΕΝΟΤΗΤΑ </a:t>
            </a:r>
            <a:r>
              <a:rPr lang="el-GR" altLang="en-US"/>
              <a:t> </a:t>
            </a:r>
            <a:r>
              <a:rPr lang="en-US" altLang="en-US"/>
              <a:t>Α — Εισαγωγή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080" y="1901825"/>
            <a:ext cx="8750300" cy="1771650"/>
          </a:xfrm>
        </p:spPr>
        <p:txBody>
          <a:bodyPr/>
          <a:p>
            <a:pPr marL="0" indent="0">
              <a:buNone/>
            </a:pPr>
            <a:r>
              <a:rPr lang="en-US" altLang="en-US"/>
              <a:t>Ερώτηση στην τάξη: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Μπορείτε να μου πείτε κάποιο καθημερινό πρόβλημα που έχετε να λύσετε;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890" y="1659255"/>
            <a:ext cx="2172335" cy="2395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620" y="1174750"/>
            <a:ext cx="6770370" cy="3847465"/>
          </a:xfrm>
        </p:spPr>
        <p:txBody>
          <a:bodyPr/>
          <a:p>
            <a:pPr marL="0" indent="0">
              <a:buNone/>
            </a:pPr>
            <a:r>
              <a:rPr lang="en-US" altLang="en-US" sz="2800" b="1">
                <a:solidFill>
                  <a:srgbClr val="FFC000"/>
                </a:solidFill>
              </a:rPr>
              <a:t>Αναμενόμενες απαντήσεις:</a:t>
            </a:r>
            <a:endParaRPr lang="en-US" altLang="en-US" sz="2800" b="1">
              <a:solidFill>
                <a:srgbClr val="FFC000"/>
              </a:solidFill>
            </a:endParaRPr>
          </a:p>
          <a:p>
            <a:endParaRPr lang="en-US" altLang="en-US" sz="2800"/>
          </a:p>
          <a:p>
            <a:pPr>
              <a:buFont typeface="Wingdings" panose="05000000000000000000" charset="0"/>
              <a:buChar char="Ø"/>
            </a:pPr>
            <a:r>
              <a:rPr lang="en-US" altLang="en-US" sz="2800"/>
              <a:t>Πώς θα φτάσω στο σχολείο;</a:t>
            </a:r>
            <a:endParaRPr lang="en-US" altLang="en-US" sz="2800"/>
          </a:p>
          <a:p>
            <a:pPr>
              <a:buFont typeface="Wingdings" panose="05000000000000000000" charset="0"/>
              <a:buChar char="Ø"/>
            </a:pPr>
            <a:endParaRPr lang="en-US" altLang="en-US" sz="2800"/>
          </a:p>
          <a:p>
            <a:pPr>
              <a:buFont typeface="Wingdings" panose="05000000000000000000" charset="0"/>
              <a:buChar char="Ø"/>
            </a:pPr>
            <a:r>
              <a:rPr lang="en-US" altLang="en-US" sz="2800"/>
              <a:t>Τι να φάω το μεσημέρι;</a:t>
            </a:r>
            <a:endParaRPr lang="en-US" altLang="en-US" sz="2800"/>
          </a:p>
          <a:p>
            <a:pPr>
              <a:buFont typeface="Wingdings" panose="05000000000000000000" charset="0"/>
              <a:buChar char="Ø"/>
            </a:pPr>
            <a:endParaRPr lang="en-US" altLang="en-US" sz="2800"/>
          </a:p>
          <a:p>
            <a:pPr>
              <a:buFont typeface="Wingdings" panose="05000000000000000000" charset="0"/>
              <a:buChar char="Ø"/>
            </a:pPr>
            <a:r>
              <a:rPr lang="en-US" altLang="en-US" sz="2800"/>
              <a:t>Πώς να περάσω μια πίστα σε παιχνίδι;</a:t>
            </a:r>
            <a:endParaRPr lang="en-US" alt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1174115"/>
            <a:ext cx="3562350" cy="3615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2929255"/>
            <a:ext cx="10972800" cy="582613"/>
          </a:xfrm>
        </p:spPr>
        <p:txBody>
          <a:bodyPr/>
          <a:p>
            <a:r>
              <a:rPr lang="zh-CN" altLang="en-US"/>
              <a:t>👉</a:t>
            </a:r>
            <a:r>
              <a:rPr lang="en-US" altLang="en-US"/>
              <a:t> Πρόβλημα = κάθε κατάσταση που χρειάζεται λύση.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1555" y="353060"/>
            <a:ext cx="3351530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496570"/>
            <a:ext cx="27051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Rectangles 10"/>
          <p:cNvSpPr/>
          <p:nvPr/>
        </p:nvSpPr>
        <p:spPr>
          <a:xfrm>
            <a:off x="8054975" y="2916555"/>
            <a:ext cx="3632835" cy="3479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Τι είναι Αλγόριθμος;</a:t>
            </a:r>
            <a:endParaRPr lang="en-U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609600" y="857885"/>
            <a:ext cx="9891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400" b="1">
                <a:solidFill>
                  <a:srgbClr val="FFC000"/>
                </a:solidFill>
              </a:rPr>
              <a:t>Αλγόριθμος = σειρά από βήματα που δίνουν λύση σε ένα </a:t>
            </a:r>
            <a:r>
              <a:rPr lang="el-GR" altLang="en-US" sz="2400" b="1">
                <a:solidFill>
                  <a:srgbClr val="FFC000"/>
                </a:solidFill>
              </a:rPr>
              <a:t>        </a:t>
            </a:r>
            <a:r>
              <a:rPr lang="en-US" altLang="en-US" sz="2400" b="1">
                <a:solidFill>
                  <a:srgbClr val="FFC000"/>
                </a:solidFill>
              </a:rPr>
              <a:t>πρόβλημα.</a:t>
            </a:r>
            <a:endParaRPr lang="en-US" altLang="en-US" sz="2400" b="1">
              <a:solidFill>
                <a:srgbClr val="FFC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772285"/>
            <a:ext cx="736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Παράδειγμα: </a:t>
            </a:r>
            <a:r>
              <a:rPr lang="en-US" altLang="en-US"/>
              <a:t>«</a:t>
            </a:r>
            <a:r>
              <a:rPr lang="en-US" altLang="en-US"/>
              <a:t>Συνταγή μαγειρικής</a:t>
            </a:r>
            <a:r>
              <a:rPr lang="en-US" altLang="en-US"/>
              <a:t>»</a:t>
            </a:r>
            <a:r>
              <a:rPr lang="en-US" altLang="en-US"/>
              <a:t> = αλγόριθμος.</a:t>
            </a:r>
            <a:endParaRPr lang="en-US" altLang="en-US"/>
          </a:p>
        </p:txBody>
      </p:sp>
      <p:sp>
        <p:nvSpPr>
          <p:cNvPr id="6" name="Rectangles 5"/>
          <p:cNvSpPr/>
          <p:nvPr/>
        </p:nvSpPr>
        <p:spPr>
          <a:xfrm>
            <a:off x="518795" y="2916555"/>
            <a:ext cx="3001010" cy="34759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21690" y="3223895"/>
            <a:ext cx="2613025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/>
              <a:t>Είσοδος (Input):</a:t>
            </a:r>
            <a:endParaRPr lang="en-US" altLang="en-US" sz="2000" b="1"/>
          </a:p>
          <a:p>
            <a:endParaRPr lang="en-US" altLang="en-US"/>
          </a:p>
          <a:p>
            <a:r>
              <a:rPr lang="en-US" altLang="en-US"/>
              <a:t>1 πακέτο μακαρόνια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1 κατσαρόλα νερό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Λίγο αλάτι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Έτοιμη σάλτσα ντομάτας</a:t>
            </a:r>
            <a:endParaRPr lang="en-US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3893185" y="22869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sz="1600"/>
              <a:t>Συνταγή: Μακαρόνια με σάλτσα 🍝</a:t>
            </a:r>
            <a:endParaRPr sz="1600"/>
          </a:p>
        </p:txBody>
      </p:sp>
      <p:sp>
        <p:nvSpPr>
          <p:cNvPr id="9" name="Rectangles 8"/>
          <p:cNvSpPr/>
          <p:nvPr/>
        </p:nvSpPr>
        <p:spPr>
          <a:xfrm>
            <a:off x="3977640" y="2916555"/>
            <a:ext cx="3534410" cy="34759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Βήματα (Process):</a:t>
            </a:r>
            <a:endParaRPr kumimoji="0" lang="en-US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Γέμισε την κατσαρόλα με νερό.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Πρόσθεσε λίγο αλάτι.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Βράσε το νερό για 5–6 λεπτά.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Ρίξε μέσα τα μακαρόνια.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Άφησέ τα να βράσουν για 10 λεπτά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Στράγγιξε τα μακαρόνια.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Ζέστανε τη σάλτσα.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Ανακάτεψε μακαρόνια + σάλτσα.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054975" y="3108960"/>
            <a:ext cx="343662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2000" b="1"/>
              <a:t>Έξοδος (Output):</a:t>
            </a:r>
            <a:endParaRPr sz="2000" b="1"/>
          </a:p>
          <a:p>
            <a:r>
              <a:rPr sz="1600"/>
              <a:t> 👉 Ένα πιάτο μακαρόνια με σάλτσα.</a:t>
            </a:r>
            <a:endParaRPr sz="1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3910" y="3968750"/>
            <a:ext cx="289560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ounded Rectangle 5"/>
          <p:cNvSpPr/>
          <p:nvPr/>
        </p:nvSpPr>
        <p:spPr>
          <a:xfrm>
            <a:off x="1292225" y="1373505"/>
            <a:ext cx="9607550" cy="437134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405" y="1687195"/>
            <a:ext cx="9013825" cy="2898775"/>
          </a:xfrm>
        </p:spPr>
        <p:txBody>
          <a:bodyPr/>
          <a:p>
            <a:pPr marL="0" indent="0">
              <a:buNone/>
            </a:pPr>
            <a:r>
              <a:rPr lang="en-US" altLang="en-US" sz="2400" b="1">
                <a:solidFill>
                  <a:schemeClr val="accent3"/>
                </a:solidFill>
              </a:rPr>
              <a:t>Γιατί αυτό είναι αλγόριθμος;</a:t>
            </a:r>
            <a:endParaRPr lang="en-US" altLang="en-US" sz="2400" b="1">
              <a:solidFill>
                <a:schemeClr val="accent3"/>
              </a:solidFill>
            </a:endParaRPr>
          </a:p>
          <a:p>
            <a:endParaRPr lang="en-US" altLang="en-US" sz="2400" b="1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chemeClr val="accent3"/>
                </a:solidFill>
              </a:rPr>
              <a:t>Είναι σαφής (λέει συγκεκριμένα βήματα, όχι </a:t>
            </a:r>
            <a:r>
              <a:rPr lang="en-US" altLang="en-US" sz="2400" b="1">
                <a:solidFill>
                  <a:schemeClr val="accent3"/>
                </a:solidFill>
              </a:rPr>
              <a:t>«</a:t>
            </a:r>
            <a:r>
              <a:rPr lang="en-US" altLang="en-US" sz="2400" b="1">
                <a:solidFill>
                  <a:schemeClr val="accent3"/>
                </a:solidFill>
              </a:rPr>
              <a:t>μαγείρεψέ τα λίγο</a:t>
            </a:r>
            <a:r>
              <a:rPr lang="en-US" altLang="en-US" sz="2400" b="1">
                <a:solidFill>
                  <a:schemeClr val="accent3"/>
                </a:solidFill>
              </a:rPr>
              <a:t>»</a:t>
            </a:r>
            <a:r>
              <a:rPr lang="en-US" altLang="en-US" sz="2400" b="1">
                <a:solidFill>
                  <a:schemeClr val="accent3"/>
                </a:solidFill>
              </a:rPr>
              <a:t>).</a:t>
            </a:r>
            <a:endParaRPr lang="en-US" altLang="en-US" sz="2400" b="1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chemeClr val="accent3"/>
                </a:solidFill>
              </a:rPr>
              <a:t>Είναι πεπερασμένος (τελειώνει στο σερβίρισμα).</a:t>
            </a:r>
            <a:endParaRPr lang="en-US" altLang="en-US" sz="2400" b="1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chemeClr val="accent3"/>
                </a:solidFill>
              </a:rPr>
              <a:t>Είναι εκτελέσιμος (κάθε βήμα μπορεί να γίνει στην πράξη).</a:t>
            </a:r>
            <a:endParaRPr lang="en-US" altLang="en-US" sz="2400" b="1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chemeClr val="accent3"/>
                </a:solidFill>
              </a:rPr>
              <a:t>Έχει είσοδο (υλικά) και έξοδο (τελικό φαγητό)</a:t>
            </a:r>
            <a:endParaRPr lang="en-US" altLang="en-US" sz="24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5060" y="1480820"/>
            <a:ext cx="6562725" cy="40500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85" y="594995"/>
            <a:ext cx="10972800" cy="1159510"/>
          </a:xfrm>
        </p:spPr>
        <p:txBody>
          <a:bodyPr/>
          <a:p>
            <a:pPr marL="0" indent="0">
              <a:buNone/>
            </a:pPr>
            <a:r>
              <a:rPr lang="en-US" altLang="en-US" sz="2400" b="1">
                <a:solidFill>
                  <a:srgbClr val="00B050"/>
                </a:solidFill>
              </a:rPr>
              <a:t>Ερώτηση προς τάξη:</a:t>
            </a:r>
            <a:endParaRPr lang="en-US" altLang="en-US" sz="2400" b="1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en-US" sz="2400"/>
              <a:t>Ποιος μπορεί να μου πει έναν αλγόριθμο από την καθημερινή ζωή;</a:t>
            </a:r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676275" y="2169795"/>
            <a:ext cx="37826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en-US">
                <a:sym typeface="+mn-ea"/>
              </a:rPr>
              <a:t>Αναμενόμενες απαντήσεις: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«Πώς να φτιάξω καφέ.»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«Πώς να ανοίξω τον υπολογιστή.»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sym typeface="+mn-ea"/>
              </a:rPr>
              <a:t>«Πώς να συνδεθώ στο Wi-Fi.»</a:t>
            </a:r>
            <a:endParaRPr lang="en-US" alt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088390" y="5753735"/>
            <a:ext cx="8898255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l-GR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Π</a:t>
            </a:r>
            <a:r>
              <a:rPr lang="en-US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αράδειγμα (π.χ. βήματα για να δέσεις κορδόνια).</a:t>
            </a:r>
            <a:endParaRPr lang="en-US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Χαρακτηριστικά Αλγορίθμου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8813165" cy="2910205"/>
          </a:xfrm>
        </p:spPr>
        <p:txBody>
          <a:bodyPr/>
          <a:p>
            <a:pPr marL="0" indent="0">
              <a:buNone/>
            </a:pPr>
            <a:r>
              <a:rPr lang="en-US" altLang="en-US" sz="2400" b="1"/>
              <a:t>Σημαντικά χαρακτηριστικά:</a:t>
            </a:r>
            <a:endParaRPr lang="en-US" altLang="en-US" sz="2400" b="1"/>
          </a:p>
          <a:p>
            <a:endParaRPr lang="en-US" altLang="en-US" sz="2400"/>
          </a:p>
          <a:p>
            <a:r>
              <a:rPr lang="en-US" altLang="en-US" sz="2400" b="1">
                <a:solidFill>
                  <a:srgbClr val="FFC000"/>
                </a:solidFill>
              </a:rPr>
              <a:t>Σαφήνεια (κάθε βήμα είναι ξεκάθαρο).</a:t>
            </a:r>
            <a:endParaRPr lang="en-US" altLang="en-US" sz="2400" b="1">
              <a:solidFill>
                <a:srgbClr val="FFC000"/>
              </a:solidFill>
            </a:endParaRPr>
          </a:p>
          <a:p>
            <a:r>
              <a:rPr lang="en-US" altLang="en-US" sz="2400" b="1">
                <a:solidFill>
                  <a:srgbClr val="FFC000"/>
                </a:solidFill>
              </a:rPr>
              <a:t>Καθοριστικότητα (δεν αφήνει περιθώρια αμφιβολίας).</a:t>
            </a:r>
            <a:endParaRPr lang="en-US" altLang="en-US" sz="2400" b="1">
              <a:solidFill>
                <a:srgbClr val="FFC000"/>
              </a:solidFill>
            </a:endParaRPr>
          </a:p>
          <a:p>
            <a:r>
              <a:rPr lang="en-US" altLang="en-US" sz="2400" b="1">
                <a:solidFill>
                  <a:srgbClr val="FFC000"/>
                </a:solidFill>
              </a:rPr>
              <a:t>Περατότητα (ολοκληρώνεται σε πεπερασμένα βήματα).</a:t>
            </a:r>
            <a:endParaRPr lang="en-US" altLang="en-US" sz="2400" b="1">
              <a:solidFill>
                <a:srgbClr val="FFC000"/>
              </a:solidFill>
            </a:endParaRPr>
          </a:p>
          <a:p>
            <a:r>
              <a:rPr lang="en-US" altLang="en-US" sz="2400" b="1">
                <a:solidFill>
                  <a:srgbClr val="FFC000"/>
                </a:solidFill>
              </a:rPr>
              <a:t>Εκτελεσιμότητα (κάθε βήμα μπορεί να γίνει στην πράξη)</a:t>
            </a:r>
            <a:r>
              <a:rPr lang="en-US" altLang="en-US" b="1">
                <a:solidFill>
                  <a:srgbClr val="FFC000"/>
                </a:solidFill>
              </a:rPr>
              <a:t>.</a:t>
            </a:r>
            <a:endParaRPr lang="en-US" altLang="en-US" b="1">
              <a:solidFill>
                <a:srgbClr val="FFC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554480" y="4486275"/>
            <a:ext cx="8174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Ερώτηση προς τάξη:</a:t>
            </a:r>
            <a:endParaRPr lang="en-US" altLang="en-US"/>
          </a:p>
          <a:p>
            <a:r>
              <a:rPr lang="en-US" altLang="en-US"/>
              <a:t>«</a:t>
            </a:r>
            <a:r>
              <a:rPr lang="en-US" altLang="en-US"/>
              <a:t>Αν σας πω: “Κάνε το όσο θέλεις”, είναι σωστό βήμα σε έναν αλγόριθμο;</a:t>
            </a:r>
            <a:r>
              <a:rPr lang="en-US" altLang="en-US"/>
              <a:t>»</a:t>
            </a:r>
            <a:endParaRPr lang="en-US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2954655" y="5351145"/>
            <a:ext cx="5246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highlight>
                  <a:srgbClr val="00FF00"/>
                </a:highlight>
              </a:rPr>
              <a:t>❌ Όχι → γιατί δεν είναι σαφές / μετρήσιμο.</a:t>
            </a:r>
            <a:endParaRPr lang="en-US" altLang="en-US">
              <a:highlight>
                <a:srgbClr val="00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3123</Words>
  <Application>WPS Presentation</Application>
  <PresentationFormat>Widescreen</PresentationFormat>
  <Paragraphs>172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Gear Drives</vt:lpstr>
      <vt:lpstr>PowerPoint 演示文稿</vt:lpstr>
      <vt:lpstr>PowerPoint 演示文稿</vt:lpstr>
      <vt:lpstr>ΕΝΟΤΗΤΑ  Α — Εισαγωγή</vt:lpstr>
      <vt:lpstr>PowerPoint 演示文稿</vt:lpstr>
      <vt:lpstr>👉 Πρόβλημα = κάθε κατάσταση που χρειάζεται λύση.</vt:lpstr>
      <vt:lpstr>Τι είναι Αλγόριθμος;</vt:lpstr>
      <vt:lpstr>PowerPoint 演示文稿</vt:lpstr>
      <vt:lpstr>PowerPoint 演示文稿</vt:lpstr>
      <vt:lpstr>Χαρακτηριστικά Αλγορίθμου</vt:lpstr>
      <vt:lpstr>Μικρή Ομαδική Δραστηριότητα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Ανακεφαλαίωση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georg</dc:creator>
  <cp:lastModifiedBy>georg</cp:lastModifiedBy>
  <cp:revision>17</cp:revision>
  <dcterms:created xsi:type="dcterms:W3CDTF">2025-07-23T00:59:00Z</dcterms:created>
  <dcterms:modified xsi:type="dcterms:W3CDTF">2025-09-29T18:29:44Z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C404294784464E899DD10396C7622A5E_11</vt:lpwstr>
  </property>
  <property fmtid="{D5CDD505-2E9C-101B-9397-08002B2CF9AE}" pid="3" name="KSOProductBuildVer">
    <vt:lpwstr>1033-12.2.0.22556</vt:lpwstr>
  </property>
</Properties>
</file>