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64" r:id="rId5"/>
    <p:sldId id="265" r:id="rId6"/>
    <p:sldId id="266" r:id="rId7"/>
    <p:sldId id="267" r:id="rId8"/>
    <p:sldId id="259" r:id="rId9"/>
    <p:sldId id="258" r:id="rId10"/>
    <p:sldId id="260" r:id="rId11"/>
    <p:sldId id="261" r:id="rId12"/>
    <p:sldId id="262" r:id="rId13"/>
    <p:sldId id="263" r:id="rId14"/>
    <p:sldId id="270" r:id="rId15"/>
    <p:sldId id="269" r:id="rId16"/>
    <p:sldId id="268"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showGuides="1">
      <p:cViewPr varScale="1">
        <p:scale>
          <a:sx n="53" d="100"/>
          <a:sy n="53" d="100"/>
        </p:scale>
        <p:origin x="180"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12208933" cy="6858000"/>
          </a:xfrm>
          <a:prstGeom prst="rect">
            <a:avLst/>
          </a:prstGeom>
          <a:noFill/>
          <a:ln w="9525">
            <a:noFill/>
          </a:ln>
        </p:spPr>
      </p:pic>
      <p:sp>
        <p:nvSpPr>
          <p:cNvPr id="2051" name="Rectangle 3"/>
          <p:cNvSpPr>
            <a:spLocks noGrp="1" noChangeArrowheads="1"/>
          </p:cNvSpPr>
          <p:nvPr>
            <p:ph type="ctrTitle"/>
          </p:nvPr>
        </p:nvSpPr>
        <p:spPr>
          <a:xfrm>
            <a:off x="624417" y="1196975"/>
            <a:ext cx="10943167" cy="1082675"/>
          </a:xfrm>
        </p:spPr>
        <p:txBody>
          <a:bodyPr/>
          <a:lstStyle>
            <a:lvl1pPr algn="ctr">
              <a:defRPr>
                <a:solidFill>
                  <a:schemeClr val="bg1"/>
                </a:solidFill>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626533" y="2422525"/>
            <a:ext cx="10949517" cy="1752600"/>
          </a:xfrm>
        </p:spPr>
        <p:txBody>
          <a:bodyPr/>
          <a:lstStyle>
            <a:lvl1pPr marL="0" indent="0" algn="ctr">
              <a:buFontTx/>
              <a:buNone/>
              <a:defRPr>
                <a:solidFill>
                  <a:schemeClr val="bg1"/>
                </a:solidFill>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63A1C593-65D0-4073-BCC9-577B9352EA97}" type="datetimeFigureOut">
              <a:rPr lang="en-US" smtClean="0"/>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9B618960-8005-486C-9A75-10CB2AAC16F9}" type="slidenum">
              <a:rPr lang="en-US" smtClean="0"/>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p>
            <a:endParaRPr lang="en-US"/>
          </a:p>
        </p:txBody>
      </p:sp>
      <p:sp>
        <p:nvSpPr>
          <p:cNvPr id="9" name="Slide Number Placeholder 8"/>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p>
            <a:endParaRPr lang="en-US"/>
          </a:p>
        </p:txBody>
      </p:sp>
      <p:sp>
        <p:nvSpPr>
          <p:cNvPr id="5" name="Slide Number Placeholder 4"/>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p>
            <a:endParaRPr lang="en-US"/>
          </a:p>
        </p:txBody>
      </p:sp>
      <p:sp>
        <p:nvSpPr>
          <p:cNvPr id="4" name="Slide Number Placeholder 3"/>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9"/>
          <p:cNvPicPr>
            <a:picLocks noChangeAspect="1"/>
          </p:cNvPicPr>
          <p:nvPr/>
        </p:nvPicPr>
        <p:blipFill>
          <a:blip r:embed="rId12"/>
          <a:stretch>
            <a:fillRect/>
          </a:stretch>
        </p:blipFill>
        <p:spPr>
          <a:xfrm>
            <a:off x="0" y="0"/>
            <a:ext cx="12208933"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63A1C593-65D0-4073-BCC9-577B9352EA97}" type="datetimeFigureOut">
              <a:rPr lang="en-US" smtClean="0"/>
            </a:fld>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hyperlink" Target="https://gym-esp-chiou.chi.sch.gr/flowcharts/" TargetMode="Externa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s://www.unite.ai/el/what-is-the-turing-test-and-why-does-it-matter/&#13;" TargetMode="Externa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p:cNvPicPr>
            <a:picLocks noChangeAspect="1"/>
          </p:cNvPicPr>
          <p:nvPr/>
        </p:nvPicPr>
        <p:blipFill>
          <a:blip r:embed="rId1"/>
          <a:stretch>
            <a:fillRect/>
          </a:stretch>
        </p:blipFill>
        <p:spPr>
          <a:xfrm>
            <a:off x="5004435" y="200660"/>
            <a:ext cx="6360795" cy="5732780"/>
          </a:xfrm>
          <a:prstGeom prst="rect">
            <a:avLst/>
          </a:prstGeom>
        </p:spPr>
      </p:pic>
      <p:sp>
        <p:nvSpPr>
          <p:cNvPr id="2" name="Title 1"/>
          <p:cNvSpPr>
            <a:spLocks noGrp="1"/>
          </p:cNvSpPr>
          <p:nvPr>
            <p:ph type="ctrTitle"/>
          </p:nvPr>
        </p:nvSpPr>
        <p:spPr>
          <a:xfrm>
            <a:off x="393065" y="608330"/>
            <a:ext cx="4297680" cy="1082675"/>
          </a:xfrm>
        </p:spPr>
        <p:txBody>
          <a:bodyPr/>
          <a:p>
            <a:r>
              <a:rPr lang="en-US" altLang="en-US" sz="2800" b="1">
                <a:sym typeface="+mn-ea"/>
              </a:rPr>
              <a:t>3.4 Βασικοί τύποι αλγορίθμων</a:t>
            </a:r>
            <a:endParaRPr lang="en-US" sz="2800"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sym typeface="+mn-ea"/>
              </a:rPr>
              <a:t> Επαναληπτικοί αλγόριθμοι</a:t>
            </a:r>
            <a:endParaRPr lang="en-US"/>
          </a:p>
        </p:txBody>
      </p:sp>
      <p:sp>
        <p:nvSpPr>
          <p:cNvPr id="3" name="Content Placeholder 2"/>
          <p:cNvSpPr>
            <a:spLocks noGrp="1"/>
          </p:cNvSpPr>
          <p:nvPr>
            <p:ph idx="1"/>
          </p:nvPr>
        </p:nvSpPr>
        <p:spPr/>
        <p:txBody>
          <a:bodyPr/>
          <a:p>
            <a:pPr marL="0" indent="0">
              <a:buNone/>
            </a:pPr>
            <a:r>
              <a:rPr lang="en-US" altLang="en-US" sz="2000"/>
              <a:t> Ένα από τα μεγάλα πλεονεκτήματα της χρήσης των υπολογιστών για την επίλυση προβλημάτων είναι η δυνατότητα επανάληψης μιας διαδικασίας πολλές φορές. Ο άνθρωπος, έστω και αν μπορεί να εκτελέσει μια ενέργεια, κουράζεται με</a:t>
            </a:r>
            <a:r>
              <a:rPr lang="el-GR" altLang="en-US" sz="2000"/>
              <a:t> </a:t>
            </a:r>
            <a:r>
              <a:rPr lang="en-US" altLang="en-US" sz="2000"/>
              <a:t>την επανάληψή της, κάνει λάθη. Δεν ισχύει το ίδιο για τον υπολογιστή. Γι’ αυτό και οι επαναληπτικοί αλγόριθμοι είναι πολύ διαδεδομένοι στους υπολογιστές.</a:t>
            </a:r>
            <a:endParaRPr lang="en-US" altLang="en-US" sz="2000"/>
          </a:p>
          <a:p>
            <a:pPr marL="0" indent="0">
              <a:buNone/>
            </a:pPr>
            <a:endParaRPr lang="en-US" altLang="en-US" sz="2000"/>
          </a:p>
          <a:p>
            <a:pPr marL="0" indent="0">
              <a:buNone/>
            </a:pPr>
            <a:r>
              <a:rPr lang="en-US" altLang="en-US" sz="2000"/>
              <a:t> Ο υπολογισμός του αθροίσματος δύο αριθμών είναι μια απλή πρόσθεση. </a:t>
            </a:r>
            <a:endParaRPr lang="en-US" altLang="en-US" sz="2000"/>
          </a:p>
          <a:p>
            <a:pPr marL="0" indent="0">
              <a:buNone/>
            </a:pPr>
            <a:r>
              <a:rPr lang="en-US" altLang="en-US" sz="2000"/>
              <a:t>Όταν, όμως, έχουμε χίλιους αριθμούς, τότε η πράξη της πρόσθεσης πρέπει να </a:t>
            </a:r>
            <a:endParaRPr lang="en-US" altLang="en-US" sz="2000"/>
          </a:p>
          <a:p>
            <a:pPr marL="0" indent="0">
              <a:buNone/>
            </a:pPr>
            <a:r>
              <a:rPr lang="en-US" altLang="en-US" sz="2000"/>
              <a:t>εκτελεστεί χίλιες φορές. Αυτή είναι μια επαναληπτική διαδικασία, η οποία μπο</a:t>
            </a:r>
            <a:endParaRPr lang="en-US" altLang="en-US" sz="2000"/>
          </a:p>
          <a:p>
            <a:pPr marL="0" indent="0">
              <a:buNone/>
            </a:pPr>
            <a:r>
              <a:rPr lang="en-US" altLang="en-US" sz="2000"/>
              <a:t>ρεί να εκφρασθεί ως εξής:</a:t>
            </a:r>
            <a:endParaRPr lang="en-US" altLang="en-US" sz="2000"/>
          </a:p>
        </p:txBody>
      </p:sp>
      <p:pic>
        <p:nvPicPr>
          <p:cNvPr id="4" name="Picture 3"/>
          <p:cNvPicPr>
            <a:picLocks noChangeAspect="1"/>
          </p:cNvPicPr>
          <p:nvPr/>
        </p:nvPicPr>
        <p:blipFill>
          <a:blip r:embed="rId1"/>
          <a:stretch>
            <a:fillRect/>
          </a:stretch>
        </p:blipFill>
        <p:spPr>
          <a:xfrm>
            <a:off x="8314055" y="4411980"/>
            <a:ext cx="2952750" cy="214312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sym typeface="+mn-ea"/>
              </a:rPr>
              <a:t>Αναδρομικοί αλγόριθμοι</a:t>
            </a:r>
            <a:endParaRPr lang="en-US"/>
          </a:p>
        </p:txBody>
      </p:sp>
      <p:sp>
        <p:nvSpPr>
          <p:cNvPr id="3" name="Content Placeholder 2"/>
          <p:cNvSpPr>
            <a:spLocks noGrp="1"/>
          </p:cNvSpPr>
          <p:nvPr>
            <p:ph idx="1"/>
          </p:nvPr>
        </p:nvSpPr>
        <p:spPr>
          <a:xfrm>
            <a:off x="609600" y="1174750"/>
            <a:ext cx="10644505" cy="2108200"/>
          </a:xfrm>
        </p:spPr>
        <p:txBody>
          <a:bodyPr/>
          <a:p>
            <a:pPr marL="0" indent="0">
              <a:buNone/>
            </a:pPr>
            <a:r>
              <a:rPr lang="en-US" altLang="en-US" sz="2000"/>
              <a:t>  Η αναδρομή είναι μια ιδιαίτερα διαισθητική αλγοριθμική μέθοδος. Η κατανόηση των αναδρομικών αλγορίθμων δεν είναι εύκολη υπόθεση. Απαιτεί ιδιαίτερο</a:t>
            </a:r>
            <a:r>
              <a:rPr lang="en-GB" altLang="en-US" sz="2000"/>
              <a:t> </a:t>
            </a:r>
            <a:r>
              <a:rPr lang="en-US" altLang="en-US" sz="2000"/>
              <a:t>τρόπο σκέψης που κατακτάται μόνο με έντονη εξάσκηση. Ένας αναδρομικός αλγόριθμος χρησιμοποιεί τον ίδιο του τον εαυτό</a:t>
            </a:r>
            <a:r>
              <a:rPr lang="en-GB" altLang="en-US" sz="2000"/>
              <a:t>.</a:t>
            </a:r>
            <a:endParaRPr lang="en-GB" altLang="en-US" sz="2000"/>
          </a:p>
        </p:txBody>
      </p:sp>
      <p:pic>
        <p:nvPicPr>
          <p:cNvPr id="4" name="Picture 3"/>
          <p:cNvPicPr>
            <a:picLocks noChangeAspect="1"/>
          </p:cNvPicPr>
          <p:nvPr/>
        </p:nvPicPr>
        <p:blipFill>
          <a:blip r:embed="rId1"/>
          <a:stretch>
            <a:fillRect/>
          </a:stretch>
        </p:blipFill>
        <p:spPr>
          <a:xfrm>
            <a:off x="3007995" y="2395220"/>
            <a:ext cx="5664835" cy="417004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219200" y="103505"/>
            <a:ext cx="10972800" cy="582613"/>
          </a:xfrm>
        </p:spPr>
        <p:txBody>
          <a:bodyPr/>
          <a:p>
            <a:r>
              <a:rPr lang="en-US" altLang="en-US"/>
              <a:t>3.5 Αναπαράσταση αλγορίθμου</a:t>
            </a:r>
            <a:endParaRPr lang="en-US" altLang="en-US"/>
          </a:p>
        </p:txBody>
      </p:sp>
      <p:pic>
        <p:nvPicPr>
          <p:cNvPr id="26" name="Picture 25"/>
          <p:cNvPicPr>
            <a:picLocks noChangeAspect="1"/>
          </p:cNvPicPr>
          <p:nvPr/>
        </p:nvPicPr>
        <p:blipFill>
          <a:blip r:embed="rId1"/>
          <a:stretch>
            <a:fillRect/>
          </a:stretch>
        </p:blipFill>
        <p:spPr>
          <a:xfrm>
            <a:off x="631825" y="1503045"/>
            <a:ext cx="10288905" cy="44069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 name="Picture 24"/>
          <p:cNvPicPr>
            <a:picLocks noChangeAspect="1"/>
          </p:cNvPicPr>
          <p:nvPr/>
        </p:nvPicPr>
        <p:blipFill>
          <a:blip r:embed="rId1"/>
          <a:stretch>
            <a:fillRect/>
          </a:stretch>
        </p:blipFill>
        <p:spPr>
          <a:xfrm>
            <a:off x="5847080" y="4366895"/>
            <a:ext cx="3448050" cy="1419225"/>
          </a:xfrm>
          <a:prstGeom prst="rect">
            <a:avLst/>
          </a:prstGeom>
        </p:spPr>
      </p:pic>
      <p:sp>
        <p:nvSpPr>
          <p:cNvPr id="2" name="Title 1"/>
          <p:cNvSpPr>
            <a:spLocks noGrp="1"/>
          </p:cNvSpPr>
          <p:nvPr>
            <p:ph type="title"/>
          </p:nvPr>
        </p:nvSpPr>
        <p:spPr>
          <a:xfrm>
            <a:off x="1219200" y="103505"/>
            <a:ext cx="10972800" cy="582613"/>
          </a:xfrm>
        </p:spPr>
        <p:txBody>
          <a:bodyPr/>
          <a:p>
            <a:r>
              <a:rPr lang="en-US" altLang="en-US"/>
              <a:t>3.5 Αναπαράσταση αλγορίθμου</a:t>
            </a:r>
            <a:endParaRPr lang="en-US" altLang="en-US"/>
          </a:p>
        </p:txBody>
      </p:sp>
      <p:pic>
        <p:nvPicPr>
          <p:cNvPr id="6" name="Picture 5"/>
          <p:cNvPicPr>
            <a:picLocks noChangeAspect="1"/>
          </p:cNvPicPr>
          <p:nvPr/>
        </p:nvPicPr>
        <p:blipFill>
          <a:blip r:embed="rId2"/>
          <a:stretch>
            <a:fillRect/>
          </a:stretch>
        </p:blipFill>
        <p:spPr>
          <a:xfrm>
            <a:off x="158115" y="979805"/>
            <a:ext cx="5937885" cy="4724400"/>
          </a:xfrm>
          <a:prstGeom prst="rect">
            <a:avLst/>
          </a:prstGeom>
        </p:spPr>
      </p:pic>
      <p:pic>
        <p:nvPicPr>
          <p:cNvPr id="8" name="Picture 7"/>
          <p:cNvPicPr>
            <a:picLocks noChangeAspect="1"/>
          </p:cNvPicPr>
          <p:nvPr/>
        </p:nvPicPr>
        <p:blipFill>
          <a:blip r:embed="rId3"/>
          <a:stretch>
            <a:fillRect/>
          </a:stretch>
        </p:blipFill>
        <p:spPr>
          <a:xfrm>
            <a:off x="6096000" y="979805"/>
            <a:ext cx="2705100" cy="3093720"/>
          </a:xfrm>
          <a:prstGeom prst="rect">
            <a:avLst/>
          </a:prstGeom>
        </p:spPr>
      </p:pic>
      <p:sp>
        <p:nvSpPr>
          <p:cNvPr id="10" name="Flowchart: Terminator 9"/>
          <p:cNvSpPr/>
          <p:nvPr/>
        </p:nvSpPr>
        <p:spPr>
          <a:xfrm>
            <a:off x="9591040" y="1774190"/>
            <a:ext cx="1538605" cy="488315"/>
          </a:xfrm>
          <a:prstGeom prst="flowChartTerminator">
            <a:avLst/>
          </a:prstGeom>
          <a:solidFill>
            <a:srgbClr val="92D050"/>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1" name="Flowchart: Terminator 10"/>
          <p:cNvSpPr/>
          <p:nvPr/>
        </p:nvSpPr>
        <p:spPr>
          <a:xfrm>
            <a:off x="9591040" y="5492115"/>
            <a:ext cx="1538605" cy="488315"/>
          </a:xfrm>
          <a:prstGeom prst="flowChartTerminator">
            <a:avLst/>
          </a:prstGeom>
          <a:solidFill>
            <a:srgbClr val="92D050"/>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2" name="Parallelogram 11"/>
          <p:cNvSpPr/>
          <p:nvPr/>
        </p:nvSpPr>
        <p:spPr>
          <a:xfrm>
            <a:off x="9665970" y="2648585"/>
            <a:ext cx="1421765" cy="567055"/>
          </a:xfrm>
          <a:prstGeom prst="parallelogram">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3" name="Rectangles 12"/>
          <p:cNvSpPr/>
          <p:nvPr/>
        </p:nvSpPr>
        <p:spPr>
          <a:xfrm>
            <a:off x="9665970" y="3573780"/>
            <a:ext cx="1400810" cy="626110"/>
          </a:xfrm>
          <a:prstGeom prst="rect">
            <a:avLst/>
          </a:prstGeom>
          <a:solidFill>
            <a:srgbClr val="FFC000"/>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4" name="Parallelogram 13"/>
          <p:cNvSpPr/>
          <p:nvPr/>
        </p:nvSpPr>
        <p:spPr>
          <a:xfrm>
            <a:off x="9634220" y="4447540"/>
            <a:ext cx="1421765" cy="567055"/>
          </a:xfrm>
          <a:prstGeom prst="parallelogram">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cxnSp>
        <p:nvCxnSpPr>
          <p:cNvPr id="15" name="Straight Arrow Connector 14"/>
          <p:cNvCxnSpPr>
            <a:stCxn id="10" idx="2"/>
            <a:endCxn id="12" idx="0"/>
          </p:cNvCxnSpPr>
          <p:nvPr/>
        </p:nvCxnSpPr>
        <p:spPr>
          <a:xfrm>
            <a:off x="10360660" y="2262505"/>
            <a:ext cx="16510" cy="386080"/>
          </a:xfrm>
          <a:prstGeom prst="straightConnector1">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arrow" w="med" len="med"/>
          </a:ln>
        </p:spPr>
      </p:cxnSp>
      <p:cxnSp>
        <p:nvCxnSpPr>
          <p:cNvPr id="16" name="Straight Arrow Connector 15"/>
          <p:cNvCxnSpPr>
            <a:stCxn id="12" idx="4"/>
            <a:endCxn id="13" idx="0"/>
          </p:cNvCxnSpPr>
          <p:nvPr/>
        </p:nvCxnSpPr>
        <p:spPr>
          <a:xfrm flipH="1">
            <a:off x="10366375" y="3215640"/>
            <a:ext cx="10795" cy="358140"/>
          </a:xfrm>
          <a:prstGeom prst="straightConnector1">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arrow" w="med" len="med"/>
          </a:ln>
        </p:spPr>
      </p:cxnSp>
      <p:cxnSp>
        <p:nvCxnSpPr>
          <p:cNvPr id="17" name="Straight Arrow Connector 16"/>
          <p:cNvCxnSpPr>
            <a:stCxn id="13" idx="2"/>
            <a:endCxn id="14" idx="0"/>
          </p:cNvCxnSpPr>
          <p:nvPr/>
        </p:nvCxnSpPr>
        <p:spPr>
          <a:xfrm flipH="1">
            <a:off x="10345420" y="4199890"/>
            <a:ext cx="20955" cy="247650"/>
          </a:xfrm>
          <a:prstGeom prst="straightConnector1">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arrow" w="med" len="med"/>
          </a:ln>
        </p:spPr>
      </p:cxnSp>
      <p:cxnSp>
        <p:nvCxnSpPr>
          <p:cNvPr id="18" name="Straight Arrow Connector 17"/>
          <p:cNvCxnSpPr>
            <a:stCxn id="14" idx="4"/>
            <a:endCxn id="11" idx="0"/>
          </p:cNvCxnSpPr>
          <p:nvPr/>
        </p:nvCxnSpPr>
        <p:spPr>
          <a:xfrm>
            <a:off x="10345420" y="5014595"/>
            <a:ext cx="15240" cy="477520"/>
          </a:xfrm>
          <a:prstGeom prst="straightConnector1">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arrow" w="med" len="med"/>
          </a:ln>
        </p:spPr>
      </p:cxnSp>
      <p:sp>
        <p:nvSpPr>
          <p:cNvPr id="19" name="Text Box 18"/>
          <p:cNvSpPr txBox="1"/>
          <p:nvPr/>
        </p:nvSpPr>
        <p:spPr>
          <a:xfrm>
            <a:off x="9930765" y="1834515"/>
            <a:ext cx="869315" cy="336550"/>
          </a:xfrm>
          <a:prstGeom prst="rect">
            <a:avLst/>
          </a:prstGeom>
          <a:noFill/>
        </p:spPr>
        <p:txBody>
          <a:bodyPr wrap="square" rtlCol="0">
            <a:noAutofit/>
          </a:bodyPr>
          <a:p>
            <a:r>
              <a:rPr lang="el-GR" altLang="en-US"/>
              <a:t>ΑΡΧΗ</a:t>
            </a:r>
            <a:endParaRPr lang="el-GR" altLang="en-US"/>
          </a:p>
        </p:txBody>
      </p:sp>
      <p:sp>
        <p:nvSpPr>
          <p:cNvPr id="20" name="Text Box 19"/>
          <p:cNvSpPr txBox="1"/>
          <p:nvPr/>
        </p:nvSpPr>
        <p:spPr>
          <a:xfrm>
            <a:off x="9930765" y="5568315"/>
            <a:ext cx="1017905" cy="336550"/>
          </a:xfrm>
          <a:prstGeom prst="rect">
            <a:avLst/>
          </a:prstGeom>
          <a:noFill/>
        </p:spPr>
        <p:txBody>
          <a:bodyPr wrap="square" rtlCol="0">
            <a:noAutofit/>
          </a:bodyPr>
          <a:p>
            <a:r>
              <a:rPr lang="el-GR" altLang="en-US"/>
              <a:t>ΤΕΛΟΣ</a:t>
            </a:r>
            <a:endParaRPr lang="el-GR" altLang="en-US"/>
          </a:p>
        </p:txBody>
      </p:sp>
      <p:sp>
        <p:nvSpPr>
          <p:cNvPr id="21" name="Text Box 20"/>
          <p:cNvSpPr txBox="1"/>
          <p:nvPr/>
        </p:nvSpPr>
        <p:spPr>
          <a:xfrm>
            <a:off x="9787890" y="2731770"/>
            <a:ext cx="1299845" cy="306705"/>
          </a:xfrm>
          <a:prstGeom prst="rect">
            <a:avLst/>
          </a:prstGeom>
          <a:noFill/>
        </p:spPr>
        <p:txBody>
          <a:bodyPr wrap="square" rtlCol="0">
            <a:spAutoFit/>
          </a:bodyPr>
          <a:p>
            <a:r>
              <a:rPr lang="en-US" altLang="en-US" sz="1400"/>
              <a:t>Διάβασε</a:t>
            </a:r>
            <a:r>
              <a:rPr lang="el-GR" altLang="en-US" sz="1400"/>
              <a:t>Α ,Β</a:t>
            </a:r>
            <a:endParaRPr lang="el-GR" altLang="en-US" sz="1400"/>
          </a:p>
        </p:txBody>
      </p:sp>
      <p:sp>
        <p:nvSpPr>
          <p:cNvPr id="22" name="Text Box 21"/>
          <p:cNvSpPr txBox="1"/>
          <p:nvPr/>
        </p:nvSpPr>
        <p:spPr>
          <a:xfrm>
            <a:off x="9888220" y="3688080"/>
            <a:ext cx="976630" cy="368300"/>
          </a:xfrm>
          <a:prstGeom prst="rect">
            <a:avLst/>
          </a:prstGeom>
          <a:noFill/>
        </p:spPr>
        <p:txBody>
          <a:bodyPr wrap="square" rtlCol="0">
            <a:spAutoFit/>
          </a:bodyPr>
          <a:p>
            <a:r>
              <a:rPr lang="el-GR" altLang="en-US"/>
              <a:t>Σ=Α+Β</a:t>
            </a:r>
            <a:endParaRPr lang="el-GR" altLang="en-US"/>
          </a:p>
        </p:txBody>
      </p:sp>
      <p:sp>
        <p:nvSpPr>
          <p:cNvPr id="24" name="Text Box 23"/>
          <p:cNvSpPr txBox="1"/>
          <p:nvPr/>
        </p:nvSpPr>
        <p:spPr>
          <a:xfrm>
            <a:off x="9807575" y="4558665"/>
            <a:ext cx="1322705" cy="306705"/>
          </a:xfrm>
          <a:prstGeom prst="rect">
            <a:avLst/>
          </a:prstGeom>
          <a:noFill/>
        </p:spPr>
        <p:txBody>
          <a:bodyPr wrap="square" rtlCol="0">
            <a:spAutoFit/>
          </a:bodyPr>
          <a:p>
            <a:r>
              <a:rPr lang="en-US" altLang="en-US" sz="1400"/>
              <a:t>Εμφάνισε Σ</a:t>
            </a:r>
            <a:endParaRPr lang="en-US" altLang="en-US" sz="1400"/>
          </a:p>
        </p:txBody>
      </p:sp>
      <p:sp>
        <p:nvSpPr>
          <p:cNvPr id="3" name="Text Box 2"/>
          <p:cNvSpPr txBox="1"/>
          <p:nvPr/>
        </p:nvSpPr>
        <p:spPr>
          <a:xfrm>
            <a:off x="734695" y="5979795"/>
            <a:ext cx="4658995" cy="368300"/>
          </a:xfrm>
          <a:prstGeom prst="rect">
            <a:avLst/>
          </a:prstGeom>
          <a:noFill/>
        </p:spPr>
        <p:txBody>
          <a:bodyPr wrap="square" rtlCol="0">
            <a:spAutoFit/>
          </a:bodyPr>
          <a:p>
            <a:r>
              <a:rPr lang="el-GR" altLang="en-US">
                <a:hlinkClick r:id="rId4" tooltip="" action="ppaction://hlinkfile"/>
              </a:rPr>
              <a:t> </a:t>
            </a:r>
            <a:r>
              <a:rPr lang="en-GB" altLang="en-US">
                <a:hlinkClick r:id="rId4" tooltip="" action="ppaction://hlinkfile"/>
              </a:rPr>
              <a:t>ONLINE </a:t>
            </a:r>
            <a:r>
              <a:rPr lang="el-GR" altLang="en-US">
                <a:hlinkClick r:id="rId4" tooltip="" action="ppaction://hlinkfile"/>
              </a:rPr>
              <a:t>διάγραμμα ροης</a:t>
            </a:r>
            <a:endParaRPr lang="el-GR"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9" grpId="0"/>
      <p:bldP spid="10" grpId="1" animBg="1"/>
      <p:bldP spid="19" grpId="1"/>
      <p:bldP spid="12" grpId="0" bldLvl="0" animBg="1"/>
      <p:bldP spid="21" grpId="0"/>
      <p:bldP spid="12" grpId="1" animBg="1"/>
      <p:bldP spid="21" grpId="1"/>
      <p:bldP spid="13" grpId="0" bldLvl="0" animBg="1"/>
      <p:bldP spid="22" grpId="0"/>
      <p:bldP spid="13" grpId="1" animBg="1"/>
      <p:bldP spid="22" grpId="1"/>
      <p:bldP spid="14" grpId="0" bldLvl="0" animBg="1"/>
      <p:bldP spid="24" grpId="0"/>
      <p:bldP spid="14" grpId="1" animBg="1"/>
      <p:bldP spid="24" grpId="1"/>
      <p:bldP spid="11" grpId="0" bldLvl="0" animBg="1"/>
      <p:bldP spid="20" grpId="0"/>
      <p:bldP spid="11" grpId="1" animBg="1"/>
      <p:bldP spid="20"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Content Placeholder 5"/>
          <p:cNvPicPr>
            <a:picLocks noChangeAspect="1"/>
          </p:cNvPicPr>
          <p:nvPr>
            <p:ph idx="1"/>
          </p:nvPr>
        </p:nvPicPr>
        <p:blipFill>
          <a:blip r:embed="rId1"/>
          <a:stretch>
            <a:fillRect/>
          </a:stretch>
        </p:blipFill>
        <p:spPr>
          <a:xfrm>
            <a:off x="288290" y="466090"/>
            <a:ext cx="5378450" cy="4724400"/>
          </a:xfrm>
          <a:prstGeom prst="rect">
            <a:avLst/>
          </a:prstGeom>
        </p:spPr>
      </p:pic>
      <p:pic>
        <p:nvPicPr>
          <p:cNvPr id="4" name="Picture 3"/>
          <p:cNvPicPr>
            <a:picLocks noChangeAspect="1"/>
          </p:cNvPicPr>
          <p:nvPr/>
        </p:nvPicPr>
        <p:blipFill>
          <a:blip r:embed="rId2"/>
          <a:stretch>
            <a:fillRect/>
          </a:stretch>
        </p:blipFill>
        <p:spPr>
          <a:xfrm>
            <a:off x="6025515" y="393065"/>
            <a:ext cx="5563870" cy="3162300"/>
          </a:xfrm>
          <a:prstGeom prst="rect">
            <a:avLst/>
          </a:prstGeom>
        </p:spPr>
      </p:pic>
      <p:sp>
        <p:nvSpPr>
          <p:cNvPr id="5" name="Text Box 4"/>
          <p:cNvSpPr txBox="1"/>
          <p:nvPr/>
        </p:nvSpPr>
        <p:spPr>
          <a:xfrm>
            <a:off x="1483995" y="5520690"/>
            <a:ext cx="8573770" cy="922020"/>
          </a:xfrm>
          <a:prstGeom prst="rect">
            <a:avLst/>
          </a:prstGeom>
          <a:noFill/>
        </p:spPr>
        <p:txBody>
          <a:bodyPr wrap="square" rtlCol="0">
            <a:spAutoFit/>
          </a:bodyPr>
          <a:p>
            <a:r>
              <a:rPr lang="en-US" altLang="en-US" b="1" u="sng">
                <a:solidFill>
                  <a:srgbClr val="00B050"/>
                </a:solidFill>
              </a:rPr>
              <a:t>Διάγραμμα ροής:</a:t>
            </a:r>
            <a:endParaRPr lang="en-US" altLang="en-US" b="1" u="sng">
              <a:solidFill>
                <a:srgbClr val="00B050"/>
              </a:solidFill>
            </a:endParaRPr>
          </a:p>
          <a:p>
            <a:r>
              <a:rPr lang="en-US" altLang="en-US"/>
              <a:t>[Έναρξη] → [Διάβασε Ηλικία] → [Ηλικία ≥ 18;] → (ΝΑΙ → [Εμφάνισε "Ενήλικας"]) / (ΟΧΙ → [Εμφάνισε "Ανήλικος"]) → [Τέλος]</a:t>
            </a:r>
            <a:endParaRPr lang="en-US" altLang="en-US"/>
          </a:p>
        </p:txBody>
      </p:sp>
      <p:pic>
        <p:nvPicPr>
          <p:cNvPr id="7" name="Picture 6"/>
          <p:cNvPicPr>
            <a:picLocks noChangeAspect="1"/>
          </p:cNvPicPr>
          <p:nvPr/>
        </p:nvPicPr>
        <p:blipFill>
          <a:blip r:embed="rId3"/>
          <a:stretch>
            <a:fillRect/>
          </a:stretch>
        </p:blipFill>
        <p:spPr>
          <a:xfrm>
            <a:off x="6025515" y="3773805"/>
            <a:ext cx="4844415" cy="152908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ph idx="1"/>
          </p:nvPr>
        </p:nvPicPr>
        <p:blipFill>
          <a:blip r:embed="rId1"/>
          <a:stretch>
            <a:fillRect/>
          </a:stretch>
        </p:blipFill>
        <p:spPr>
          <a:xfrm>
            <a:off x="733425" y="140335"/>
            <a:ext cx="10459720" cy="631825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ph idx="1"/>
          </p:nvPr>
        </p:nvPicPr>
        <p:blipFill>
          <a:blip r:embed="rId1"/>
          <a:stretch>
            <a:fillRect/>
          </a:stretch>
        </p:blipFill>
        <p:spPr>
          <a:xfrm>
            <a:off x="1431925" y="550545"/>
            <a:ext cx="8638540" cy="574230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ph idx="1"/>
          </p:nvPr>
        </p:nvPicPr>
        <p:blipFill>
          <a:blip r:embed="rId1"/>
          <a:stretch>
            <a:fillRect/>
          </a:stretch>
        </p:blipFill>
        <p:spPr>
          <a:xfrm>
            <a:off x="536575" y="1023620"/>
            <a:ext cx="10662285" cy="356171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793115" y="673100"/>
            <a:ext cx="9236710" cy="1684655"/>
          </a:xfrm>
        </p:spPr>
        <p:txBody>
          <a:bodyPr/>
          <a:p>
            <a:pPr marL="0" indent="0">
              <a:buNone/>
            </a:pPr>
            <a:r>
              <a:rPr lang="en-US" altLang="en-US" sz="2000"/>
              <a:t>Η πολυπλοκότητα αλγορίθμων είναι ο ένας από τους δύο κλάδους του τομέα της επιστήμης των υπολογιστών που ονομάζεται θεωρία υπολογισμού. Ο τομέας αυτός εξετάζει αρχικά εάν μπορεί να λυθεί ένα πρόβλημα χρησιμοποιώντας κάποιο αλγόριθμο και, σε δεύτερη φάση, πόσο αποδοτικά μπορεί να λυθεί το συγκεκριμένο πρόβλημα. </a:t>
            </a:r>
            <a:endParaRPr lang="en-US" altLang="en-US" sz="2000"/>
          </a:p>
        </p:txBody>
      </p:sp>
      <p:sp>
        <p:nvSpPr>
          <p:cNvPr id="4" name="Text Box 3"/>
          <p:cNvSpPr txBox="1"/>
          <p:nvPr/>
        </p:nvSpPr>
        <p:spPr>
          <a:xfrm>
            <a:off x="1377315" y="3040380"/>
            <a:ext cx="8651875" cy="592455"/>
          </a:xfrm>
          <a:prstGeom prst="rect">
            <a:avLst/>
          </a:prstGeom>
        </p:spPr>
        <p:txBody>
          <a:bodyPr>
            <a:noAutofit/>
          </a:bodyPr>
          <a:p>
            <a:r>
              <a:rPr sz="2000" b="1"/>
              <a:t>Ο κλάδος που αναζητά τι μπορεί να υπολογισθεί και τι όχι ονομάζεται</a:t>
            </a:r>
            <a:r>
              <a:rPr sz="2000"/>
              <a:t> </a:t>
            </a:r>
            <a:r>
              <a:rPr sz="2800" b="1">
                <a:ln w="22225">
                  <a:solidFill>
                    <a:schemeClr val="accent2"/>
                  </a:solidFill>
                  <a:prstDash val="solid"/>
                </a:ln>
                <a:solidFill>
                  <a:schemeClr val="accent2">
                    <a:lumMod val="40000"/>
                    <a:lumOff val="60000"/>
                  </a:schemeClr>
                </a:solidFill>
                <a:effectLst/>
              </a:rPr>
              <a:t>υπολογισιμότητα. </a:t>
            </a:r>
            <a:endParaRPr sz="2800" b="1">
              <a:ln w="22225">
                <a:solidFill>
                  <a:schemeClr val="accent2"/>
                </a:solidFill>
                <a:prstDash val="solid"/>
              </a:ln>
              <a:solidFill>
                <a:schemeClr val="accent2">
                  <a:lumMod val="40000"/>
                  <a:lumOff val="60000"/>
                </a:schemeClr>
              </a:solidFill>
              <a:effectLst/>
            </a:endParaRPr>
          </a:p>
        </p:txBody>
      </p:sp>
      <p:pic>
        <p:nvPicPr>
          <p:cNvPr id="5" name="Picture 4"/>
          <p:cNvPicPr>
            <a:picLocks noChangeAspect="1"/>
          </p:cNvPicPr>
          <p:nvPr/>
        </p:nvPicPr>
        <p:blipFill>
          <a:blip r:embed="rId1"/>
          <a:stretch>
            <a:fillRect/>
          </a:stretch>
        </p:blipFill>
        <p:spPr>
          <a:xfrm>
            <a:off x="5491480" y="3857625"/>
            <a:ext cx="3756660" cy="23012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4265295" y="1516380"/>
            <a:ext cx="7028815" cy="3093085"/>
          </a:xfrm>
        </p:spPr>
        <p:txBody>
          <a:bodyPr/>
          <a:p>
            <a:pPr marL="0" indent="0">
              <a:buNone/>
            </a:pPr>
            <a:r>
              <a:rPr lang="en-US" altLang="en-US" sz="2000"/>
              <a:t> Για την απόδειξη της υπολογισιμότητας ή όχι κάποιου προβλήματος οι</a:t>
            </a:r>
            <a:r>
              <a:rPr lang="el-GR" altLang="en-US" sz="2000"/>
              <a:t> </a:t>
            </a:r>
            <a:r>
              <a:rPr lang="en-US" altLang="en-US" sz="2000"/>
              <a:t>επιστήμονες της πληροφορικής χρησιμοποιούν διάφορα υπολογιστικά μοντέλα με το ισχυρότερο από αυτά να είναι η λεγόμενη Μηχανή Τιούρινγκ από το όνομα του μεγάλου βρετανού μαθηματικού ΆλανΤιούρινγκ που θεωρείται ο πατέρας της επιστήμης των υπολογιστών.</a:t>
            </a:r>
            <a:endParaRPr lang="en-US" altLang="en-US" sz="2000"/>
          </a:p>
        </p:txBody>
      </p:sp>
      <p:pic>
        <p:nvPicPr>
          <p:cNvPr id="4" name="Picture 3"/>
          <p:cNvPicPr>
            <a:picLocks noChangeAspect="1"/>
          </p:cNvPicPr>
          <p:nvPr/>
        </p:nvPicPr>
        <p:blipFill>
          <a:blip r:embed="rId1"/>
          <a:stretch>
            <a:fillRect/>
          </a:stretch>
        </p:blipFill>
        <p:spPr>
          <a:xfrm>
            <a:off x="507365" y="655320"/>
            <a:ext cx="3171825" cy="37147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706120" y="2952750"/>
            <a:ext cx="10655300" cy="3246755"/>
          </a:xfrm>
        </p:spPr>
        <p:txBody>
          <a:bodyPr/>
          <a:p>
            <a:pPr marL="0" indent="0">
              <a:buNone/>
            </a:pPr>
            <a:r>
              <a:rPr lang="en-US" altLang="en-US" sz="2400"/>
              <a:t>Ο Άλαν Τούρινγκ ή Τιούρινγκ(Alan Matheson Turing, 23 Ιουνίου 1912 – 7 Ιουνίου 1954) ήταν Άγγλος μαθηματικός, καθηγητής της λογικής, κρυπτογράφος και θεωρητικός βιολόγος. Θεωρείται ο </a:t>
            </a:r>
            <a:r>
              <a:rPr lang="en-US" altLang="en-US" sz="2400"/>
              <a:t>«</a:t>
            </a:r>
            <a:r>
              <a:rPr lang="en-US" altLang="en-US" sz="2400"/>
              <a:t>πατέρας της επιστήμης υπολογιστών</a:t>
            </a:r>
            <a:r>
              <a:rPr lang="en-US" altLang="en-US" sz="2400"/>
              <a:t>»</a:t>
            </a:r>
            <a:r>
              <a:rPr lang="en-US" altLang="en-US" sz="2400"/>
              <a:t>, χάρη στην πολύ μεγάλη συνεισφορά του στο γνωστικό πεδίο της θεωρίας υπολογισμού κατά τη δεκαετία του 1930, αλλά και της τεχνητής νοημοσύνης, χάρη στο λεγόμενο τεστ Τούρινγκ, την οποία πρότεινε το 1950: έναν τρόπο για να διαπιστωθεί πειραματικά αν μία μηχανή έχει αυθεντικές γνωστικές ικανότητες και μπορεί να σκεφτεί.</a:t>
            </a:r>
            <a:endParaRPr lang="en-US" altLang="en-US" sz="2400"/>
          </a:p>
        </p:txBody>
      </p:sp>
      <p:pic>
        <p:nvPicPr>
          <p:cNvPr id="4" name="Picture 3"/>
          <p:cNvPicPr>
            <a:picLocks noChangeAspect="1"/>
          </p:cNvPicPr>
          <p:nvPr/>
        </p:nvPicPr>
        <p:blipFill>
          <a:blip r:embed="rId1"/>
          <a:stretch>
            <a:fillRect/>
          </a:stretch>
        </p:blipFill>
        <p:spPr>
          <a:xfrm>
            <a:off x="4804410" y="73660"/>
            <a:ext cx="2458085" cy="287909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ph idx="1"/>
          </p:nvPr>
        </p:nvPicPr>
        <p:blipFill>
          <a:blip r:embed="rId1"/>
          <a:stretch>
            <a:fillRect/>
          </a:stretch>
        </p:blipFill>
        <p:spPr>
          <a:xfrm>
            <a:off x="681355" y="278130"/>
            <a:ext cx="10776585" cy="5955665"/>
          </a:xfrm>
          <a:prstGeom prst="rect">
            <a:avLst/>
          </a:prstGeom>
        </p:spPr>
      </p:pic>
      <p:sp>
        <p:nvSpPr>
          <p:cNvPr id="5" name="Text Box 4"/>
          <p:cNvSpPr txBox="1"/>
          <p:nvPr/>
        </p:nvSpPr>
        <p:spPr>
          <a:xfrm>
            <a:off x="1496060" y="1099185"/>
            <a:ext cx="2073275" cy="460375"/>
          </a:xfrm>
          <a:prstGeom prst="rect">
            <a:avLst/>
          </a:prstGeom>
          <a:noFill/>
        </p:spPr>
        <p:txBody>
          <a:bodyPr wrap="square" rtlCol="0">
            <a:spAutoFit/>
          </a:bodyPr>
          <a:p>
            <a:r>
              <a:rPr lang="en-GB" altLang="en-US" sz="2400" b="1">
                <a:hlinkClick r:id="rId2" action="ppaction://hlinkfile"/>
              </a:rPr>
              <a:t>LINK</a:t>
            </a:r>
            <a:endParaRPr lang="en-GB" altLang="en-US" sz="2400"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609600" y="152400"/>
            <a:ext cx="10904855" cy="1586865"/>
          </a:xfrm>
        </p:spPr>
        <p:txBody>
          <a:bodyPr/>
          <a:p>
            <a:pPr marL="0" indent="0">
              <a:buNone/>
            </a:pPr>
            <a:r>
              <a:rPr lang="en-US" altLang="en-US" sz="2000"/>
              <a:t> Στην Εικόνα 3-5 βλέπουμε την εφαρμογή ενός αλγορίθμου παράλληλης επεξεργασίας για την επίλυση του ίδιου προβλήματος. Η πρόσθεση του πρώτου με τον δεύτερο, του τρίτου με τον τέταρτο, του πέμπτου με τον έκτο και του έβδομου με τον όγδοο γίνονται ταυτόχρονα σε ένα βήμα.</a:t>
            </a:r>
            <a:endParaRPr lang="en-US" altLang="en-US" sz="2000"/>
          </a:p>
        </p:txBody>
      </p:sp>
      <p:pic>
        <p:nvPicPr>
          <p:cNvPr id="4" name="Picture 3"/>
          <p:cNvPicPr>
            <a:picLocks noChangeAspect="1"/>
          </p:cNvPicPr>
          <p:nvPr/>
        </p:nvPicPr>
        <p:blipFill>
          <a:blip r:embed="rId1"/>
          <a:stretch>
            <a:fillRect/>
          </a:stretch>
        </p:blipFill>
        <p:spPr>
          <a:xfrm>
            <a:off x="1998980" y="1543050"/>
            <a:ext cx="7809865" cy="3771265"/>
          </a:xfrm>
          <a:prstGeom prst="rect">
            <a:avLst/>
          </a:prstGeom>
        </p:spPr>
      </p:pic>
      <p:sp>
        <p:nvSpPr>
          <p:cNvPr id="5" name="Text Box 4"/>
          <p:cNvSpPr txBox="1"/>
          <p:nvPr/>
        </p:nvSpPr>
        <p:spPr>
          <a:xfrm>
            <a:off x="1724660" y="5603240"/>
            <a:ext cx="9065895" cy="645160"/>
          </a:xfrm>
          <a:prstGeom prst="rect">
            <a:avLst/>
          </a:prstGeom>
          <a:noFill/>
        </p:spPr>
        <p:txBody>
          <a:bodyPr wrap="square" rtlCol="0">
            <a:spAutoFit/>
          </a:bodyPr>
          <a:p>
            <a:r>
              <a:rPr lang="en-US" altLang="en-US"/>
              <a:t> Ο αλγόριθμος σειριακής επεξεργασίας απαιτεί επτά (7) βήματα, ενώ ο αλ</a:t>
            </a:r>
            <a:endParaRPr lang="en-US" altLang="en-US"/>
          </a:p>
          <a:p>
            <a:r>
              <a:rPr lang="en-US" altLang="en-US"/>
              <a:t>γόριθμος παράλληλης επεξεργασίας, μόλις τρία (3).</a:t>
            </a:r>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sz="2800">
                <a:sym typeface="+mn-ea"/>
              </a:rPr>
              <a:t>3.4 Βασικοί τύποι αλγορίθμων</a:t>
            </a:r>
            <a:endParaRPr lang="en-US" sz="2800"/>
          </a:p>
        </p:txBody>
      </p:sp>
      <p:sp>
        <p:nvSpPr>
          <p:cNvPr id="3" name="Content Placeholder 2"/>
          <p:cNvSpPr>
            <a:spLocks noGrp="1"/>
          </p:cNvSpPr>
          <p:nvPr>
            <p:ph idx="1"/>
          </p:nvPr>
        </p:nvSpPr>
        <p:spPr>
          <a:xfrm>
            <a:off x="4101465" y="1319530"/>
            <a:ext cx="7279005" cy="3622675"/>
          </a:xfrm>
        </p:spPr>
        <p:txBody>
          <a:bodyPr/>
          <a:p>
            <a:pPr marL="0" indent="0">
              <a:buNone/>
            </a:pPr>
            <a:r>
              <a:rPr lang="en-US" altLang="en-US" sz="2000" b="1"/>
              <a:t>Αλγόριθμοι σειριακής και παράλληλης επεξεργασίας</a:t>
            </a:r>
            <a:endParaRPr lang="en-US" altLang="en-US" sz="2000" b="1"/>
          </a:p>
          <a:p>
            <a:pPr marL="0" indent="0">
              <a:buNone/>
            </a:pPr>
            <a:r>
              <a:rPr lang="en-US" altLang="en-US" sz="2000"/>
              <a:t>Οι εντολές ενός αλγορίθμου γράφονται η μια κάτω από την άλλη και εκτελούνται ακολουθιακά. Σε κάποιους αλγόριθμους, τμήματα εντολών μπορούν να εκτελεσθούν ταυτόχρονα. Ας θεωρήσουμε έναν αλγόριθμο που αποτελείται από 5 τμήματα, Α έως Ε. Στην Εικόνα 3-4 (α), βλέπουμε την εκτέλεση των τμημάτων</a:t>
            </a:r>
            <a:r>
              <a:rPr lang="el-GR" altLang="en-US" sz="2000"/>
              <a:t> </a:t>
            </a:r>
            <a:r>
              <a:rPr lang="en-US" altLang="en-US" sz="2000"/>
              <a:t>του αλγορίθμου με σειριακή επεξεργασία.</a:t>
            </a:r>
            <a:endParaRPr lang="en-US" altLang="en-US" sz="2000"/>
          </a:p>
          <a:p>
            <a:pPr marL="0" indent="0">
              <a:buNone/>
            </a:pPr>
            <a:r>
              <a:rPr lang="en-US" altLang="en-US" sz="2000"/>
              <a:t> Αν τα τμήματα Β, Γ, Δ δεν εξαρτώνται το ένα από το άλλο, τότε μπορούν να εκτελεσθούν ταυτόχρονα, μειώνοντας</a:t>
            </a:r>
            <a:r>
              <a:rPr lang="el-GR" altLang="en-US" sz="2000"/>
              <a:t> </a:t>
            </a:r>
            <a:r>
              <a:rPr lang="en-US" altLang="en-US" sz="2000"/>
              <a:t>δραστικά το χρόνο εκτέλεσης. Στην Εικόνα 3-4 (β), βλέπουμε την εκτέλεση των τμημάτων του αλγορίθμου με παράλληλη επεξεργασία.</a:t>
            </a:r>
            <a:endParaRPr lang="en-US" altLang="en-US" sz="2000"/>
          </a:p>
        </p:txBody>
      </p:sp>
      <p:pic>
        <p:nvPicPr>
          <p:cNvPr id="4" name="Picture 3"/>
          <p:cNvPicPr>
            <a:picLocks noChangeAspect="1"/>
          </p:cNvPicPr>
          <p:nvPr/>
        </p:nvPicPr>
        <p:blipFill>
          <a:blip r:embed="rId1"/>
          <a:stretch>
            <a:fillRect/>
          </a:stretch>
        </p:blipFill>
        <p:spPr>
          <a:xfrm>
            <a:off x="923925" y="1319530"/>
            <a:ext cx="2607310" cy="410464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ph idx="1"/>
          </p:nvPr>
        </p:nvPicPr>
        <p:blipFill>
          <a:blip r:embed="rId1"/>
          <a:stretch>
            <a:fillRect/>
          </a:stretch>
        </p:blipFill>
        <p:spPr>
          <a:xfrm>
            <a:off x="1254760" y="863600"/>
            <a:ext cx="9144000" cy="2565400"/>
          </a:xfrm>
          <a:prstGeom prst="rect">
            <a:avLst/>
          </a:prstGeom>
        </p:spPr>
      </p:pic>
      <p:pic>
        <p:nvPicPr>
          <p:cNvPr id="5" name="Picture 4"/>
          <p:cNvPicPr>
            <a:picLocks noChangeAspect="1"/>
          </p:cNvPicPr>
          <p:nvPr/>
        </p:nvPicPr>
        <p:blipFill>
          <a:blip r:embed="rId2"/>
          <a:stretch>
            <a:fillRect/>
          </a:stretch>
        </p:blipFill>
        <p:spPr>
          <a:xfrm>
            <a:off x="988695" y="3850005"/>
            <a:ext cx="10677525" cy="1443355"/>
          </a:xfrm>
          <a:prstGeom prst="rect">
            <a:avLst/>
          </a:prstGeom>
        </p:spPr>
      </p:pic>
    </p:spTree>
  </p:cSld>
  <p:clrMapOvr>
    <a:masterClrMapping/>
  </p:clrMapOvr>
</p:sld>
</file>

<file path=ppt/theme/theme1.xml><?xml version="1.0" encoding="utf-8"?>
<a:theme xmlns:a="http://schemas.openxmlformats.org/drawingml/2006/main" name="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3483</Words>
  <Application>WPS Presentation</Application>
  <PresentationFormat>Widescreen</PresentationFormat>
  <Paragraphs>55</Paragraphs>
  <Slides>16</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16</vt:i4>
      </vt:variant>
    </vt:vector>
  </HeadingPairs>
  <TitlesOfParts>
    <vt:vector size="23" baseType="lpstr">
      <vt:lpstr>Arial</vt:lpstr>
      <vt:lpstr>SimSun</vt:lpstr>
      <vt:lpstr>Wingdings</vt:lpstr>
      <vt:lpstr>Microsoft YaHei</vt:lpstr>
      <vt:lpstr>Arial Unicode MS</vt:lpstr>
      <vt:lpstr>Calibri</vt:lpstr>
      <vt:lpstr>Blue Waves</vt:lpstr>
      <vt:lpstr>3.4 Βασικοί τύποι αλγορίθμων</vt:lpstr>
      <vt:lpstr>PowerPoint 演示文稿</vt:lpstr>
      <vt:lpstr>PowerPoint 演示文稿</vt:lpstr>
      <vt:lpstr>PowerPoint 演示文稿</vt:lpstr>
      <vt:lpstr>PowerPoint 演示文稿</vt:lpstr>
      <vt:lpstr>PowerPoint 演示文稿</vt:lpstr>
      <vt:lpstr>PowerPoint 演示文稿</vt:lpstr>
      <vt:lpstr>3.4 Βασικοί τύποι αλγορίθμων</vt:lpstr>
      <vt:lpstr>PowerPoint 演示文稿</vt:lpstr>
      <vt:lpstr> Επαναληπτικοί αλγόριθμοι</vt:lpstr>
      <vt:lpstr>Αναδρομικοί αλγόριθμοι</vt:lpstr>
      <vt:lpstr>3.5 Αναπαράσταση αλγορίθμου</vt:lpstr>
      <vt:lpstr>3.5 Αναπαράσταση αλγορίθμου</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georg</dc:creator>
  <cp:lastModifiedBy>georg</cp:lastModifiedBy>
  <cp:revision>12</cp:revision>
  <dcterms:created xsi:type="dcterms:W3CDTF">2025-07-23T00:59:00Z</dcterms:created>
  <dcterms:modified xsi:type="dcterms:W3CDTF">2025-10-29T19:18:21Z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8D2B461A0EBE44A3A46152B19C7B3156_11</vt:lpwstr>
  </property>
  <property fmtid="{D5CDD505-2E9C-101B-9397-08002B2CF9AE}" pid="3" name="KSOProductBuildVer">
    <vt:lpwstr>1033-12.2.0.23149</vt:lpwstr>
  </property>
</Properties>
</file>