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C684C335-570E-4B2A-A7EF-E1FD64A5D265}" type="datetimeFigureOut">
              <a:rPr lang="el-GR" smtClean="0"/>
              <a:t>5/11/2023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171E93-ED58-490F-B6D0-1BBD4AD2CD98}"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684C335-570E-4B2A-A7EF-E1FD64A5D265}" type="datetimeFigureOut">
              <a:rPr lang="el-GR" smtClean="0"/>
              <a:t>5/11/2023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171E93-ED58-490F-B6D0-1BBD4AD2CD98}"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684C335-570E-4B2A-A7EF-E1FD64A5D265}" type="datetimeFigureOut">
              <a:rPr lang="el-GR" smtClean="0"/>
              <a:t>5/11/2023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171E93-ED58-490F-B6D0-1BBD4AD2CD98}"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684C335-570E-4B2A-A7EF-E1FD64A5D265}" type="datetimeFigureOut">
              <a:rPr lang="el-GR" smtClean="0"/>
              <a:t>5/11/2023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171E93-ED58-490F-B6D0-1BBD4AD2CD98}"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684C335-570E-4B2A-A7EF-E1FD64A5D265}" type="datetimeFigureOut">
              <a:rPr lang="el-GR" smtClean="0"/>
              <a:t>5/11/2023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171E93-ED58-490F-B6D0-1BBD4AD2CD98}"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C684C335-570E-4B2A-A7EF-E1FD64A5D265}" type="datetimeFigureOut">
              <a:rPr lang="el-GR" smtClean="0"/>
              <a:t>5/11/2023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E171E93-ED58-490F-B6D0-1BBD4AD2CD98}"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C684C335-570E-4B2A-A7EF-E1FD64A5D265}" type="datetimeFigureOut">
              <a:rPr lang="el-GR" smtClean="0"/>
              <a:t>5/11/2023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E171E93-ED58-490F-B6D0-1BBD4AD2CD98}"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C684C335-570E-4B2A-A7EF-E1FD64A5D265}" type="datetimeFigureOut">
              <a:rPr lang="el-GR" smtClean="0"/>
              <a:t>5/11/2023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E171E93-ED58-490F-B6D0-1BBD4AD2CD98}"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4C335-570E-4B2A-A7EF-E1FD64A5D265}" type="datetimeFigureOut">
              <a:rPr lang="el-GR" smtClean="0"/>
              <a:t>5/11/2023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E171E93-ED58-490F-B6D0-1BBD4AD2CD98}"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l-GR" smtClean="0"/>
              <a:t>Στυλ κύριου τίτλου</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684C335-570E-4B2A-A7EF-E1FD64A5D265}" type="datetimeFigureOut">
              <a:rPr lang="el-GR" smtClean="0"/>
              <a:t>5/11/2023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E171E93-ED58-490F-B6D0-1BBD4AD2CD98}" type="slidenum">
              <a:rPr lang="el-GR" smtClean="0"/>
              <a:t>‹#›</a:t>
            </a:fld>
            <a:endParaRPr lang="el-GR"/>
          </a:p>
        </p:txBody>
      </p:sp>
      <p:sp>
        <p:nvSpPr>
          <p:cNvPr id="9" name="Content Placeholder 8"/>
          <p:cNvSpPr>
            <a:spLocks noGrp="1"/>
          </p:cNvSpPr>
          <p:nvPr>
            <p:ph sz="quarter" idx="13"/>
          </p:nvPr>
        </p:nvSpPr>
        <p:spPr>
          <a:xfrm>
            <a:off x="304800" y="381000"/>
            <a:ext cx="7772400" cy="494284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8" name="Date Placeholder 7"/>
          <p:cNvSpPr>
            <a:spLocks noGrp="1"/>
          </p:cNvSpPr>
          <p:nvPr>
            <p:ph type="dt" sz="half" idx="10"/>
          </p:nvPr>
        </p:nvSpPr>
        <p:spPr/>
        <p:txBody>
          <a:bodyPr/>
          <a:lstStyle/>
          <a:p>
            <a:fld id="{C684C335-570E-4B2A-A7EF-E1FD64A5D265}" type="datetimeFigureOut">
              <a:rPr lang="el-GR" smtClean="0"/>
              <a:t>5/11/2023</a:t>
            </a:fld>
            <a:endParaRPr lang="el-GR"/>
          </a:p>
        </p:txBody>
      </p:sp>
      <p:sp>
        <p:nvSpPr>
          <p:cNvPr id="9" name="Slide Number Placeholder 8"/>
          <p:cNvSpPr>
            <a:spLocks noGrp="1"/>
          </p:cNvSpPr>
          <p:nvPr>
            <p:ph type="sldNum" sz="quarter" idx="11"/>
          </p:nvPr>
        </p:nvSpPr>
        <p:spPr/>
        <p:txBody>
          <a:bodyPr/>
          <a:lstStyle/>
          <a:p>
            <a:fld id="{AE171E93-ED58-490F-B6D0-1BBD4AD2CD98}"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E171E93-ED58-490F-B6D0-1BBD4AD2CD98}" type="slidenum">
              <a:rPr lang="el-GR" smtClean="0"/>
              <a:t>‹#›</a:t>
            </a:fld>
            <a:endParaRPr lang="el-G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684C335-570E-4B2A-A7EF-E1FD64A5D265}" type="datetimeFigureOut">
              <a:rPr lang="el-GR" smtClean="0"/>
              <a:t>5/11/2023</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err="1" smtClean="0"/>
              <a:t>ΑμεΑ</a:t>
            </a:r>
            <a:endParaRPr lang="el-GR" dirty="0"/>
          </a:p>
        </p:txBody>
      </p:sp>
    </p:spTree>
    <p:extLst>
      <p:ext uri="{BB962C8B-B14F-4D97-AF65-F5344CB8AC3E}">
        <p14:creationId xmlns:p14="http://schemas.microsoft.com/office/powerpoint/2010/main" val="234618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620688"/>
            <a:ext cx="7620000" cy="5780112"/>
          </a:xfrm>
        </p:spPr>
        <p:txBody>
          <a:bodyPr/>
          <a:lstStyle/>
          <a:p>
            <a:endParaRPr lang="el-GR" dirty="0" smtClean="0"/>
          </a:p>
          <a:p>
            <a:r>
              <a:rPr lang="el-GR" sz="2400" b="1" dirty="0" smtClean="0"/>
              <a:t>Στα </a:t>
            </a:r>
            <a:r>
              <a:rPr lang="el-GR" sz="2400" b="1" dirty="0"/>
              <a:t>σχολεία </a:t>
            </a:r>
            <a:r>
              <a:rPr lang="el-GR" sz="2400" dirty="0"/>
              <a:t>οι εκπαιδευτικοί να είναι φιλικοί απέναντί τους, να δείχνουν κατανόηση, να είναι εφοδιασμένοι με υπομονή και επιμονή και να διευκολύνουν την ένταξή τους στο σχολικό περιβάλλον. Να έχουν δε υπόψη τους ότι τα άτομα αυτά έχουν αυξημένη ευαισθησία, πιο ευάλωτο εγώ, πληγώνονται και απογοητεύονται εύκολα. </a:t>
            </a:r>
            <a:endParaRPr lang="el-GR" sz="2400" dirty="0" smtClean="0"/>
          </a:p>
          <a:p>
            <a:endParaRPr lang="el-GR" sz="2400" dirty="0" smtClean="0"/>
          </a:p>
          <a:p>
            <a:r>
              <a:rPr lang="el-GR" sz="2400" dirty="0" smtClean="0"/>
              <a:t> </a:t>
            </a:r>
            <a:r>
              <a:rPr lang="el-GR" sz="2400" b="1" dirty="0"/>
              <a:t>Οι γονείς </a:t>
            </a:r>
            <a:r>
              <a:rPr lang="el-GR" sz="2400" dirty="0"/>
              <a:t>να καλλιεργούν στα παιδιά τους -από τη μικρή τους ηλικία- </a:t>
            </a:r>
            <a:r>
              <a:rPr lang="el-GR" sz="2400" b="1" dirty="0"/>
              <a:t>το σεβασμό, την κατανόηση και την αλληλεγγύη </a:t>
            </a:r>
            <a:r>
              <a:rPr lang="el-GR" sz="2400" dirty="0"/>
              <a:t>προς τα άτομα αυτά. Να τους εμφυσήσουν την άποψη ότι «είμαστε άνθρωποι, όταν γινόμαστε συνάνθρωποι</a:t>
            </a:r>
            <a:r>
              <a:rPr lang="el-GR" dirty="0"/>
              <a:t>».</a:t>
            </a:r>
          </a:p>
        </p:txBody>
      </p:sp>
    </p:spTree>
    <p:extLst>
      <p:ext uri="{BB962C8B-B14F-4D97-AF65-F5344CB8AC3E}">
        <p14:creationId xmlns:p14="http://schemas.microsoft.com/office/powerpoint/2010/main" val="248046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04664"/>
            <a:ext cx="7620000" cy="6192688"/>
          </a:xfrm>
        </p:spPr>
        <p:txBody>
          <a:bodyPr>
            <a:normAutofit/>
          </a:bodyPr>
          <a:lstStyle/>
          <a:p>
            <a:pPr marL="114300" indent="0">
              <a:buNone/>
            </a:pPr>
            <a:r>
              <a:rPr lang="el-GR" sz="3000" b="1" dirty="0" smtClean="0"/>
              <a:t>Πολιτεία </a:t>
            </a:r>
            <a:r>
              <a:rPr lang="el-GR" sz="3000" b="1" dirty="0"/>
              <a:t>– </a:t>
            </a:r>
            <a:r>
              <a:rPr lang="el-GR" sz="3000" b="1" dirty="0" smtClean="0"/>
              <a:t>Κράτος</a:t>
            </a:r>
          </a:p>
          <a:p>
            <a:pPr>
              <a:buFont typeface="Arial"/>
              <a:buChar char="•"/>
            </a:pPr>
            <a:r>
              <a:rPr lang="el-GR" b="1" dirty="0">
                <a:solidFill>
                  <a:srgbClr val="444444"/>
                </a:solidFill>
              </a:rPr>
              <a:t>Προσβασιμότητα</a:t>
            </a:r>
            <a:r>
              <a:rPr lang="el-GR" dirty="0">
                <a:solidFill>
                  <a:srgbClr val="444444"/>
                </a:solidFill>
              </a:rPr>
              <a:t>. Αφορά κυρίως τα άτομα με κινητική </a:t>
            </a:r>
            <a:r>
              <a:rPr lang="el-GR" dirty="0" smtClean="0">
                <a:solidFill>
                  <a:srgbClr val="444444"/>
                </a:solidFill>
              </a:rPr>
              <a:t>αναπηρία (π.χ. </a:t>
            </a:r>
            <a:r>
              <a:rPr lang="el-GR" dirty="0" smtClean="0"/>
              <a:t>τροχαία </a:t>
            </a:r>
            <a:r>
              <a:rPr lang="el-GR" dirty="0"/>
              <a:t>αστυνόμευση </a:t>
            </a:r>
            <a:r>
              <a:rPr lang="el-GR" dirty="0" smtClean="0"/>
              <a:t>για ελέγχους </a:t>
            </a:r>
            <a:r>
              <a:rPr lang="el-GR" dirty="0"/>
              <a:t>στους δημόσιους χώρους, προστατεύουμε τους χώρους στάθμευσης, τα κεκλιμένα επίπεδα </a:t>
            </a:r>
            <a:r>
              <a:rPr lang="el-GR" dirty="0" err="1"/>
              <a:t>κ.ο.κ</a:t>
            </a:r>
            <a:r>
              <a:rPr lang="el-GR" dirty="0" smtClean="0"/>
              <a:t>.)</a:t>
            </a:r>
            <a:endParaRPr lang="el-GR" dirty="0">
              <a:solidFill>
                <a:srgbClr val="444444"/>
              </a:solidFill>
            </a:endParaRPr>
          </a:p>
          <a:p>
            <a:pPr>
              <a:buFont typeface="Arial"/>
              <a:buChar char="•"/>
            </a:pPr>
            <a:r>
              <a:rPr lang="el-GR" b="1" dirty="0">
                <a:solidFill>
                  <a:srgbClr val="444444"/>
                </a:solidFill>
              </a:rPr>
              <a:t>Ισότιμη Συμμετοχή.</a:t>
            </a:r>
            <a:r>
              <a:rPr lang="el-GR" dirty="0">
                <a:solidFill>
                  <a:srgbClr val="444444"/>
                </a:solidFill>
              </a:rPr>
              <a:t> Η ισότιμη συμμετοχή των </a:t>
            </a:r>
            <a:r>
              <a:rPr lang="el-GR" dirty="0" err="1">
                <a:solidFill>
                  <a:srgbClr val="444444"/>
                </a:solidFill>
              </a:rPr>
              <a:t>ΑμεΑ</a:t>
            </a:r>
            <a:r>
              <a:rPr lang="el-GR" dirty="0">
                <a:solidFill>
                  <a:srgbClr val="444444"/>
                </a:solidFill>
              </a:rPr>
              <a:t> στη δημόσια ζωή και στις πολιτικές, πολιτισμικές οικονομικές και άλλες δραστηριότητες, είναι αναφαίρετο δικαίωμά τους. Η πολιτεία οφείλει να διασφαλίσει το δικαίωμά τους αυτό με την εφαρμογή κατάλληλων προγραμμάτων για την καταπολέμηση των διακρίσεων.</a:t>
            </a:r>
          </a:p>
          <a:p>
            <a:pPr>
              <a:buFont typeface="Arial"/>
              <a:buChar char="•"/>
            </a:pPr>
            <a:r>
              <a:rPr lang="el-GR" b="1" dirty="0">
                <a:solidFill>
                  <a:srgbClr val="444444"/>
                </a:solidFill>
              </a:rPr>
              <a:t>Απασχόληση.</a:t>
            </a:r>
            <a:r>
              <a:rPr lang="el-GR" dirty="0">
                <a:solidFill>
                  <a:srgbClr val="444444"/>
                </a:solidFill>
              </a:rPr>
              <a:t> Να διευκολύνει την ένταξη των </a:t>
            </a:r>
            <a:r>
              <a:rPr lang="el-GR" dirty="0" err="1">
                <a:solidFill>
                  <a:srgbClr val="444444"/>
                </a:solidFill>
              </a:rPr>
              <a:t>ΑμεΑ</a:t>
            </a:r>
            <a:r>
              <a:rPr lang="el-GR" dirty="0">
                <a:solidFill>
                  <a:srgbClr val="444444"/>
                </a:solidFill>
              </a:rPr>
              <a:t> στην αγορά εργασίας, με την κατάλληλη προετοιμασία τους, την επιδότηση θέσεων εργασίας και άλλα μέτρα </a:t>
            </a:r>
            <a:endParaRPr lang="el-GR" dirty="0" smtClean="0">
              <a:solidFill>
                <a:srgbClr val="444444"/>
              </a:solidFill>
            </a:endParaRPr>
          </a:p>
          <a:p>
            <a:pPr marL="114300" indent="0">
              <a:buNone/>
            </a:pPr>
            <a:endParaRPr lang="el-GR" b="1" dirty="0"/>
          </a:p>
        </p:txBody>
      </p:sp>
    </p:spTree>
    <p:extLst>
      <p:ext uri="{BB962C8B-B14F-4D97-AF65-F5344CB8AC3E}">
        <p14:creationId xmlns:p14="http://schemas.microsoft.com/office/powerpoint/2010/main" val="84084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548680"/>
            <a:ext cx="7620000" cy="5852120"/>
          </a:xfrm>
        </p:spPr>
        <p:txBody>
          <a:bodyPr/>
          <a:lstStyle/>
          <a:p>
            <a:endParaRPr lang="el-GR" b="1" dirty="0" smtClean="0"/>
          </a:p>
          <a:p>
            <a:pPr>
              <a:buFont typeface="Arial"/>
              <a:buChar char="•"/>
            </a:pPr>
            <a:r>
              <a:rPr lang="el-GR" b="1" dirty="0">
                <a:solidFill>
                  <a:srgbClr val="444444"/>
                </a:solidFill>
              </a:rPr>
              <a:t>Εκπαίδευση και κατάρτιση.</a:t>
            </a:r>
            <a:r>
              <a:rPr lang="el-GR" dirty="0">
                <a:solidFill>
                  <a:srgbClr val="444444"/>
                </a:solidFill>
              </a:rPr>
              <a:t> Παρά τα θετικά βήματα που έχουν γίνει τελευταία στον τομέα της ειδικής εκπαίδευσης και κατάρτισης, πρέπει να γίνουν ακόμη περισσότερα</a:t>
            </a:r>
          </a:p>
          <a:p>
            <a:pPr>
              <a:buFont typeface="Arial"/>
              <a:buChar char="•"/>
            </a:pPr>
            <a:r>
              <a:rPr lang="el-GR" b="1" dirty="0">
                <a:solidFill>
                  <a:srgbClr val="444444"/>
                </a:solidFill>
              </a:rPr>
              <a:t>Κοινωνική προστασία.</a:t>
            </a:r>
            <a:r>
              <a:rPr lang="el-GR" dirty="0">
                <a:solidFill>
                  <a:srgbClr val="444444"/>
                </a:solidFill>
              </a:rPr>
              <a:t> Η πολιτεία οφείλει να παίρνει μέτρα με τα οποία θα εξασφαλίζει συνθήκες αξιοπρεπούς διαβίωσης και ασφάλειας, θα καταπολεμά τη φτώχεια και θα επιλύει τα υπαρξιακά και άλλα προβλήματα τους</a:t>
            </a:r>
            <a:r>
              <a:rPr lang="el-GR" dirty="0" smtClean="0">
                <a:solidFill>
                  <a:srgbClr val="444444"/>
                </a:solidFill>
              </a:rPr>
              <a:t>.</a:t>
            </a:r>
            <a:endParaRPr lang="el-GR" b="1" dirty="0"/>
          </a:p>
          <a:p>
            <a:r>
              <a:rPr lang="el-GR" b="1" dirty="0" smtClean="0"/>
              <a:t>Προβολή κοινωνικών μηνυμάτων  </a:t>
            </a:r>
            <a:r>
              <a:rPr lang="el-GR" dirty="0"/>
              <a:t>στα ΜΜΕ και </a:t>
            </a:r>
            <a:r>
              <a:rPr lang="el-GR" dirty="0" smtClean="0"/>
              <a:t>διοργάνωση ενημερωτικής ημερίδας</a:t>
            </a:r>
            <a:endParaRPr lang="el-GR" dirty="0"/>
          </a:p>
        </p:txBody>
      </p:sp>
    </p:spTree>
    <p:extLst>
      <p:ext uri="{BB962C8B-B14F-4D97-AF65-F5344CB8AC3E}">
        <p14:creationId xmlns:p14="http://schemas.microsoft.com/office/powerpoint/2010/main" val="329169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836712"/>
            <a:ext cx="6984776" cy="519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46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mn-lt"/>
              </a:rPr>
              <a:t>Ορισμός</a:t>
            </a:r>
          </a:p>
        </p:txBody>
      </p:sp>
      <p:sp>
        <p:nvSpPr>
          <p:cNvPr id="3" name="Θέση περιεχομένου 2"/>
          <p:cNvSpPr>
            <a:spLocks noGrp="1"/>
          </p:cNvSpPr>
          <p:nvPr>
            <p:ph idx="1"/>
          </p:nvPr>
        </p:nvSpPr>
        <p:spPr/>
        <p:txBody>
          <a:bodyPr/>
          <a:lstStyle/>
          <a:p>
            <a:pPr marL="114300" indent="0" algn="just">
              <a:buNone/>
            </a:pPr>
            <a:r>
              <a:rPr lang="el-GR" sz="2400" dirty="0" smtClean="0"/>
              <a:t>Άτομα </a:t>
            </a:r>
            <a:r>
              <a:rPr lang="el-GR" sz="2400" dirty="0"/>
              <a:t>με ειδικές ανάγκες θεωρούνται εκείνα που έχουν σημαντική δυσκολία μάθησης και προσαρμογής, εξαιτίας σωματικών, διανοητικών, ψυχολογικών, συναισθηματικών και κοινωνικών εμποδίων</a:t>
            </a:r>
            <a:r>
              <a:rPr lang="el-GR" dirty="0"/>
              <a:t>.</a:t>
            </a:r>
          </a:p>
        </p:txBody>
      </p:sp>
    </p:spTree>
    <p:extLst>
      <p:ext uri="{BB962C8B-B14F-4D97-AF65-F5344CB8AC3E}">
        <p14:creationId xmlns:p14="http://schemas.microsoft.com/office/powerpoint/2010/main" val="217454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mn-lt"/>
              </a:rPr>
              <a:t>Ο ΟΗΕ προβλέπει:</a:t>
            </a:r>
            <a:br>
              <a:rPr lang="el-GR" dirty="0">
                <a:latin typeface="+mn-lt"/>
              </a:rPr>
            </a:br>
            <a:endParaRPr lang="el-GR" dirty="0">
              <a:latin typeface="+mn-lt"/>
            </a:endParaRPr>
          </a:p>
        </p:txBody>
      </p:sp>
      <p:sp>
        <p:nvSpPr>
          <p:cNvPr id="3" name="Θέση περιεχομένου 2"/>
          <p:cNvSpPr>
            <a:spLocks noGrp="1"/>
          </p:cNvSpPr>
          <p:nvPr>
            <p:ph idx="1"/>
          </p:nvPr>
        </p:nvSpPr>
        <p:spPr/>
        <p:txBody>
          <a:bodyPr>
            <a:normAutofit lnSpcReduction="10000"/>
          </a:bodyPr>
          <a:lstStyle/>
          <a:p>
            <a:r>
              <a:rPr lang="el-GR" dirty="0" smtClean="0"/>
              <a:t>σύνδεση </a:t>
            </a:r>
            <a:r>
              <a:rPr lang="el-GR" dirty="0"/>
              <a:t>των προβλημάτων των ανθρώπων με ειδικές ανάγκες με τα ανθρώπινα δικαιώματα</a:t>
            </a:r>
          </a:p>
          <a:p>
            <a:r>
              <a:rPr lang="el-GR" dirty="0" smtClean="0"/>
              <a:t>αναγνώριση </a:t>
            </a:r>
            <a:r>
              <a:rPr lang="el-GR" dirty="0"/>
              <a:t>της ιδιαιτερότητάς τους, του «δικαιώματος στη διαφορά»</a:t>
            </a:r>
          </a:p>
          <a:p>
            <a:r>
              <a:rPr lang="el-GR" dirty="0" smtClean="0"/>
              <a:t> </a:t>
            </a:r>
            <a:r>
              <a:rPr lang="el-GR" dirty="0"/>
              <a:t>θέσπιση ειδικής νομοθεσίας</a:t>
            </a:r>
          </a:p>
          <a:p>
            <a:r>
              <a:rPr lang="el-GR" dirty="0" smtClean="0"/>
              <a:t> </a:t>
            </a:r>
            <a:r>
              <a:rPr lang="el-GR" dirty="0"/>
              <a:t>εξάλειψη κάθε είδους διακρίσεων</a:t>
            </a:r>
          </a:p>
          <a:p>
            <a:r>
              <a:rPr lang="el-GR" dirty="0" smtClean="0"/>
              <a:t> </a:t>
            </a:r>
            <a:r>
              <a:rPr lang="el-GR" dirty="0"/>
              <a:t>παροχή ίσων ευκαιριών στην εκπαίδευση, στην απασχόληση, στην υγεία, στην πρόνοια</a:t>
            </a:r>
          </a:p>
          <a:p>
            <a:r>
              <a:rPr lang="el-GR" dirty="0" smtClean="0"/>
              <a:t> </a:t>
            </a:r>
            <a:r>
              <a:rPr lang="el-GR" dirty="0"/>
              <a:t>παροχή της αναγκαίας υποστήριξης για κάθε είδος αναπηρίας</a:t>
            </a:r>
          </a:p>
          <a:p>
            <a:r>
              <a:rPr lang="el-GR" dirty="0" smtClean="0"/>
              <a:t> </a:t>
            </a:r>
            <a:r>
              <a:rPr lang="el-GR" dirty="0"/>
              <a:t>πλήρη συμμετοχή σε όλες τις εκφάνσεις της ζωής, κοινωνικής, οικονομικής </a:t>
            </a:r>
            <a:r>
              <a:rPr lang="el-GR" dirty="0" smtClean="0"/>
              <a:t>και πολιτιστικής</a:t>
            </a:r>
            <a:r>
              <a:rPr lang="el-GR" dirty="0"/>
              <a:t>, ανάλογα με τις δυνατότητές τους ή τις ανάγκες τους.</a:t>
            </a:r>
          </a:p>
        </p:txBody>
      </p:sp>
    </p:spTree>
    <p:extLst>
      <p:ext uri="{BB962C8B-B14F-4D97-AF65-F5344CB8AC3E}">
        <p14:creationId xmlns:p14="http://schemas.microsoft.com/office/powerpoint/2010/main" val="229790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mn-lt"/>
              </a:rPr>
              <a:t>Όμως τα </a:t>
            </a:r>
            <a:r>
              <a:rPr lang="el-GR" dirty="0">
                <a:latin typeface="+mn-lt"/>
              </a:rPr>
              <a:t>άτομα με ειδικές ανάγκες </a:t>
            </a:r>
            <a:r>
              <a:rPr lang="el-GR" dirty="0" smtClean="0">
                <a:latin typeface="+mn-lt"/>
              </a:rPr>
              <a:t>αντιμετωπίζουν:</a:t>
            </a:r>
            <a:endParaRPr lang="el-GR" dirty="0">
              <a:latin typeface="+mn-lt"/>
            </a:endParaRPr>
          </a:p>
        </p:txBody>
      </p:sp>
      <p:sp>
        <p:nvSpPr>
          <p:cNvPr id="3" name="Θέση περιεχομένου 2"/>
          <p:cNvSpPr>
            <a:spLocks noGrp="1"/>
          </p:cNvSpPr>
          <p:nvPr>
            <p:ph idx="1"/>
          </p:nvPr>
        </p:nvSpPr>
        <p:spPr/>
        <p:txBody>
          <a:bodyPr/>
          <a:lstStyle/>
          <a:p>
            <a:r>
              <a:rPr lang="el-GR" sz="2800" dirty="0" smtClean="0"/>
              <a:t>την </a:t>
            </a:r>
            <a:r>
              <a:rPr lang="el-GR" sz="2800" dirty="0"/>
              <a:t>κοινωνική απομόνωση</a:t>
            </a:r>
          </a:p>
          <a:p>
            <a:r>
              <a:rPr lang="el-GR" sz="2800" dirty="0" smtClean="0"/>
              <a:t>την </a:t>
            </a:r>
            <a:r>
              <a:rPr lang="el-GR" sz="2800" dirty="0"/>
              <a:t>ανεργία</a:t>
            </a:r>
          </a:p>
          <a:p>
            <a:r>
              <a:rPr lang="el-GR" sz="2800" dirty="0" smtClean="0"/>
              <a:t> </a:t>
            </a:r>
            <a:r>
              <a:rPr lang="el-GR" sz="2800" dirty="0"/>
              <a:t>την κοινωνική αναλγησία</a:t>
            </a:r>
          </a:p>
          <a:p>
            <a:r>
              <a:rPr lang="el-GR" sz="2800" dirty="0" smtClean="0"/>
              <a:t> </a:t>
            </a:r>
            <a:r>
              <a:rPr lang="el-GR" sz="2800" dirty="0"/>
              <a:t>τον εγκλεισμό σε προσβλητικά για την ανθρώπινη προσωπικότητα ιδρύματα</a:t>
            </a:r>
          </a:p>
          <a:p>
            <a:r>
              <a:rPr lang="el-GR" sz="2800" dirty="0" smtClean="0"/>
              <a:t>την </a:t>
            </a:r>
            <a:r>
              <a:rPr lang="el-GR" sz="2800" dirty="0"/>
              <a:t>έλλειψη οργανωμένης εκπαίδευσης</a:t>
            </a:r>
          </a:p>
          <a:p>
            <a:endParaRPr lang="el-GR" dirty="0"/>
          </a:p>
        </p:txBody>
      </p:sp>
    </p:spTree>
    <p:extLst>
      <p:ext uri="{BB962C8B-B14F-4D97-AF65-F5344CB8AC3E}">
        <p14:creationId xmlns:p14="http://schemas.microsoft.com/office/powerpoint/2010/main" val="677869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Αίτια περιθωριοποίησης των ατόμων με ειδικές ανάγκες</a:t>
            </a:r>
            <a:endParaRPr lang="el-GR" dirty="0">
              <a:latin typeface="+mn-lt"/>
            </a:endParaRPr>
          </a:p>
        </p:txBody>
      </p:sp>
      <p:sp>
        <p:nvSpPr>
          <p:cNvPr id="3" name="Θέση περιεχομένου 2"/>
          <p:cNvSpPr>
            <a:spLocks noGrp="1"/>
          </p:cNvSpPr>
          <p:nvPr>
            <p:ph idx="1"/>
          </p:nvPr>
        </p:nvSpPr>
        <p:spPr/>
        <p:txBody>
          <a:bodyPr>
            <a:normAutofit/>
          </a:bodyPr>
          <a:lstStyle/>
          <a:p>
            <a:pPr marL="114300" indent="0">
              <a:buNone/>
            </a:pPr>
            <a:r>
              <a:rPr lang="el-GR" sz="2400" b="1" dirty="0"/>
              <a:t>Άτομο – Σύγχρονο πλαίσιο </a:t>
            </a:r>
            <a:endParaRPr lang="el-GR" sz="2400" b="1" dirty="0" smtClean="0"/>
          </a:p>
          <a:p>
            <a:pPr marL="114300" indent="0">
              <a:buNone/>
            </a:pPr>
            <a:endParaRPr lang="el-GR" sz="2400" b="1" dirty="0"/>
          </a:p>
          <a:p>
            <a:pPr marL="114300" indent="0">
              <a:buNone/>
            </a:pPr>
            <a:endParaRPr lang="el-GR" b="1" dirty="0" smtClean="0"/>
          </a:p>
          <a:p>
            <a:r>
              <a:rPr lang="el-GR" sz="2400" dirty="0" smtClean="0"/>
              <a:t>Ειδικά </a:t>
            </a:r>
            <a:r>
              <a:rPr lang="el-GR" sz="2400" dirty="0"/>
              <a:t>στις σύγχρονες κοινωνίες της </a:t>
            </a:r>
            <a:r>
              <a:rPr lang="el-GR" sz="2400" b="1" dirty="0" err="1"/>
              <a:t>μαζοποίησης</a:t>
            </a:r>
            <a:r>
              <a:rPr lang="el-GR" sz="2400" b="1" dirty="0"/>
              <a:t>, </a:t>
            </a:r>
            <a:r>
              <a:rPr lang="el-GR" sz="2400" dirty="0"/>
              <a:t>όπου επικρατεί η ανωνυμία και η χαλάρωση των κοινωνικών δεσμών (μεγαλουπόλεις), καλλιεργείται η απουσία σεβασμού προς το συνάνθρωπο, πόσο μάλλον στα άτομα με ειδικές ανάγκες. </a:t>
            </a:r>
            <a:endParaRPr lang="el-GR" sz="2400" dirty="0" smtClean="0"/>
          </a:p>
          <a:p>
            <a:pPr marL="114300" indent="0">
              <a:buNone/>
            </a:pPr>
            <a:endParaRPr lang="el-GR" dirty="0"/>
          </a:p>
        </p:txBody>
      </p:sp>
    </p:spTree>
    <p:extLst>
      <p:ext uri="{BB962C8B-B14F-4D97-AF65-F5344CB8AC3E}">
        <p14:creationId xmlns:p14="http://schemas.microsoft.com/office/powerpoint/2010/main" val="120658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836712"/>
            <a:ext cx="7620000" cy="5564088"/>
          </a:xfrm>
        </p:spPr>
        <p:txBody>
          <a:bodyPr/>
          <a:lstStyle/>
          <a:p>
            <a:pPr lvl="0">
              <a:buClr>
                <a:srgbClr val="A9A57C"/>
              </a:buClr>
            </a:pPr>
            <a:r>
              <a:rPr lang="el-GR" sz="2400" b="1" dirty="0">
                <a:solidFill>
                  <a:srgbClr val="2F2B20"/>
                </a:solidFill>
              </a:rPr>
              <a:t>Άμβλυνση κοινωνικής συνείδησης</a:t>
            </a:r>
            <a:r>
              <a:rPr lang="el-GR" sz="2400" dirty="0">
                <a:solidFill>
                  <a:srgbClr val="2F2B20"/>
                </a:solidFill>
              </a:rPr>
              <a:t>. Κοινωνίες με ηθική χρεοκοπία, </a:t>
            </a:r>
            <a:r>
              <a:rPr lang="el-GR" sz="2400" b="1" dirty="0">
                <a:solidFill>
                  <a:srgbClr val="2F2B20"/>
                </a:solidFill>
              </a:rPr>
              <a:t>θεοποίηση χρήματος</a:t>
            </a:r>
            <a:r>
              <a:rPr lang="el-GR" sz="2400" dirty="0">
                <a:solidFill>
                  <a:srgbClr val="2F2B20"/>
                </a:solidFill>
              </a:rPr>
              <a:t>, επιδίωξη προσωπικού συμφέροντος και μόνο, απώλεια ευαισθησίας προς τον πλησίον, πόσο μάλλον όταν αυτός βρίσκεται σε δυσχερή θέση. </a:t>
            </a:r>
            <a:endParaRPr lang="el-GR" sz="2400" dirty="0" smtClean="0">
              <a:solidFill>
                <a:srgbClr val="2F2B20"/>
              </a:solidFill>
            </a:endParaRPr>
          </a:p>
          <a:p>
            <a:pPr lvl="0">
              <a:buClr>
                <a:srgbClr val="A9A57C"/>
              </a:buClr>
            </a:pPr>
            <a:endParaRPr lang="el-GR" sz="2000" dirty="0">
              <a:solidFill>
                <a:srgbClr val="2F2B20"/>
              </a:solidFill>
            </a:endParaRPr>
          </a:p>
          <a:p>
            <a:pPr marL="114300" lvl="0" indent="0">
              <a:buClr>
                <a:srgbClr val="A9A57C"/>
              </a:buClr>
              <a:buNone/>
            </a:pPr>
            <a:endParaRPr lang="el-GR" sz="2000" dirty="0">
              <a:solidFill>
                <a:srgbClr val="2F2B20"/>
              </a:solidFill>
            </a:endParaRPr>
          </a:p>
          <a:p>
            <a:pPr lvl="0">
              <a:buClr>
                <a:srgbClr val="A9A57C"/>
              </a:buClr>
            </a:pPr>
            <a:r>
              <a:rPr lang="el-GR" sz="2400" dirty="0">
                <a:solidFill>
                  <a:srgbClr val="2F2B20"/>
                </a:solidFill>
              </a:rPr>
              <a:t>Η κυριαρχία του </a:t>
            </a:r>
            <a:r>
              <a:rPr lang="el-GR" sz="2400" b="1" dirty="0">
                <a:solidFill>
                  <a:srgbClr val="2F2B20"/>
                </a:solidFill>
              </a:rPr>
              <a:t>τεχνοκρατικού τρόπου ζωής </a:t>
            </a:r>
            <a:r>
              <a:rPr lang="el-GR" sz="2400" dirty="0">
                <a:solidFill>
                  <a:srgbClr val="2F2B20"/>
                </a:solidFill>
              </a:rPr>
              <a:t>και η προσκόλληση αποκλειστικά στο ειδικό αντικείμενο μας έχουν μετατρέψει σε γρανάζια της μηχανής δίχως να το αντιληφθούμε, οπότε χωρίς </a:t>
            </a:r>
            <a:r>
              <a:rPr lang="el-GR" sz="2400" dirty="0" err="1">
                <a:solidFill>
                  <a:srgbClr val="2F2B20"/>
                </a:solidFill>
              </a:rPr>
              <a:t>ηθικοπνευματικά</a:t>
            </a:r>
            <a:r>
              <a:rPr lang="el-GR" sz="2400" dirty="0">
                <a:solidFill>
                  <a:srgbClr val="2F2B20"/>
                </a:solidFill>
              </a:rPr>
              <a:t> εφόδια υποδουλωνόμαστε στο συρμό και αντιμετωπίζουμε ως κατώτερα αυτά τα άτομα</a:t>
            </a:r>
            <a:endParaRPr lang="el-GR" sz="2400" dirty="0"/>
          </a:p>
        </p:txBody>
      </p:sp>
    </p:spTree>
    <p:extLst>
      <p:ext uri="{BB962C8B-B14F-4D97-AF65-F5344CB8AC3E}">
        <p14:creationId xmlns:p14="http://schemas.microsoft.com/office/powerpoint/2010/main" val="326790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764704"/>
            <a:ext cx="7620000" cy="5636096"/>
          </a:xfrm>
        </p:spPr>
        <p:txBody>
          <a:bodyPr>
            <a:normAutofit/>
          </a:bodyPr>
          <a:lstStyle/>
          <a:p>
            <a:pPr marL="114300" indent="0">
              <a:buNone/>
            </a:pPr>
            <a:r>
              <a:rPr lang="el-GR" sz="2400" b="1" dirty="0"/>
              <a:t>Οικογένεια – Σχολείο </a:t>
            </a:r>
            <a:endParaRPr lang="el-GR" sz="2400" b="1" dirty="0" smtClean="0"/>
          </a:p>
          <a:p>
            <a:pPr marL="114300" indent="0">
              <a:buNone/>
            </a:pPr>
            <a:endParaRPr lang="el-GR" sz="2400" b="1" dirty="0" smtClean="0"/>
          </a:p>
          <a:p>
            <a:r>
              <a:rPr lang="el-GR" sz="2400" b="1" dirty="0" smtClean="0"/>
              <a:t> </a:t>
            </a:r>
            <a:r>
              <a:rPr lang="el-GR" sz="2400" b="1" dirty="0"/>
              <a:t>Απουσία κατάλληλης ανθρωπιστικής παιδείας </a:t>
            </a:r>
            <a:r>
              <a:rPr lang="el-GR" sz="2400" dirty="0"/>
              <a:t>από την οικογένεια και το σχολείο. Συγκεκριμένα, η ίδια η οικογένεια πρώτη από όλους μεταφέρει </a:t>
            </a:r>
            <a:r>
              <a:rPr lang="el-GR" sz="2400" b="1" dirty="0"/>
              <a:t>προκαταλήψεις </a:t>
            </a:r>
            <a:r>
              <a:rPr lang="el-GR" sz="2400" dirty="0"/>
              <a:t>και ταμπού στα νεότερα μέλη της και τα παγιδεύει συστηματικά σε στερεότυπα για τα άτομα αυτά. </a:t>
            </a:r>
            <a:endParaRPr lang="el-GR" sz="2400" dirty="0" smtClean="0"/>
          </a:p>
          <a:p>
            <a:endParaRPr lang="el-GR" sz="2400" dirty="0" smtClean="0"/>
          </a:p>
          <a:p>
            <a:r>
              <a:rPr lang="el-GR" sz="2400" dirty="0" smtClean="0"/>
              <a:t>Το </a:t>
            </a:r>
            <a:r>
              <a:rPr lang="el-GR" sz="2400" dirty="0"/>
              <a:t>σχολείο, από την άλλη πλευρά, επιμένει στη μετάδοση </a:t>
            </a:r>
            <a:r>
              <a:rPr lang="el-GR" sz="2400" b="1" dirty="0"/>
              <a:t>στείρων γνώσεων</a:t>
            </a:r>
            <a:r>
              <a:rPr lang="el-GR" sz="2400" dirty="0"/>
              <a:t>, μετατρέπεται σε εκκολαπτήριο - ιδίως το λύκειο - αυριανών παραγωγικών μονάδων και τεχνοκρατών, χωρίς να γαλουχεί τα παιδιά με ανθρωπιστικές αξίες.</a:t>
            </a:r>
          </a:p>
        </p:txBody>
      </p:sp>
    </p:spTree>
    <p:extLst>
      <p:ext uri="{BB962C8B-B14F-4D97-AF65-F5344CB8AC3E}">
        <p14:creationId xmlns:p14="http://schemas.microsoft.com/office/powerpoint/2010/main" val="2967316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76672"/>
            <a:ext cx="7620000" cy="5924128"/>
          </a:xfrm>
        </p:spPr>
        <p:txBody>
          <a:bodyPr/>
          <a:lstStyle/>
          <a:p>
            <a:pPr marL="114300" indent="0">
              <a:buNone/>
            </a:pPr>
            <a:r>
              <a:rPr lang="el-GR" b="1" dirty="0" smtClean="0"/>
              <a:t>ΜΜΕ – ΚΡΑΤΟΣ</a:t>
            </a:r>
          </a:p>
          <a:p>
            <a:r>
              <a:rPr lang="el-GR" dirty="0" smtClean="0"/>
              <a:t>Τα </a:t>
            </a:r>
            <a:r>
              <a:rPr lang="el-GR" dirty="0"/>
              <a:t>ΜΜΕ προβάλλουν αυτά τα άτομα ως πρόσωπα που χρήζουν ιδιαίτερης μεταχείρισης και </a:t>
            </a:r>
            <a:r>
              <a:rPr lang="el-GR" b="1" dirty="0"/>
              <a:t>δημιουργούν την εντύπωση ότι είναι ανίκανα να κάνουν οτιδήποτε αξιόλογο</a:t>
            </a:r>
            <a:r>
              <a:rPr lang="el-GR" dirty="0"/>
              <a:t>. Λίγες είναι οι διαφημιστικές προσπάθειες π. χ. </a:t>
            </a:r>
            <a:r>
              <a:rPr lang="el-GR" dirty="0" err="1"/>
              <a:t>παραολυμπιακοί</a:t>
            </a:r>
            <a:r>
              <a:rPr lang="el-GR" dirty="0"/>
              <a:t> αγώνες. </a:t>
            </a:r>
            <a:endParaRPr lang="el-GR" dirty="0" smtClean="0"/>
          </a:p>
          <a:p>
            <a:endParaRPr lang="el-GR" dirty="0" smtClean="0"/>
          </a:p>
          <a:p>
            <a:r>
              <a:rPr lang="el-GR" dirty="0" smtClean="0"/>
              <a:t> </a:t>
            </a:r>
            <a:r>
              <a:rPr lang="el-GR" dirty="0"/>
              <a:t>Επίσης, μέσα από διάφορα σίριαλ ενσταλάζετε στους πολίτες η αντίληψη ότι τα άτομα με ειδικές ανάγκες είναι παιδιά ενός κατώτερου Θεού. </a:t>
            </a:r>
            <a:endParaRPr lang="el-GR" dirty="0" smtClean="0"/>
          </a:p>
          <a:p>
            <a:endParaRPr lang="el-GR" dirty="0" smtClean="0"/>
          </a:p>
          <a:p>
            <a:r>
              <a:rPr lang="el-GR" dirty="0" smtClean="0"/>
              <a:t>Το </a:t>
            </a:r>
            <a:r>
              <a:rPr lang="el-GR" dirty="0"/>
              <a:t>κράτος ενδιαφέρεται κυρίως για την οικονομική πολιτική και την καλή πορεία των οικονομικών δεικτών και </a:t>
            </a:r>
            <a:r>
              <a:rPr lang="el-GR" b="1" dirty="0"/>
              <a:t>όχι για την κοινωνική πολιτική και την κρατική πρόνοια.</a:t>
            </a:r>
          </a:p>
        </p:txBody>
      </p:sp>
    </p:spTree>
    <p:extLst>
      <p:ext uri="{BB962C8B-B14F-4D97-AF65-F5344CB8AC3E}">
        <p14:creationId xmlns:p14="http://schemas.microsoft.com/office/powerpoint/2010/main" val="169574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latin typeface="+mn-lt"/>
              </a:rPr>
              <a:t>Μέτρα για την ένταξη των ατόμων με ειδικές ανάγκες στην κοινωνία και στην παραγωγή</a:t>
            </a:r>
            <a:r>
              <a:rPr lang="el-GR" sz="3200" dirty="0"/>
              <a:t/>
            </a:r>
            <a:br>
              <a:rPr lang="el-GR" sz="3200" dirty="0"/>
            </a:br>
            <a:endParaRPr lang="el-GR" sz="3200" b="1" dirty="0">
              <a:latin typeface="+mn-lt"/>
            </a:endParaRPr>
          </a:p>
        </p:txBody>
      </p:sp>
      <p:sp>
        <p:nvSpPr>
          <p:cNvPr id="3" name="Θέση περιεχομένου 2"/>
          <p:cNvSpPr>
            <a:spLocks noGrp="1"/>
          </p:cNvSpPr>
          <p:nvPr>
            <p:ph idx="1"/>
          </p:nvPr>
        </p:nvSpPr>
        <p:spPr/>
        <p:txBody>
          <a:bodyPr>
            <a:normAutofit/>
          </a:bodyPr>
          <a:lstStyle/>
          <a:p>
            <a:r>
              <a:rPr lang="el-GR" b="1" dirty="0"/>
              <a:t>Να αποβάλουμε κάθε προκατάληψη </a:t>
            </a:r>
            <a:r>
              <a:rPr lang="el-GR" dirty="0"/>
              <a:t>για τα άτομα με ειδικές ανάγκες, να κατανοούμε τα προβλήματά τους και να είμαστε αρωγοί τους κάθε φορά που παρίσταται ανάγκη</a:t>
            </a:r>
            <a:r>
              <a:rPr lang="el-GR" dirty="0" smtClean="0"/>
              <a:t>.</a:t>
            </a:r>
          </a:p>
          <a:p>
            <a:endParaRPr lang="el-GR" dirty="0"/>
          </a:p>
          <a:p>
            <a:pPr marL="114300" indent="0">
              <a:buNone/>
            </a:pPr>
            <a:endParaRPr lang="el-GR" dirty="0" smtClean="0"/>
          </a:p>
          <a:p>
            <a:r>
              <a:rPr lang="el-GR" dirty="0"/>
              <a:t>Να αναπτύσσουμε </a:t>
            </a:r>
            <a:r>
              <a:rPr lang="el-GR" b="1" dirty="0"/>
              <a:t>ανυπόκριτες φιλικές και κοινωνικές σχέσεις</a:t>
            </a:r>
            <a:r>
              <a:rPr lang="el-GR" dirty="0"/>
              <a:t> μαζί τους, χωρίς αυτό να θεωρείται ως στάση ζωής που υπαγορεύεται από οίκτο, εξαιτίας του προβλήματός τους, αλλά γιατί το αξίζουν και το δικαιούνται</a:t>
            </a:r>
            <a:r>
              <a:rPr lang="el-GR" dirty="0" smtClean="0"/>
              <a:t>.</a:t>
            </a:r>
          </a:p>
          <a:p>
            <a:pPr marL="114300" indent="0">
              <a:buNone/>
            </a:pPr>
            <a:endParaRPr lang="el-GR" dirty="0"/>
          </a:p>
        </p:txBody>
      </p:sp>
    </p:spTree>
    <p:extLst>
      <p:ext uri="{BB962C8B-B14F-4D97-AF65-F5344CB8AC3E}">
        <p14:creationId xmlns:p14="http://schemas.microsoft.com/office/powerpoint/2010/main" val="2907074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Γειτνίαση">
  <a:themeElements>
    <a:clrScheme name="Απαραίτητο">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Γειτνίαση">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177</TotalTime>
  <Words>638</Words>
  <Application>Microsoft Office PowerPoint</Application>
  <PresentationFormat>Προβολή στην οθόνη (4:3)</PresentationFormat>
  <Paragraphs>54</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Γειτνίαση</vt:lpstr>
      <vt:lpstr>ΑμεΑ</vt:lpstr>
      <vt:lpstr>Ορισμός</vt:lpstr>
      <vt:lpstr>Ο ΟΗΕ προβλέπει: </vt:lpstr>
      <vt:lpstr>Όμως τα άτομα με ειδικές ανάγκες αντιμετωπίζουν:</vt:lpstr>
      <vt:lpstr>Αίτια περιθωριοποίησης των ατόμων με ειδικές ανάγκες</vt:lpstr>
      <vt:lpstr>Παρουσίαση του PowerPoint</vt:lpstr>
      <vt:lpstr>Παρουσίαση του PowerPoint</vt:lpstr>
      <vt:lpstr>Παρουσίαση του PowerPoint</vt:lpstr>
      <vt:lpstr>Μέτρα για την ένταξη των ατόμων με ειδικές ανάγκες στην κοινωνία και στην παραγωγή </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Α.Μ.Ε.Α.</dc:title>
  <dc:creator>Μιχάλης</dc:creator>
  <cp:lastModifiedBy>Μιχάλης</cp:lastModifiedBy>
  <cp:revision>20</cp:revision>
  <dcterms:created xsi:type="dcterms:W3CDTF">2023-10-26T14:17:35Z</dcterms:created>
  <dcterms:modified xsi:type="dcterms:W3CDTF">2023-11-05T09:43:11Z</dcterms:modified>
</cp:coreProperties>
</file>