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 id="262" r:id="rId8"/>
    <p:sldId id="270" r:id="rId9"/>
    <p:sldId id="263" r:id="rId10"/>
    <p:sldId id="264" r:id="rId11"/>
    <p:sldId id="269" r:id="rId12"/>
    <p:sldId id="265" r:id="rId13"/>
    <p:sldId id="266" r:id="rId14"/>
    <p:sldId id="267" r:id="rId15"/>
    <p:sldId id="268" r:id="rId16"/>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3" d="100"/>
          <a:sy n="83" d="100"/>
        </p:scale>
        <p:origin x="-1426" y="-77"/>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l-GR" smtClean="0"/>
              <a:t>Στυλ κύριου τίτλου</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n-US" dirty="0"/>
          </a:p>
        </p:txBody>
      </p:sp>
      <p:sp>
        <p:nvSpPr>
          <p:cNvPr id="4" name="Date Placeholder 3"/>
          <p:cNvSpPr>
            <a:spLocks noGrp="1"/>
          </p:cNvSpPr>
          <p:nvPr>
            <p:ph type="dt" sz="half" idx="10"/>
          </p:nvPr>
        </p:nvSpPr>
        <p:spPr/>
        <p:txBody>
          <a:bodyPr/>
          <a:lstStyle/>
          <a:p>
            <a:fld id="{EADB3CB5-5C70-49CF-88BB-6D28E8A1BCDE}" type="datetimeFigureOut">
              <a:rPr lang="el-GR" smtClean="0"/>
              <a:t>19/11/2023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7F468933-992F-4532-9B9A-E22B14D70FA2}" type="slidenum">
              <a:rPr lang="el-GR" smtClean="0"/>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Date Placeholder 3"/>
          <p:cNvSpPr>
            <a:spLocks noGrp="1"/>
          </p:cNvSpPr>
          <p:nvPr>
            <p:ph type="dt" sz="half" idx="10"/>
          </p:nvPr>
        </p:nvSpPr>
        <p:spPr/>
        <p:txBody>
          <a:bodyPr/>
          <a:lstStyle/>
          <a:p>
            <a:fld id="{EADB3CB5-5C70-49CF-88BB-6D28E8A1BCDE}" type="datetimeFigureOut">
              <a:rPr lang="el-GR" smtClean="0"/>
              <a:t>19/11/2023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7F468933-992F-4532-9B9A-E22B14D70FA2}" type="slidenum">
              <a:rPr lang="el-GR" smtClean="0"/>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l-GR" smtClean="0"/>
              <a:t>Στυλ κύριου τίτλου</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Date Placeholder 3"/>
          <p:cNvSpPr>
            <a:spLocks noGrp="1"/>
          </p:cNvSpPr>
          <p:nvPr>
            <p:ph type="dt" sz="half" idx="10"/>
          </p:nvPr>
        </p:nvSpPr>
        <p:spPr/>
        <p:txBody>
          <a:bodyPr/>
          <a:lstStyle/>
          <a:p>
            <a:fld id="{EADB3CB5-5C70-49CF-88BB-6D28E8A1BCDE}" type="datetimeFigureOut">
              <a:rPr lang="el-GR" smtClean="0"/>
              <a:t>19/11/2023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7F468933-992F-4532-9B9A-E22B14D70FA2}" type="slidenum">
              <a:rPr lang="el-GR" smtClean="0"/>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a:p>
        </p:txBody>
      </p:sp>
      <p:sp>
        <p:nvSpPr>
          <p:cNvPr id="3" name="Content Placeholder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Date Placeholder 3"/>
          <p:cNvSpPr>
            <a:spLocks noGrp="1"/>
          </p:cNvSpPr>
          <p:nvPr>
            <p:ph type="dt" sz="half" idx="10"/>
          </p:nvPr>
        </p:nvSpPr>
        <p:spPr/>
        <p:txBody>
          <a:bodyPr/>
          <a:lstStyle/>
          <a:p>
            <a:fld id="{EADB3CB5-5C70-49CF-88BB-6D28E8A1BCDE}" type="datetimeFigureOut">
              <a:rPr lang="el-GR" smtClean="0"/>
              <a:t>19/11/2023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7F468933-992F-4532-9B9A-E22B14D70FA2}" type="slidenum">
              <a:rPr lang="el-GR" smtClean="0"/>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l-GR" smtClean="0"/>
              <a:t>Στυλ κύριου τίτλου</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fld id="{EADB3CB5-5C70-49CF-88BB-6D28E8A1BCDE}" type="datetimeFigureOut">
              <a:rPr lang="el-GR" smtClean="0"/>
              <a:t>19/11/2023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7F468933-992F-4532-9B9A-E22B14D70FA2}" type="slidenum">
              <a:rPr lang="el-GR" smtClean="0"/>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Date Placeholder 4"/>
          <p:cNvSpPr>
            <a:spLocks noGrp="1"/>
          </p:cNvSpPr>
          <p:nvPr>
            <p:ph type="dt" sz="half" idx="10"/>
          </p:nvPr>
        </p:nvSpPr>
        <p:spPr/>
        <p:txBody>
          <a:bodyPr/>
          <a:lstStyle/>
          <a:p>
            <a:fld id="{EADB3CB5-5C70-49CF-88BB-6D28E8A1BCDE}" type="datetimeFigureOut">
              <a:rPr lang="el-GR" smtClean="0"/>
              <a:t>19/11/2023</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7F468933-992F-4532-9B9A-E22B14D70FA2}" type="slidenum">
              <a:rPr lang="el-GR" smtClean="0"/>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7" name="Date Placeholder 6"/>
          <p:cNvSpPr>
            <a:spLocks noGrp="1"/>
          </p:cNvSpPr>
          <p:nvPr>
            <p:ph type="dt" sz="half" idx="10"/>
          </p:nvPr>
        </p:nvSpPr>
        <p:spPr/>
        <p:txBody>
          <a:bodyPr/>
          <a:lstStyle/>
          <a:p>
            <a:fld id="{EADB3CB5-5C70-49CF-88BB-6D28E8A1BCDE}" type="datetimeFigureOut">
              <a:rPr lang="el-GR" smtClean="0"/>
              <a:t>19/11/2023</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7F468933-992F-4532-9B9A-E22B14D70FA2}" type="slidenum">
              <a:rPr lang="el-GR" smtClean="0"/>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a:p>
        </p:txBody>
      </p:sp>
      <p:sp>
        <p:nvSpPr>
          <p:cNvPr id="3" name="Date Placeholder 2"/>
          <p:cNvSpPr>
            <a:spLocks noGrp="1"/>
          </p:cNvSpPr>
          <p:nvPr>
            <p:ph type="dt" sz="half" idx="10"/>
          </p:nvPr>
        </p:nvSpPr>
        <p:spPr/>
        <p:txBody>
          <a:bodyPr/>
          <a:lstStyle/>
          <a:p>
            <a:fld id="{EADB3CB5-5C70-49CF-88BB-6D28E8A1BCDE}" type="datetimeFigureOut">
              <a:rPr lang="el-GR" smtClean="0"/>
              <a:t>19/11/2023</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7F468933-992F-4532-9B9A-E22B14D70FA2}" type="slidenum">
              <a:rPr lang="el-GR" smtClean="0"/>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DB3CB5-5C70-49CF-88BB-6D28E8A1BCDE}" type="datetimeFigureOut">
              <a:rPr lang="el-GR" smtClean="0"/>
              <a:t>19/11/2023</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7F468933-992F-4532-9B9A-E22B14D70FA2}" type="slidenum">
              <a:rPr lang="el-GR" smtClean="0"/>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l-GR" smtClean="0"/>
              <a:t>Στυλ κύριου τίτλου</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fld id="{EADB3CB5-5C70-49CF-88BB-6D28E8A1BCDE}" type="datetimeFigureOut">
              <a:rPr lang="el-GR" smtClean="0"/>
              <a:t>19/11/2023</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7F468933-992F-4532-9B9A-E22B14D70FA2}" type="slidenum">
              <a:rPr lang="el-GR" smtClean="0"/>
              <a:t>‹#›</a:t>
            </a:fld>
            <a:endParaRPr lang="el-GR"/>
          </a:p>
        </p:txBody>
      </p:sp>
      <p:sp>
        <p:nvSpPr>
          <p:cNvPr id="9" name="Content Placeholder 8"/>
          <p:cNvSpPr>
            <a:spLocks noGrp="1"/>
          </p:cNvSpPr>
          <p:nvPr>
            <p:ph sz="quarter" idx="13"/>
          </p:nvPr>
        </p:nvSpPr>
        <p:spPr>
          <a:xfrm>
            <a:off x="304800" y="381000"/>
            <a:ext cx="7772400" cy="4942840"/>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l-GR" smtClean="0"/>
              <a:t>Στυλ κύριου τίτλου</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μια εικόνα</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8" name="Date Placeholder 7"/>
          <p:cNvSpPr>
            <a:spLocks noGrp="1"/>
          </p:cNvSpPr>
          <p:nvPr>
            <p:ph type="dt" sz="half" idx="10"/>
          </p:nvPr>
        </p:nvSpPr>
        <p:spPr/>
        <p:txBody>
          <a:bodyPr/>
          <a:lstStyle/>
          <a:p>
            <a:fld id="{EADB3CB5-5C70-49CF-88BB-6D28E8A1BCDE}" type="datetimeFigureOut">
              <a:rPr lang="el-GR" smtClean="0"/>
              <a:t>19/11/2023</a:t>
            </a:fld>
            <a:endParaRPr lang="el-GR"/>
          </a:p>
        </p:txBody>
      </p:sp>
      <p:sp>
        <p:nvSpPr>
          <p:cNvPr id="9" name="Slide Number Placeholder 8"/>
          <p:cNvSpPr>
            <a:spLocks noGrp="1"/>
          </p:cNvSpPr>
          <p:nvPr>
            <p:ph type="sldNum" sz="quarter" idx="11"/>
          </p:nvPr>
        </p:nvSpPr>
        <p:spPr/>
        <p:txBody>
          <a:bodyPr/>
          <a:lstStyle/>
          <a:p>
            <a:fld id="{7F468933-992F-4532-9B9A-E22B14D70FA2}" type="slidenum">
              <a:rPr lang="el-GR" smtClean="0"/>
              <a:t>‹#›</a:t>
            </a:fld>
            <a:endParaRPr lang="el-GR"/>
          </a:p>
        </p:txBody>
      </p:sp>
      <p:sp>
        <p:nvSpPr>
          <p:cNvPr id="10" name="Footer Placeholder 9"/>
          <p:cNvSpPr>
            <a:spLocks noGrp="1"/>
          </p:cNvSpPr>
          <p:nvPr>
            <p:ph type="ftr" sz="quarter" idx="12"/>
          </p:nvPr>
        </p:nvSpPr>
        <p:spPr/>
        <p:txBody>
          <a:bodyPr/>
          <a:lstStyle/>
          <a:p>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l-GR" smtClean="0"/>
              <a:t>Στυλ κύριου τίτλου</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7F468933-992F-4532-9B9A-E22B14D70FA2}" type="slidenum">
              <a:rPr lang="el-GR" smtClean="0"/>
              <a:t>‹#›</a:t>
            </a:fld>
            <a:endParaRPr lang="el-GR"/>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l-GR"/>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EADB3CB5-5C70-49CF-88BB-6D28E8A1BCDE}" type="datetimeFigureOut">
              <a:rPr lang="el-GR" smtClean="0"/>
              <a:t>19/11/2023</a:t>
            </a:fld>
            <a:endParaRPr lang="el-G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4293096"/>
            <a:ext cx="7543800" cy="1152128"/>
          </a:xfrm>
        </p:spPr>
        <p:txBody>
          <a:bodyPr/>
          <a:lstStyle/>
          <a:p>
            <a:r>
              <a:rPr lang="el-GR" dirty="0" smtClean="0">
                <a:latin typeface="+mn-lt"/>
              </a:rPr>
              <a:t>ΠΑΡΑΠΛΗΡΟΦΟΡΗΣΗ</a:t>
            </a:r>
            <a:endParaRPr lang="el-GR" dirty="0">
              <a:latin typeface="+mn-lt"/>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2" y="476672"/>
            <a:ext cx="5472608" cy="3672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401725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457200" y="620688"/>
            <a:ext cx="7620000" cy="5780112"/>
          </a:xfrm>
        </p:spPr>
        <p:txBody>
          <a:bodyPr>
            <a:normAutofit fontScale="92500"/>
          </a:bodyPr>
          <a:lstStyle/>
          <a:p>
            <a:pPr marL="114300" indent="0">
              <a:buNone/>
            </a:pPr>
            <a:r>
              <a:rPr lang="el-GR" dirty="0" smtClean="0"/>
              <a:t>8. Αδυναμία </a:t>
            </a:r>
            <a:r>
              <a:rPr lang="el-GR" dirty="0"/>
              <a:t>συνειδητοποίησης παραβιάσεων της πολιτικής </a:t>
            </a:r>
            <a:r>
              <a:rPr lang="el-GR" dirty="0" smtClean="0"/>
              <a:t>ηγεσίας, αδυναμία ελέγχου.</a:t>
            </a:r>
          </a:p>
          <a:p>
            <a:pPr marL="114300" indent="0">
              <a:buNone/>
            </a:pPr>
            <a:endParaRPr lang="el-GR" dirty="0" smtClean="0"/>
          </a:p>
          <a:p>
            <a:pPr marL="114300" indent="0">
              <a:buNone/>
            </a:pPr>
            <a:r>
              <a:rPr lang="el-GR" dirty="0" smtClean="0"/>
              <a:t>9. Ανικανότητα </a:t>
            </a:r>
            <a:r>
              <a:rPr lang="el-GR" dirty="0"/>
              <a:t>διαμόρφωσης ορθής πολιτικής άποψης</a:t>
            </a:r>
            <a:r>
              <a:rPr lang="el-GR" dirty="0" smtClean="0"/>
              <a:t>.</a:t>
            </a:r>
          </a:p>
          <a:p>
            <a:pPr marL="114300" indent="0">
              <a:buNone/>
            </a:pPr>
            <a:endParaRPr lang="el-GR" dirty="0"/>
          </a:p>
          <a:p>
            <a:pPr marL="114300" indent="0">
              <a:buNone/>
            </a:pPr>
            <a:r>
              <a:rPr lang="el-GR" dirty="0" smtClean="0"/>
              <a:t>10. Προπαγάνδα</a:t>
            </a:r>
            <a:r>
              <a:rPr lang="el-GR" dirty="0"/>
              <a:t>, καλλιέργεια πολίτικου θρησκευτικού φανατισμού</a:t>
            </a:r>
            <a:r>
              <a:rPr lang="el-GR" dirty="0" smtClean="0"/>
              <a:t>.</a:t>
            </a:r>
          </a:p>
          <a:p>
            <a:pPr marL="114300" indent="0">
              <a:buNone/>
            </a:pPr>
            <a:endParaRPr lang="el-GR" dirty="0"/>
          </a:p>
          <a:p>
            <a:pPr marL="114300" indent="0">
              <a:buNone/>
            </a:pPr>
            <a:r>
              <a:rPr lang="el-GR" dirty="0" smtClean="0"/>
              <a:t>11. Ρατσισμός </a:t>
            </a:r>
            <a:r>
              <a:rPr lang="el-GR" dirty="0"/>
              <a:t>, εθνικισμός , στερεότυπα, προκαταλήψεις.</a:t>
            </a:r>
          </a:p>
          <a:p>
            <a:pPr marL="114300" indent="0">
              <a:buNone/>
            </a:pPr>
            <a:r>
              <a:rPr lang="el-GR" dirty="0"/>
              <a:t> </a:t>
            </a:r>
          </a:p>
          <a:p>
            <a:pPr marL="114300" indent="0">
              <a:buNone/>
            </a:pPr>
            <a:r>
              <a:rPr lang="el-GR" dirty="0" smtClean="0"/>
              <a:t>12.Έλλειψη εμπιστοσύνης</a:t>
            </a:r>
            <a:r>
              <a:rPr lang="el-GR" dirty="0"/>
              <a:t>, καχυποψία, ανασφάλεια, αβεβαιότητα</a:t>
            </a:r>
            <a:r>
              <a:rPr lang="el-GR" dirty="0" smtClean="0"/>
              <a:t>.  </a:t>
            </a:r>
          </a:p>
          <a:p>
            <a:pPr marL="114300" indent="0">
              <a:buNone/>
            </a:pPr>
            <a:endParaRPr lang="el-GR" dirty="0"/>
          </a:p>
          <a:p>
            <a:pPr marL="114300" indent="0">
              <a:buNone/>
            </a:pPr>
            <a:r>
              <a:rPr lang="el-GR" dirty="0" smtClean="0"/>
              <a:t>13. Κρίση </a:t>
            </a:r>
            <a:r>
              <a:rPr lang="el-GR" dirty="0"/>
              <a:t>δημοκρατικού πολιτεύματος.</a:t>
            </a:r>
          </a:p>
          <a:p>
            <a:pPr marL="114300" indent="0">
              <a:buNone/>
            </a:pPr>
            <a:r>
              <a:rPr lang="el-GR" dirty="0"/>
              <a:t> </a:t>
            </a:r>
          </a:p>
          <a:p>
            <a:pPr marL="114300" indent="0">
              <a:buNone/>
            </a:pPr>
            <a:r>
              <a:rPr lang="el-GR" dirty="0" smtClean="0"/>
              <a:t>14. Διόγκωση κοινωνικών αναταραχών</a:t>
            </a:r>
            <a:r>
              <a:rPr lang="el-GR" dirty="0"/>
              <a:t>, εμφάνιση </a:t>
            </a:r>
            <a:r>
              <a:rPr lang="el-GR" dirty="0" smtClean="0"/>
              <a:t>φαινομένων κοινωνικής  παθογένειας.</a:t>
            </a:r>
            <a:endParaRPr lang="el-GR" dirty="0"/>
          </a:p>
          <a:p>
            <a:pPr marL="114300" indent="0">
              <a:buNone/>
            </a:pPr>
            <a:endParaRPr lang="el-GR" dirty="0"/>
          </a:p>
        </p:txBody>
      </p:sp>
    </p:spTree>
    <p:extLst>
      <p:ext uri="{BB962C8B-B14F-4D97-AF65-F5344CB8AC3E}">
        <p14:creationId xmlns:p14="http://schemas.microsoft.com/office/powerpoint/2010/main" val="10510006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03648" y="620688"/>
            <a:ext cx="5616624" cy="5780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817647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7620000" cy="922114"/>
          </a:xfrm>
        </p:spPr>
        <p:txBody>
          <a:bodyPr/>
          <a:lstStyle/>
          <a:p>
            <a:r>
              <a:rPr lang="el-GR" dirty="0" smtClean="0">
                <a:latin typeface="+mn-lt"/>
              </a:rPr>
              <a:t>ΤΡΟΠΟΙ ΑΝΤΙΜΕΤΩΠΙΣΗΣ ΤΗΣ ΠΑΡΑΠΛΗΡΟΦΟΡΗΣΗΣ</a:t>
            </a:r>
            <a:endParaRPr lang="el-GR" dirty="0">
              <a:latin typeface="+mn-lt"/>
            </a:endParaRPr>
          </a:p>
        </p:txBody>
      </p:sp>
      <p:sp>
        <p:nvSpPr>
          <p:cNvPr id="3" name="Θέση περιεχομένου 2"/>
          <p:cNvSpPr>
            <a:spLocks noGrp="1"/>
          </p:cNvSpPr>
          <p:nvPr>
            <p:ph idx="1"/>
          </p:nvPr>
        </p:nvSpPr>
        <p:spPr/>
        <p:txBody>
          <a:bodyPr/>
          <a:lstStyle/>
          <a:p>
            <a:r>
              <a:rPr lang="el-GR" dirty="0"/>
              <a:t>Ένα βασικό ζητούμενο για την αντιμετώπιση της παραπληροφόρησης είναι η συνειδητή προσπάθεια του </a:t>
            </a:r>
            <a:r>
              <a:rPr lang="el-GR" b="1" u="sng" dirty="0"/>
              <a:t>πολίτη</a:t>
            </a:r>
            <a:r>
              <a:rPr lang="el-GR" b="1" dirty="0"/>
              <a:t> </a:t>
            </a:r>
            <a:r>
              <a:rPr lang="el-GR" dirty="0"/>
              <a:t>να προφυλαχθεί από τις απόπειρες χειραγώγησής του. Είναι αναγκαία, δηλαδή, </a:t>
            </a:r>
            <a:r>
              <a:rPr lang="el-GR" b="1" dirty="0"/>
              <a:t>η απάλειψη της ευπιστίας και η αναζήτηση πληροφοριών από ποικίλες πηγές, </a:t>
            </a:r>
            <a:r>
              <a:rPr lang="el-GR" dirty="0"/>
              <a:t>ώστε να καθίσταται εφικτή η συγκριτική εξέταση των μεταδιδόμενων πληροφοριών. Οι πολίτες θα πρέπει να αντιλαμβάνονται πως δεν υπάρχουν αυθεντίες στο χώρο της ενημέρωσης και πως είναι απολύτως σημαντικό να στέκουν κριτικά απέναντι στις παρουσιαζόμενες ειδήσεις και πληροφορίες.</a:t>
            </a:r>
          </a:p>
        </p:txBody>
      </p:sp>
    </p:spTree>
    <p:extLst>
      <p:ext uri="{BB962C8B-B14F-4D97-AF65-F5344CB8AC3E}">
        <p14:creationId xmlns:p14="http://schemas.microsoft.com/office/powerpoint/2010/main" val="5439288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457200" y="476672"/>
            <a:ext cx="7620000" cy="5924128"/>
          </a:xfrm>
        </p:spPr>
        <p:txBody>
          <a:bodyPr/>
          <a:lstStyle/>
          <a:p>
            <a:r>
              <a:rPr lang="el-GR" dirty="0"/>
              <a:t>Οι </a:t>
            </a:r>
            <a:r>
              <a:rPr lang="el-GR" b="1" u="sng" dirty="0"/>
              <a:t>πολίτες</a:t>
            </a:r>
            <a:r>
              <a:rPr lang="el-GR" dirty="0"/>
              <a:t> θα πρέπει να έχουν </a:t>
            </a:r>
            <a:r>
              <a:rPr lang="el-GR" b="1" dirty="0"/>
              <a:t>ενεργό ενδιαφέρον για τα πολιτικά ζητήματα του τόπου</a:t>
            </a:r>
            <a:r>
              <a:rPr lang="el-GR" dirty="0"/>
              <a:t>, ώστε να είναι σε θέση να διαμορφώνουν τις πολιτικές τους απόψεις και να κρίνουν τα γεγονότα της επικαιρότητας με σαφή γνώση των δεδομένων, και όχι βασιζόμενοι σε ευκαιριακή και επιφανειακή ενημέρωση</a:t>
            </a:r>
            <a:r>
              <a:rPr lang="el-GR" dirty="0" smtClean="0"/>
              <a:t>.</a:t>
            </a:r>
          </a:p>
          <a:p>
            <a:endParaRPr lang="el-GR" dirty="0"/>
          </a:p>
          <a:p>
            <a:endParaRPr lang="el-GR" dirty="0" smtClean="0"/>
          </a:p>
          <a:p>
            <a:r>
              <a:rPr lang="el-GR" dirty="0"/>
              <a:t>Τα </a:t>
            </a:r>
            <a:r>
              <a:rPr lang="el-GR" b="1" u="sng" dirty="0"/>
              <a:t>ΜΜΕ</a:t>
            </a:r>
            <a:r>
              <a:rPr lang="el-GR" dirty="0"/>
              <a:t> οφείλουν να τηρούν απαρέγκλιτα τις </a:t>
            </a:r>
            <a:r>
              <a:rPr lang="el-GR" b="1" dirty="0"/>
              <a:t>αρχές της δημοσιογραφικής δεοντολογίας</a:t>
            </a:r>
            <a:r>
              <a:rPr lang="el-GR" dirty="0"/>
              <a:t>, και να διεκδικούν την επιβράβευση του κοινού για την εγκυρότητα και την αξιοπιστία τους. Οφείλουν, επίσης, να σέβονται και να υπηρετούν το δημοκρατικό πολίτευμα, απέχοντας από την εξυπηρέτηση πολιτικών συμφερόντων, έστω κι αν το δέλεαρ γι’ αυτά είναι σημαντικό.</a:t>
            </a:r>
          </a:p>
        </p:txBody>
      </p:sp>
    </p:spTree>
    <p:extLst>
      <p:ext uri="{BB962C8B-B14F-4D97-AF65-F5344CB8AC3E}">
        <p14:creationId xmlns:p14="http://schemas.microsoft.com/office/powerpoint/2010/main" val="41619784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457200" y="332656"/>
            <a:ext cx="7620000" cy="6068144"/>
          </a:xfrm>
        </p:spPr>
        <p:txBody>
          <a:bodyPr/>
          <a:lstStyle/>
          <a:p>
            <a:r>
              <a:rPr lang="el-GR" b="1" u="sng" dirty="0"/>
              <a:t>Η πολιτεία</a:t>
            </a:r>
            <a:r>
              <a:rPr lang="el-GR" dirty="0"/>
              <a:t>, μέσω της δικαιοσύνης, θα πρέπει να μεριμνήσει για τον αυστηρότερο </a:t>
            </a:r>
            <a:r>
              <a:rPr lang="el-GR" b="1" dirty="0"/>
              <a:t>έλεγχο της λειτουργίας των ΜΜΕ</a:t>
            </a:r>
            <a:r>
              <a:rPr lang="el-GR" dirty="0"/>
              <a:t>, επεμβαίνοντας αποφασιστικά όποτε διαπιστώνεται πως υπάρχει σκόπιμη μετάδοση ανακριβών πληροφοριών.</a:t>
            </a:r>
          </a:p>
          <a:p>
            <a:endParaRPr lang="el-GR" dirty="0"/>
          </a:p>
          <a:p>
            <a:endParaRPr lang="el-GR" dirty="0"/>
          </a:p>
          <a:p>
            <a:r>
              <a:rPr lang="el-GR" b="1" u="sng" dirty="0" smtClean="0"/>
              <a:t>Οι </a:t>
            </a:r>
            <a:r>
              <a:rPr lang="el-GR" b="1" u="sng" dirty="0"/>
              <a:t>πολιτικοί </a:t>
            </a:r>
            <a:r>
              <a:rPr lang="el-GR" dirty="0"/>
              <a:t>θα πρέπει να κατανοήσουν πως η αναμενόμενη από αυτούς πολιτική δράση δεν μπορεί να βασίζεται σε </a:t>
            </a:r>
            <a:r>
              <a:rPr lang="el-GR" dirty="0" smtClean="0"/>
              <a:t>τακτικές </a:t>
            </a:r>
            <a:r>
              <a:rPr lang="el-GR" dirty="0"/>
              <a:t>παραποίησης των γεγονότων και συνεχή αποποίηση ευθυνών, αλλά σε </a:t>
            </a:r>
            <a:r>
              <a:rPr lang="el-GR" b="1" dirty="0"/>
              <a:t>ώριμη και υπεύθυνη παραδοχή της αλήθειας</a:t>
            </a:r>
            <a:r>
              <a:rPr lang="el-GR" dirty="0"/>
              <a:t>. Ζητούμενο δεν είναι η δημιουργία εντυπώσεων με αλλεπάλληλες διαστρεβλώσεις της αλήθειας και συνεχείς πιέσεις στα ΜΜΕ, αλλά η </a:t>
            </a:r>
            <a:r>
              <a:rPr lang="el-GR" b="1" dirty="0"/>
              <a:t>συνέπεια και η ειλικρίνεια απέναντι στους πολίτες. </a:t>
            </a:r>
          </a:p>
          <a:p>
            <a:endParaRPr lang="el-GR" dirty="0"/>
          </a:p>
        </p:txBody>
      </p:sp>
    </p:spTree>
    <p:extLst>
      <p:ext uri="{BB962C8B-B14F-4D97-AF65-F5344CB8AC3E}">
        <p14:creationId xmlns:p14="http://schemas.microsoft.com/office/powerpoint/2010/main" val="3677329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457200" y="404664"/>
            <a:ext cx="7620000" cy="5996136"/>
          </a:xfrm>
        </p:spPr>
        <p:txBody>
          <a:bodyPr/>
          <a:lstStyle/>
          <a:p>
            <a:r>
              <a:rPr lang="el-GR" dirty="0"/>
              <a:t>Κρίσιμος είναι φυσικά </a:t>
            </a:r>
            <a:r>
              <a:rPr lang="el-GR" b="1" dirty="0"/>
              <a:t>ο </a:t>
            </a:r>
            <a:r>
              <a:rPr lang="el-GR" b="1" u="sng" dirty="0"/>
              <a:t>ρόλος της παιδείας</a:t>
            </a:r>
            <a:r>
              <a:rPr lang="el-GR" dirty="0"/>
              <a:t>, καθώς μπορεί να επιτύχει την </a:t>
            </a:r>
            <a:r>
              <a:rPr lang="el-GR" b="1" dirty="0"/>
              <a:t>ενίσχυση της αντιληπτικής ικανότητας των νέων</a:t>
            </a:r>
            <a:r>
              <a:rPr lang="el-GR" dirty="0"/>
              <a:t>, και άρα να καταστήσει εφικτή τη ζητούμενη </a:t>
            </a:r>
            <a:r>
              <a:rPr lang="el-GR" b="1" dirty="0"/>
              <a:t>πνευματική τους εγρήγορση</a:t>
            </a:r>
            <a:r>
              <a:rPr lang="el-GR" dirty="0"/>
              <a:t> έναντι στις απόπειρες παραπληροφόρησης.</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7704" y="2420888"/>
            <a:ext cx="4320480" cy="3816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505278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latin typeface="+mn-lt"/>
              </a:rPr>
              <a:t>ΟΡΙΣΜΟΣ</a:t>
            </a:r>
            <a:endParaRPr lang="el-GR" dirty="0">
              <a:latin typeface="+mn-lt"/>
            </a:endParaRPr>
          </a:p>
        </p:txBody>
      </p:sp>
      <p:sp>
        <p:nvSpPr>
          <p:cNvPr id="3" name="Θέση περιεχομένου 2"/>
          <p:cNvSpPr>
            <a:spLocks noGrp="1"/>
          </p:cNvSpPr>
          <p:nvPr>
            <p:ph idx="1"/>
          </p:nvPr>
        </p:nvSpPr>
        <p:spPr/>
        <p:txBody>
          <a:bodyPr>
            <a:normAutofit/>
          </a:bodyPr>
          <a:lstStyle/>
          <a:p>
            <a:pPr marL="114300" indent="0">
              <a:buNone/>
            </a:pPr>
            <a:r>
              <a:rPr lang="el-GR" dirty="0" smtClean="0"/>
              <a:t>Παραπληροφόρηση </a:t>
            </a:r>
            <a:r>
              <a:rPr lang="el-GR" dirty="0"/>
              <a:t>είναι η σκόπιμη και συνειδητή διάδοση ψευδών</a:t>
            </a:r>
            <a:r>
              <a:rPr lang="el-GR" dirty="0" smtClean="0"/>
              <a:t>, σκόπιμων </a:t>
            </a:r>
            <a:r>
              <a:rPr lang="el-GR" dirty="0"/>
              <a:t>ή παραποιημένων ειδήσεων με σκοπό τον </a:t>
            </a:r>
            <a:r>
              <a:rPr lang="el-GR" dirty="0" smtClean="0"/>
              <a:t>αποπροσανατολισμό της </a:t>
            </a:r>
            <a:r>
              <a:rPr lang="el-GR" dirty="0"/>
              <a:t>κοινής γνώμης και την εξυπηρέτηση ιδιοτελών σκοπιμοτήτων.</a:t>
            </a:r>
          </a:p>
          <a:p>
            <a:pPr marL="114300" indent="0">
              <a:buNone/>
            </a:pPr>
            <a:r>
              <a:rPr lang="el-GR" dirty="0"/>
              <a:t> </a:t>
            </a:r>
          </a:p>
        </p:txBody>
      </p:sp>
    </p:spTree>
    <p:extLst>
      <p:ext uri="{BB962C8B-B14F-4D97-AF65-F5344CB8AC3E}">
        <p14:creationId xmlns:p14="http://schemas.microsoft.com/office/powerpoint/2010/main" val="20271528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latin typeface="+mn-lt"/>
              </a:rPr>
              <a:t>ΜΟΡΦΕΣ ΠΑΡΑΠΛΗΡΟΦΟΡΗΣΗΣ</a:t>
            </a:r>
            <a:endParaRPr lang="el-GR" dirty="0">
              <a:latin typeface="+mn-lt"/>
            </a:endParaRPr>
          </a:p>
        </p:txBody>
      </p:sp>
      <p:sp>
        <p:nvSpPr>
          <p:cNvPr id="3" name="Θέση περιεχομένου 2"/>
          <p:cNvSpPr>
            <a:spLocks noGrp="1"/>
          </p:cNvSpPr>
          <p:nvPr>
            <p:ph idx="1"/>
          </p:nvPr>
        </p:nvSpPr>
        <p:spPr/>
        <p:txBody>
          <a:bodyPr>
            <a:normAutofit/>
          </a:bodyPr>
          <a:lstStyle/>
          <a:p>
            <a:pPr>
              <a:buFont typeface="Wingdings" pitchFamily="2" charset="2"/>
              <a:buChar char="q"/>
            </a:pPr>
            <a:r>
              <a:rPr lang="el-GR" dirty="0"/>
              <a:t>Τονισμός ορισμένων σημείων της είδησης.</a:t>
            </a:r>
          </a:p>
          <a:p>
            <a:pPr>
              <a:buFont typeface="Wingdings" pitchFamily="2" charset="2"/>
              <a:buChar char="q"/>
            </a:pPr>
            <a:r>
              <a:rPr lang="el-GR" dirty="0"/>
              <a:t>Αποσιώπηση είδησης</a:t>
            </a:r>
            <a:r>
              <a:rPr lang="el-GR" dirty="0" smtClean="0"/>
              <a:t>.</a:t>
            </a:r>
            <a:r>
              <a:rPr lang="el-GR" dirty="0"/>
              <a:t> </a:t>
            </a:r>
          </a:p>
          <a:p>
            <a:pPr>
              <a:buFont typeface="Wingdings" pitchFamily="2" charset="2"/>
              <a:buChar char="q"/>
            </a:pPr>
            <a:r>
              <a:rPr lang="el-GR" dirty="0"/>
              <a:t>Υπερτονισμός ή μείωση της σημασίας της είδησης</a:t>
            </a:r>
            <a:r>
              <a:rPr lang="el-GR" dirty="0" smtClean="0"/>
              <a:t>.</a:t>
            </a:r>
            <a:r>
              <a:rPr lang="el-GR" dirty="0"/>
              <a:t> </a:t>
            </a:r>
          </a:p>
          <a:p>
            <a:pPr>
              <a:buFont typeface="Wingdings" pitchFamily="2" charset="2"/>
              <a:buChar char="q"/>
            </a:pPr>
            <a:r>
              <a:rPr lang="el-GR" dirty="0"/>
              <a:t>Παραποίηση του περιεχομένου της</a:t>
            </a:r>
            <a:r>
              <a:rPr lang="el-GR" dirty="0" smtClean="0"/>
              <a:t>.</a:t>
            </a:r>
            <a:r>
              <a:rPr lang="el-GR" dirty="0"/>
              <a:t> </a:t>
            </a:r>
          </a:p>
          <a:p>
            <a:pPr>
              <a:buFont typeface="Wingdings" pitchFamily="2" charset="2"/>
              <a:buChar char="q"/>
            </a:pPr>
            <a:r>
              <a:rPr lang="el-GR" dirty="0"/>
              <a:t>Μονόπλευρη παρουσίαση</a:t>
            </a:r>
            <a:r>
              <a:rPr lang="el-GR" dirty="0" smtClean="0"/>
              <a:t>.</a:t>
            </a:r>
            <a:r>
              <a:rPr lang="el-GR" dirty="0"/>
              <a:t> </a:t>
            </a:r>
          </a:p>
          <a:p>
            <a:pPr>
              <a:buFont typeface="Wingdings" pitchFamily="2" charset="2"/>
              <a:buChar char="q"/>
            </a:pPr>
            <a:r>
              <a:rPr lang="el-GR" dirty="0"/>
              <a:t>Χρήση φορτισμένων σημασιολογικά ή συναισθηματικά τίτλων.</a:t>
            </a:r>
          </a:p>
          <a:p>
            <a:pPr>
              <a:buFont typeface="Wingdings" pitchFamily="2" charset="2"/>
              <a:buChar char="q"/>
            </a:pPr>
            <a:r>
              <a:rPr lang="el-GR" dirty="0" smtClean="0"/>
              <a:t>Μέγεθος </a:t>
            </a:r>
            <a:r>
              <a:rPr lang="el-GR" dirty="0"/>
              <a:t>του τίτλου και των άρθρων, η θέση τους στη σελιδοποίηση </a:t>
            </a:r>
            <a:r>
              <a:rPr lang="el-GR" dirty="0" smtClean="0"/>
              <a:t>της εφημερίδας.</a:t>
            </a:r>
            <a:r>
              <a:rPr lang="el-GR" dirty="0"/>
              <a:t> </a:t>
            </a:r>
          </a:p>
          <a:p>
            <a:pPr>
              <a:buFont typeface="Wingdings" pitchFamily="2" charset="2"/>
              <a:buChar char="q"/>
            </a:pPr>
            <a:r>
              <a:rPr lang="el-GR" dirty="0"/>
              <a:t>Η σειρά  της προβολής της είδησης στο δελτίο</a:t>
            </a:r>
            <a:r>
              <a:rPr lang="el-GR" dirty="0" smtClean="0"/>
              <a:t>.</a:t>
            </a:r>
            <a:r>
              <a:rPr lang="el-GR" dirty="0"/>
              <a:t> </a:t>
            </a:r>
          </a:p>
          <a:p>
            <a:pPr>
              <a:buFont typeface="Wingdings" pitchFamily="2" charset="2"/>
              <a:buChar char="q"/>
            </a:pPr>
            <a:r>
              <a:rPr lang="el-GR" dirty="0"/>
              <a:t>Διαπλοκή του γεγονότος με το σχόλιο στην είδηση</a:t>
            </a:r>
          </a:p>
        </p:txBody>
      </p:sp>
    </p:spTree>
    <p:extLst>
      <p:ext uri="{BB962C8B-B14F-4D97-AF65-F5344CB8AC3E}">
        <p14:creationId xmlns:p14="http://schemas.microsoft.com/office/powerpoint/2010/main" val="36193481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7620000" cy="850106"/>
          </a:xfrm>
        </p:spPr>
        <p:txBody>
          <a:bodyPr/>
          <a:lstStyle/>
          <a:p>
            <a:r>
              <a:rPr lang="el-GR" dirty="0" smtClean="0">
                <a:latin typeface="+mn-lt"/>
              </a:rPr>
              <a:t>ΑΙΤΙΕΣ ΠΑΡΑΠΛΗΡΟΦΟΡΗΣΗΣ</a:t>
            </a:r>
            <a:endParaRPr lang="el-GR" dirty="0">
              <a:latin typeface="+mn-lt"/>
            </a:endParaRPr>
          </a:p>
        </p:txBody>
      </p:sp>
      <p:sp>
        <p:nvSpPr>
          <p:cNvPr id="3" name="Θέση περιεχομένου 2"/>
          <p:cNvSpPr>
            <a:spLocks noGrp="1"/>
          </p:cNvSpPr>
          <p:nvPr>
            <p:ph idx="1"/>
          </p:nvPr>
        </p:nvSpPr>
        <p:spPr>
          <a:xfrm>
            <a:off x="457200" y="1196752"/>
            <a:ext cx="7620000" cy="5204048"/>
          </a:xfrm>
        </p:spPr>
        <p:txBody>
          <a:bodyPr>
            <a:normAutofit fontScale="92500" lnSpcReduction="20000"/>
          </a:bodyPr>
          <a:lstStyle/>
          <a:p>
            <a:pPr marL="114300" indent="0">
              <a:buNone/>
            </a:pPr>
            <a:r>
              <a:rPr lang="el-GR" b="1" dirty="0" smtClean="0"/>
              <a:t>ΑΠΟ ΤΗΝ ΠΛΕΥΡΑ ΤΟΥ ΠΟΜΠΟΥ</a:t>
            </a:r>
            <a:r>
              <a:rPr lang="el-GR" dirty="0" smtClean="0"/>
              <a:t>:</a:t>
            </a:r>
          </a:p>
          <a:p>
            <a:pPr marL="114300" indent="0">
              <a:buNone/>
            </a:pPr>
            <a:endParaRPr lang="el-GR" dirty="0" smtClean="0"/>
          </a:p>
          <a:p>
            <a:pPr marL="114300" indent="0">
              <a:buNone/>
            </a:pPr>
            <a:r>
              <a:rPr lang="el-GR" dirty="0"/>
              <a:t>1. Εξάρτηση </a:t>
            </a:r>
            <a:r>
              <a:rPr lang="el-GR" dirty="0" smtClean="0"/>
              <a:t>των MME από </a:t>
            </a:r>
            <a:r>
              <a:rPr lang="el-GR" dirty="0"/>
              <a:t>κομματικά συμφέροντα : μετάδοση </a:t>
            </a:r>
            <a:r>
              <a:rPr lang="el-GR" dirty="0" smtClean="0"/>
              <a:t>ελεγχόμενων πληροφοριών</a:t>
            </a:r>
            <a:r>
              <a:rPr lang="el-GR" dirty="0"/>
              <a:t>, παραποίηση και διαστρέβλωση των πραγματικών </a:t>
            </a:r>
            <a:r>
              <a:rPr lang="el-GR" dirty="0" smtClean="0"/>
              <a:t>γεγονότων, επιλεκτική </a:t>
            </a:r>
            <a:r>
              <a:rPr lang="el-GR" dirty="0"/>
              <a:t>ή αποσπασματική προβολή των πληροφοριών.</a:t>
            </a:r>
          </a:p>
          <a:p>
            <a:pPr marL="114300" indent="0">
              <a:buNone/>
            </a:pPr>
            <a:r>
              <a:rPr lang="el-GR" dirty="0"/>
              <a:t> </a:t>
            </a:r>
          </a:p>
          <a:p>
            <a:pPr marL="114300" indent="0">
              <a:buNone/>
            </a:pPr>
            <a:r>
              <a:rPr lang="el-GR" dirty="0"/>
              <a:t>2. Ανταγωνισμός μεταξύ </a:t>
            </a:r>
            <a:r>
              <a:rPr lang="el-GR" dirty="0" smtClean="0"/>
              <a:t>των MME : </a:t>
            </a:r>
            <a:r>
              <a:rPr lang="el-GR" dirty="0"/>
              <a:t>η επιδίωξη της υψηλής τηλεθέασης</a:t>
            </a:r>
            <a:r>
              <a:rPr lang="el-GR" dirty="0" smtClean="0"/>
              <a:t>, ακροαματικότητας</a:t>
            </a:r>
            <a:r>
              <a:rPr lang="el-GR" dirty="0"/>
              <a:t>, αναγνωσιμότητας οδηγεί στην προβολή ειδήσεων </a:t>
            </a:r>
            <a:r>
              <a:rPr lang="el-GR" dirty="0" smtClean="0"/>
              <a:t>με στόχο </a:t>
            </a:r>
            <a:r>
              <a:rPr lang="el-GR" dirty="0"/>
              <a:t>τη μεγιστοποίηση του κέρδους και τον εντυπωσιασμό</a:t>
            </a:r>
            <a:r>
              <a:rPr lang="el-GR" dirty="0" smtClean="0"/>
              <a:t>.</a:t>
            </a:r>
          </a:p>
          <a:p>
            <a:pPr marL="114300" indent="0">
              <a:buNone/>
            </a:pPr>
            <a:endParaRPr lang="el-GR" dirty="0"/>
          </a:p>
          <a:p>
            <a:pPr marL="114300" indent="0">
              <a:buNone/>
            </a:pPr>
            <a:r>
              <a:rPr lang="el-GR" dirty="0"/>
              <a:t> 3</a:t>
            </a:r>
            <a:r>
              <a:rPr lang="el-GR" dirty="0" smtClean="0"/>
              <a:t>. Οι </a:t>
            </a:r>
            <a:r>
              <a:rPr lang="el-GR" dirty="0"/>
              <a:t>φορείς της πολιτικής εξουσίας : κυβέρνηση, φιλόδοξοι </a:t>
            </a:r>
            <a:r>
              <a:rPr lang="el-GR" dirty="0" smtClean="0"/>
              <a:t>πολιτικοί, αντιπολίτευση </a:t>
            </a:r>
            <a:r>
              <a:rPr lang="el-GR" dirty="0"/>
              <a:t>και άλλες πολιτικές οργανώσεις</a:t>
            </a:r>
            <a:r>
              <a:rPr lang="el-GR" dirty="0" smtClean="0"/>
              <a:t>.</a:t>
            </a:r>
          </a:p>
          <a:p>
            <a:pPr marL="114300" indent="0">
              <a:buNone/>
            </a:pPr>
            <a:endParaRPr lang="el-GR" dirty="0"/>
          </a:p>
          <a:p>
            <a:pPr marL="114300" indent="0">
              <a:buNone/>
            </a:pPr>
            <a:r>
              <a:rPr lang="el-GR" dirty="0"/>
              <a:t> 4</a:t>
            </a:r>
            <a:r>
              <a:rPr lang="el-GR" dirty="0" smtClean="0"/>
              <a:t>. Κρίση </a:t>
            </a:r>
            <a:r>
              <a:rPr lang="el-GR" dirty="0"/>
              <a:t>αξιών και έλλειψη ηθικών αναστολών</a:t>
            </a:r>
            <a:r>
              <a:rPr lang="el-GR" dirty="0" smtClean="0"/>
              <a:t>.</a:t>
            </a:r>
          </a:p>
          <a:p>
            <a:pPr marL="114300" indent="0">
              <a:buNone/>
            </a:pPr>
            <a:endParaRPr lang="el-GR" dirty="0"/>
          </a:p>
          <a:p>
            <a:pPr marL="114300" indent="0">
              <a:buNone/>
            </a:pPr>
            <a:r>
              <a:rPr lang="el-GR" dirty="0"/>
              <a:t> 5</a:t>
            </a:r>
            <a:r>
              <a:rPr lang="el-GR" dirty="0" smtClean="0"/>
              <a:t>. </a:t>
            </a:r>
            <a:r>
              <a:rPr lang="el-GR" dirty="0"/>
              <a:t>Έλλειψη παιδείας, ατομικισμός, αμοραλισμός.</a:t>
            </a:r>
          </a:p>
          <a:p>
            <a:pPr marL="114300" indent="0">
              <a:buNone/>
            </a:pPr>
            <a:endParaRPr lang="el-GR" dirty="0"/>
          </a:p>
        </p:txBody>
      </p:sp>
    </p:spTree>
    <p:extLst>
      <p:ext uri="{BB962C8B-B14F-4D97-AF65-F5344CB8AC3E}">
        <p14:creationId xmlns:p14="http://schemas.microsoft.com/office/powerpoint/2010/main" val="39770157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457200" y="836712"/>
            <a:ext cx="7620000" cy="5564088"/>
          </a:xfrm>
        </p:spPr>
        <p:txBody>
          <a:bodyPr/>
          <a:lstStyle/>
          <a:p>
            <a:pPr marL="114300" indent="0">
              <a:buNone/>
            </a:pPr>
            <a:r>
              <a:rPr lang="el-GR" dirty="0"/>
              <a:t> 6. Κρίση ανθρώπινων </a:t>
            </a:r>
            <a:r>
              <a:rPr lang="el-GR" dirty="0" smtClean="0"/>
              <a:t>σχέσεων.</a:t>
            </a:r>
          </a:p>
          <a:p>
            <a:pPr marL="114300" indent="0">
              <a:buNone/>
            </a:pPr>
            <a:endParaRPr lang="el-GR" dirty="0"/>
          </a:p>
          <a:p>
            <a:pPr marL="114300" indent="0">
              <a:buNone/>
            </a:pPr>
            <a:r>
              <a:rPr lang="el-GR" dirty="0"/>
              <a:t> 7. Προσπάθεια αποπροσανατολισμού του λαού από σημαντικά  πολιτικά, κοινωνικά, οικονομικά ζητήματα</a:t>
            </a:r>
            <a:r>
              <a:rPr lang="el-GR" dirty="0" smtClean="0"/>
              <a:t>.</a:t>
            </a:r>
          </a:p>
          <a:p>
            <a:pPr marL="114300" indent="0">
              <a:buNone/>
            </a:pPr>
            <a:endParaRPr lang="el-GR" dirty="0"/>
          </a:p>
          <a:p>
            <a:pPr marL="114300" indent="0">
              <a:buNone/>
            </a:pPr>
            <a:r>
              <a:rPr lang="el-GR" dirty="0"/>
              <a:t> 8. Δυσλειτουργία δημοκρατίας</a:t>
            </a:r>
            <a:r>
              <a:rPr lang="el-GR" dirty="0" smtClean="0"/>
              <a:t>.</a:t>
            </a:r>
          </a:p>
          <a:p>
            <a:pPr marL="114300" indent="0">
              <a:buNone/>
            </a:pPr>
            <a:endParaRPr lang="el-GR" dirty="0"/>
          </a:p>
          <a:p>
            <a:pPr marL="114300" indent="0">
              <a:buNone/>
            </a:pPr>
            <a:r>
              <a:rPr lang="el-GR" dirty="0"/>
              <a:t> 9. Ύπαρξη ολοκληρωτικών </a:t>
            </a:r>
            <a:r>
              <a:rPr lang="el-GR" dirty="0" smtClean="0"/>
              <a:t>καθεστώτων</a:t>
            </a:r>
          </a:p>
          <a:p>
            <a:pPr marL="114300" indent="0">
              <a:buNone/>
            </a:pPr>
            <a:endParaRPr lang="el-GR" dirty="0"/>
          </a:p>
          <a:p>
            <a:pPr marL="114300" indent="0">
              <a:buNone/>
            </a:pPr>
            <a:r>
              <a:rPr lang="el-GR" dirty="0"/>
              <a:t> 10. Μη τήρηση της δημοσιογραφικής δεοντολογίας από την πλευρά των δημοσιογράφων</a:t>
            </a:r>
          </a:p>
        </p:txBody>
      </p:sp>
    </p:spTree>
    <p:extLst>
      <p:ext uri="{BB962C8B-B14F-4D97-AF65-F5344CB8AC3E}">
        <p14:creationId xmlns:p14="http://schemas.microsoft.com/office/powerpoint/2010/main" val="41346327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457200" y="332656"/>
            <a:ext cx="7620000" cy="6068144"/>
          </a:xfrm>
        </p:spPr>
        <p:txBody>
          <a:bodyPr>
            <a:normAutofit fontScale="92500" lnSpcReduction="10000"/>
          </a:bodyPr>
          <a:lstStyle/>
          <a:p>
            <a:pPr marL="114300" indent="0">
              <a:buNone/>
            </a:pPr>
            <a:r>
              <a:rPr lang="el-GR" b="1" dirty="0" smtClean="0"/>
              <a:t>ΑΠΟ ΤΗΝ ΠΛΕΥΡΑ ΤΟΥ ΔΕΚΤΗ:</a:t>
            </a:r>
          </a:p>
          <a:p>
            <a:pPr marL="114300" indent="0">
              <a:buNone/>
            </a:pPr>
            <a:endParaRPr lang="el-GR" b="1" dirty="0" smtClean="0"/>
          </a:p>
          <a:p>
            <a:pPr marL="114300" indent="0">
              <a:buNone/>
            </a:pPr>
            <a:r>
              <a:rPr lang="el-GR" dirty="0" smtClean="0">
                <a:solidFill>
                  <a:srgbClr val="000000"/>
                </a:solidFill>
                <a:latin typeface="ff3"/>
              </a:rPr>
              <a:t>1. Έλλειψη </a:t>
            </a:r>
            <a:r>
              <a:rPr lang="el-GR" dirty="0">
                <a:solidFill>
                  <a:srgbClr val="000000"/>
                </a:solidFill>
                <a:latin typeface="ff3"/>
              </a:rPr>
              <a:t>ενδιαφέροντος για πολύπλευρη και ουσιαστική ενημέρωση</a:t>
            </a:r>
            <a:r>
              <a:rPr lang="el-GR" dirty="0" smtClean="0">
                <a:solidFill>
                  <a:srgbClr val="000000"/>
                </a:solidFill>
                <a:latin typeface="ff3"/>
              </a:rPr>
              <a:t>.</a:t>
            </a:r>
          </a:p>
          <a:p>
            <a:pPr marL="571500" indent="-457200">
              <a:buAutoNum type="arabicPeriod"/>
            </a:pPr>
            <a:endParaRPr lang="el-GR" dirty="0">
              <a:solidFill>
                <a:srgbClr val="000000"/>
              </a:solidFill>
              <a:latin typeface="Source Sans Pro"/>
            </a:endParaRPr>
          </a:p>
          <a:p>
            <a:pPr marL="114300" indent="0">
              <a:buNone/>
            </a:pPr>
            <a:r>
              <a:rPr lang="el-GR" dirty="0" smtClean="0">
                <a:solidFill>
                  <a:srgbClr val="000000"/>
                </a:solidFill>
                <a:latin typeface="ff0"/>
              </a:rPr>
              <a:t>2.</a:t>
            </a:r>
            <a:r>
              <a:rPr lang="el-GR" dirty="0" smtClean="0">
                <a:solidFill>
                  <a:srgbClr val="000000"/>
                </a:solidFill>
                <a:latin typeface="ff3"/>
              </a:rPr>
              <a:t>Προσκόλληση </a:t>
            </a:r>
            <a:r>
              <a:rPr lang="el-GR" dirty="0">
                <a:solidFill>
                  <a:srgbClr val="000000"/>
                </a:solidFill>
                <a:latin typeface="ff3"/>
              </a:rPr>
              <a:t>στο χρήμα και </a:t>
            </a:r>
            <a:r>
              <a:rPr lang="el-GR" dirty="0" err="1" smtClean="0">
                <a:solidFill>
                  <a:srgbClr val="000000"/>
                </a:solidFill>
                <a:latin typeface="ff3"/>
              </a:rPr>
              <a:t>υπερκαταναλωτισμός</a:t>
            </a:r>
            <a:endParaRPr lang="el-GR" dirty="0" smtClean="0">
              <a:solidFill>
                <a:srgbClr val="000000"/>
              </a:solidFill>
              <a:latin typeface="ff3"/>
            </a:endParaRPr>
          </a:p>
          <a:p>
            <a:pPr marL="114300" indent="0">
              <a:buNone/>
            </a:pPr>
            <a:endParaRPr lang="el-GR" dirty="0">
              <a:solidFill>
                <a:srgbClr val="000000"/>
              </a:solidFill>
              <a:latin typeface="Source Sans Pro"/>
            </a:endParaRPr>
          </a:p>
          <a:p>
            <a:pPr marL="114300" indent="0">
              <a:buNone/>
            </a:pPr>
            <a:r>
              <a:rPr lang="el-GR" dirty="0" smtClean="0">
                <a:solidFill>
                  <a:srgbClr val="000000"/>
                </a:solidFill>
                <a:latin typeface="ff0"/>
              </a:rPr>
              <a:t>3. </a:t>
            </a:r>
            <a:r>
              <a:rPr lang="el-GR" dirty="0" smtClean="0">
                <a:solidFill>
                  <a:srgbClr val="000000"/>
                </a:solidFill>
                <a:latin typeface="ff3"/>
              </a:rPr>
              <a:t>Αδιαφορία </a:t>
            </a:r>
            <a:r>
              <a:rPr lang="el-GR" dirty="0">
                <a:solidFill>
                  <a:srgbClr val="000000"/>
                </a:solidFill>
                <a:latin typeface="ff3"/>
              </a:rPr>
              <a:t>για τα πολιτικά και κοινωνικά δρώμενα</a:t>
            </a:r>
            <a:r>
              <a:rPr lang="el-GR" dirty="0" smtClean="0">
                <a:solidFill>
                  <a:srgbClr val="000000"/>
                </a:solidFill>
                <a:latin typeface="ff3"/>
              </a:rPr>
              <a:t>.</a:t>
            </a:r>
          </a:p>
          <a:p>
            <a:pPr marL="114300" indent="0">
              <a:buNone/>
            </a:pPr>
            <a:endParaRPr lang="el-GR" dirty="0">
              <a:solidFill>
                <a:srgbClr val="000000"/>
              </a:solidFill>
              <a:latin typeface="Source Sans Pro"/>
            </a:endParaRPr>
          </a:p>
          <a:p>
            <a:pPr marL="114300" indent="0">
              <a:buNone/>
            </a:pPr>
            <a:r>
              <a:rPr lang="el-GR" dirty="0" smtClean="0">
                <a:solidFill>
                  <a:srgbClr val="000000"/>
                </a:solidFill>
                <a:latin typeface="ff0"/>
              </a:rPr>
              <a:t>4. </a:t>
            </a:r>
            <a:r>
              <a:rPr lang="el-GR" dirty="0" smtClean="0">
                <a:solidFill>
                  <a:srgbClr val="000000"/>
                </a:solidFill>
                <a:latin typeface="ff3"/>
              </a:rPr>
              <a:t>Κρίση </a:t>
            </a:r>
            <a:r>
              <a:rPr lang="el-GR" dirty="0">
                <a:solidFill>
                  <a:srgbClr val="000000"/>
                </a:solidFill>
                <a:latin typeface="ff3"/>
              </a:rPr>
              <a:t>αρχών και αξιών</a:t>
            </a:r>
            <a:r>
              <a:rPr lang="el-GR" dirty="0" smtClean="0">
                <a:solidFill>
                  <a:srgbClr val="000000"/>
                </a:solidFill>
                <a:latin typeface="ff3"/>
              </a:rPr>
              <a:t>.</a:t>
            </a:r>
          </a:p>
          <a:p>
            <a:pPr marL="114300" indent="0">
              <a:buNone/>
            </a:pPr>
            <a:endParaRPr lang="el-GR" dirty="0">
              <a:solidFill>
                <a:srgbClr val="000000"/>
              </a:solidFill>
              <a:latin typeface="Source Sans Pro"/>
            </a:endParaRPr>
          </a:p>
          <a:p>
            <a:pPr marL="114300" indent="0">
              <a:buNone/>
            </a:pPr>
            <a:r>
              <a:rPr lang="el-GR" dirty="0" smtClean="0">
                <a:solidFill>
                  <a:srgbClr val="000000"/>
                </a:solidFill>
                <a:latin typeface="ff0"/>
              </a:rPr>
              <a:t>5. </a:t>
            </a:r>
            <a:r>
              <a:rPr lang="el-GR" dirty="0" smtClean="0">
                <a:solidFill>
                  <a:srgbClr val="000000"/>
                </a:solidFill>
                <a:latin typeface="ff3"/>
              </a:rPr>
              <a:t>Τεχνοκρατικό</a:t>
            </a:r>
            <a:r>
              <a:rPr lang="el-GR" dirty="0">
                <a:solidFill>
                  <a:srgbClr val="000000"/>
                </a:solidFill>
                <a:latin typeface="ff3"/>
              </a:rPr>
              <a:t> μοντέλο ζωής</a:t>
            </a:r>
            <a:r>
              <a:rPr lang="el-GR" dirty="0" smtClean="0">
                <a:solidFill>
                  <a:srgbClr val="000000"/>
                </a:solidFill>
                <a:latin typeface="ff3"/>
              </a:rPr>
              <a:t>.</a:t>
            </a:r>
          </a:p>
          <a:p>
            <a:pPr marL="114300" indent="0">
              <a:buNone/>
            </a:pPr>
            <a:endParaRPr lang="el-GR" dirty="0" smtClean="0">
              <a:solidFill>
                <a:srgbClr val="000000"/>
              </a:solidFill>
              <a:latin typeface="ff3"/>
            </a:endParaRPr>
          </a:p>
          <a:p>
            <a:pPr marL="114300" lvl="0" indent="0">
              <a:buClr>
                <a:srgbClr val="4F81BD"/>
              </a:buClr>
              <a:buNone/>
            </a:pPr>
            <a:r>
              <a:rPr lang="el-GR" dirty="0">
                <a:solidFill>
                  <a:srgbClr val="000000"/>
                </a:solidFill>
                <a:latin typeface="ff0"/>
              </a:rPr>
              <a:t>6. </a:t>
            </a:r>
            <a:r>
              <a:rPr lang="el-GR" dirty="0">
                <a:solidFill>
                  <a:srgbClr val="000000"/>
                </a:solidFill>
                <a:latin typeface="ff3"/>
              </a:rPr>
              <a:t>Πολυπλοκότητα, </a:t>
            </a:r>
            <a:r>
              <a:rPr lang="el-GR" dirty="0" err="1">
                <a:solidFill>
                  <a:srgbClr val="000000"/>
                </a:solidFill>
                <a:latin typeface="ff3"/>
              </a:rPr>
              <a:t>συνθετότητα</a:t>
            </a:r>
            <a:r>
              <a:rPr lang="el-GR" dirty="0">
                <a:solidFill>
                  <a:srgbClr val="000000"/>
                </a:solidFill>
                <a:latin typeface="ff3"/>
              </a:rPr>
              <a:t> σύγχρονων κοινωνιών : πολλαπλοί </a:t>
            </a:r>
            <a:r>
              <a:rPr lang="el-GR" dirty="0" smtClean="0">
                <a:solidFill>
                  <a:srgbClr val="000000"/>
                </a:solidFill>
                <a:latin typeface="ff3"/>
              </a:rPr>
              <a:t>ρόλοι και </a:t>
            </a:r>
            <a:r>
              <a:rPr lang="el-GR" dirty="0">
                <a:solidFill>
                  <a:srgbClr val="000000"/>
                </a:solidFill>
                <a:latin typeface="ff3"/>
              </a:rPr>
              <a:t>αυξημένες απαιτήσεις</a:t>
            </a:r>
            <a:r>
              <a:rPr lang="el-GR" dirty="0" smtClean="0">
                <a:solidFill>
                  <a:srgbClr val="000000"/>
                </a:solidFill>
                <a:latin typeface="ff3"/>
              </a:rPr>
              <a:t>.</a:t>
            </a:r>
          </a:p>
          <a:p>
            <a:pPr marL="114300" lvl="0" indent="0">
              <a:buClr>
                <a:srgbClr val="4F81BD"/>
              </a:buClr>
              <a:buNone/>
            </a:pPr>
            <a:endParaRPr lang="el-GR" dirty="0">
              <a:solidFill>
                <a:srgbClr val="000000"/>
              </a:solidFill>
              <a:latin typeface="Source Sans Pro"/>
            </a:endParaRPr>
          </a:p>
          <a:p>
            <a:pPr marL="114300" lvl="0" indent="0">
              <a:buClr>
                <a:srgbClr val="4F81BD"/>
              </a:buClr>
              <a:buNone/>
            </a:pPr>
            <a:r>
              <a:rPr lang="el-GR" dirty="0">
                <a:solidFill>
                  <a:srgbClr val="000000"/>
                </a:solidFill>
                <a:latin typeface="ff0"/>
              </a:rPr>
              <a:t>7. </a:t>
            </a:r>
            <a:r>
              <a:rPr lang="el-GR" dirty="0">
                <a:solidFill>
                  <a:srgbClr val="000000"/>
                </a:solidFill>
                <a:latin typeface="ff3"/>
              </a:rPr>
              <a:t>Έλλειψη ελεύθερου </a:t>
            </a:r>
            <a:r>
              <a:rPr lang="el-GR" dirty="0" smtClean="0">
                <a:solidFill>
                  <a:srgbClr val="000000"/>
                </a:solidFill>
                <a:latin typeface="ff3"/>
              </a:rPr>
              <a:t>χρόνου.</a:t>
            </a:r>
            <a:endParaRPr lang="el-GR" dirty="0">
              <a:solidFill>
                <a:srgbClr val="000000"/>
              </a:solidFill>
              <a:latin typeface="Source Sans Pro"/>
            </a:endParaRPr>
          </a:p>
          <a:p>
            <a:pPr marL="114300" indent="0">
              <a:buNone/>
            </a:pPr>
            <a:r>
              <a:rPr lang="el-GR" dirty="0">
                <a:solidFill>
                  <a:srgbClr val="000000"/>
                </a:solidFill>
                <a:latin typeface="ff0"/>
              </a:rPr>
              <a:t> </a:t>
            </a:r>
            <a:endParaRPr lang="el-GR" dirty="0">
              <a:solidFill>
                <a:srgbClr val="000000"/>
              </a:solidFill>
              <a:latin typeface="Source Sans Pro"/>
            </a:endParaRPr>
          </a:p>
          <a:p>
            <a:pPr marL="114300" indent="0">
              <a:buNone/>
            </a:pPr>
            <a:endParaRPr lang="el-GR" b="1" dirty="0"/>
          </a:p>
        </p:txBody>
      </p:sp>
    </p:spTree>
    <p:extLst>
      <p:ext uri="{BB962C8B-B14F-4D97-AF65-F5344CB8AC3E}">
        <p14:creationId xmlns:p14="http://schemas.microsoft.com/office/powerpoint/2010/main" val="40600379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457200" y="620688"/>
            <a:ext cx="7620000" cy="5780112"/>
          </a:xfrm>
        </p:spPr>
        <p:txBody>
          <a:bodyPr>
            <a:normAutofit fontScale="92500" lnSpcReduction="20000"/>
          </a:bodyPr>
          <a:lstStyle/>
          <a:p>
            <a:pPr marL="114300" lvl="0" indent="0">
              <a:buClr>
                <a:srgbClr val="4F81BD"/>
              </a:buClr>
              <a:buNone/>
            </a:pPr>
            <a:r>
              <a:rPr lang="el-GR" dirty="0" smtClean="0">
                <a:solidFill>
                  <a:srgbClr val="000000"/>
                </a:solidFill>
                <a:latin typeface="ff3"/>
              </a:rPr>
              <a:t>.</a:t>
            </a:r>
            <a:endParaRPr lang="el-GR" dirty="0">
              <a:solidFill>
                <a:srgbClr val="000000"/>
              </a:solidFill>
              <a:latin typeface="Source Sans Pro"/>
            </a:endParaRPr>
          </a:p>
          <a:p>
            <a:pPr marL="114300" lvl="0" indent="0">
              <a:buClr>
                <a:srgbClr val="4F81BD"/>
              </a:buClr>
              <a:buNone/>
            </a:pPr>
            <a:r>
              <a:rPr lang="el-GR" dirty="0" smtClean="0">
                <a:solidFill>
                  <a:srgbClr val="000000"/>
                </a:solidFill>
                <a:latin typeface="ff0"/>
              </a:rPr>
              <a:t>8</a:t>
            </a:r>
            <a:r>
              <a:rPr lang="el-GR" dirty="0" smtClean="0">
                <a:solidFill>
                  <a:srgbClr val="000000"/>
                </a:solidFill>
                <a:latin typeface="ff0"/>
              </a:rPr>
              <a:t>. </a:t>
            </a:r>
            <a:r>
              <a:rPr lang="el-GR" dirty="0" smtClean="0">
                <a:solidFill>
                  <a:srgbClr val="000000"/>
                </a:solidFill>
                <a:latin typeface="ff3"/>
              </a:rPr>
              <a:t>Προσκόλληση </a:t>
            </a:r>
            <a:r>
              <a:rPr lang="el-GR" dirty="0">
                <a:solidFill>
                  <a:srgbClr val="000000"/>
                </a:solidFill>
                <a:latin typeface="ff3"/>
              </a:rPr>
              <a:t>στην ειδίκευση, απώλεια πνευματικών ενδιαφερόντων</a:t>
            </a:r>
            <a:r>
              <a:rPr lang="el-GR" dirty="0" smtClean="0">
                <a:solidFill>
                  <a:srgbClr val="000000"/>
                </a:solidFill>
                <a:latin typeface="ff3"/>
              </a:rPr>
              <a:t>.</a:t>
            </a:r>
          </a:p>
          <a:p>
            <a:pPr marL="114300" lvl="0" indent="0">
              <a:buClr>
                <a:srgbClr val="4F81BD"/>
              </a:buClr>
              <a:buNone/>
            </a:pPr>
            <a:endParaRPr lang="el-GR" dirty="0" smtClean="0">
              <a:solidFill>
                <a:srgbClr val="000000"/>
              </a:solidFill>
              <a:latin typeface="ff3"/>
            </a:endParaRPr>
          </a:p>
          <a:p>
            <a:pPr marL="114300" indent="0">
              <a:buNone/>
            </a:pPr>
            <a:r>
              <a:rPr lang="el-GR" dirty="0">
                <a:solidFill>
                  <a:srgbClr val="000000"/>
                </a:solidFill>
                <a:latin typeface="ff0"/>
              </a:rPr>
              <a:t>9</a:t>
            </a:r>
            <a:r>
              <a:rPr lang="el-GR" dirty="0" smtClean="0">
                <a:solidFill>
                  <a:srgbClr val="000000"/>
                </a:solidFill>
                <a:latin typeface="ff0"/>
              </a:rPr>
              <a:t>. </a:t>
            </a:r>
            <a:r>
              <a:rPr lang="el-GR" dirty="0" smtClean="0">
                <a:solidFill>
                  <a:srgbClr val="000000"/>
                </a:solidFill>
                <a:latin typeface="ff3"/>
              </a:rPr>
              <a:t>Ιδεολογική </a:t>
            </a:r>
            <a:r>
              <a:rPr lang="el-GR" dirty="0">
                <a:solidFill>
                  <a:srgbClr val="000000"/>
                </a:solidFill>
                <a:latin typeface="ff3"/>
              </a:rPr>
              <a:t>κρίση</a:t>
            </a:r>
            <a:r>
              <a:rPr lang="el-GR" dirty="0" smtClean="0">
                <a:solidFill>
                  <a:srgbClr val="000000"/>
                </a:solidFill>
                <a:latin typeface="ff3"/>
              </a:rPr>
              <a:t>.</a:t>
            </a:r>
          </a:p>
          <a:p>
            <a:pPr marL="114300" indent="0">
              <a:buNone/>
            </a:pPr>
            <a:endParaRPr lang="el-GR" dirty="0">
              <a:solidFill>
                <a:srgbClr val="000000"/>
              </a:solidFill>
              <a:latin typeface="Source Sans Pro"/>
            </a:endParaRPr>
          </a:p>
          <a:p>
            <a:pPr marL="114300" indent="0">
              <a:buNone/>
            </a:pPr>
            <a:r>
              <a:rPr lang="el-GR" dirty="0" smtClean="0">
                <a:solidFill>
                  <a:srgbClr val="000000"/>
                </a:solidFill>
                <a:latin typeface="ff0"/>
              </a:rPr>
              <a:t>10.</a:t>
            </a:r>
            <a:r>
              <a:rPr lang="el-GR" dirty="0">
                <a:solidFill>
                  <a:srgbClr val="000000"/>
                </a:solidFill>
                <a:latin typeface="ff3"/>
              </a:rPr>
              <a:t> Τα σύγχρονα κοινωνικά προβλήματα σε συνδυασμό με </a:t>
            </a:r>
            <a:r>
              <a:rPr lang="el-GR" dirty="0" smtClean="0">
                <a:solidFill>
                  <a:srgbClr val="000000"/>
                </a:solidFill>
                <a:latin typeface="ff3"/>
              </a:rPr>
              <a:t>τις</a:t>
            </a:r>
          </a:p>
          <a:p>
            <a:pPr marL="114300" indent="0">
              <a:buNone/>
            </a:pPr>
            <a:r>
              <a:rPr lang="el-GR" dirty="0">
                <a:solidFill>
                  <a:srgbClr val="000000"/>
                </a:solidFill>
                <a:latin typeface="ff3"/>
              </a:rPr>
              <a:t> </a:t>
            </a:r>
            <a:r>
              <a:rPr lang="el-GR" dirty="0" smtClean="0">
                <a:solidFill>
                  <a:srgbClr val="000000"/>
                </a:solidFill>
                <a:latin typeface="ff3"/>
              </a:rPr>
              <a:t>υποσχέσεις </a:t>
            </a:r>
            <a:r>
              <a:rPr lang="el-GR" dirty="0" smtClean="0">
                <a:solidFill>
                  <a:srgbClr val="000000"/>
                </a:solidFill>
                <a:latin typeface="ff3"/>
              </a:rPr>
              <a:t>πολιτικών </a:t>
            </a:r>
            <a:r>
              <a:rPr lang="el-GR" dirty="0">
                <a:solidFill>
                  <a:srgbClr val="000000"/>
                </a:solidFill>
                <a:latin typeface="ff3"/>
              </a:rPr>
              <a:t>για την επίλυσή τους</a:t>
            </a:r>
            <a:r>
              <a:rPr lang="el-GR" dirty="0" smtClean="0">
                <a:solidFill>
                  <a:srgbClr val="000000"/>
                </a:solidFill>
                <a:latin typeface="ff3"/>
              </a:rPr>
              <a:t>.</a:t>
            </a:r>
          </a:p>
          <a:p>
            <a:pPr marL="114300" indent="0">
              <a:buNone/>
            </a:pPr>
            <a:endParaRPr lang="el-GR" dirty="0">
              <a:solidFill>
                <a:srgbClr val="000000"/>
              </a:solidFill>
              <a:latin typeface="Source Sans Pro"/>
            </a:endParaRPr>
          </a:p>
          <a:p>
            <a:pPr marL="114300" indent="0">
              <a:buNone/>
            </a:pPr>
            <a:r>
              <a:rPr lang="el-GR" dirty="0" smtClean="0">
                <a:solidFill>
                  <a:srgbClr val="000000"/>
                </a:solidFill>
                <a:latin typeface="ff0"/>
              </a:rPr>
              <a:t>11. </a:t>
            </a:r>
            <a:r>
              <a:rPr lang="el-GR" dirty="0" smtClean="0">
                <a:solidFill>
                  <a:srgbClr val="000000"/>
                </a:solidFill>
                <a:latin typeface="ff3"/>
              </a:rPr>
              <a:t>Η </a:t>
            </a:r>
            <a:r>
              <a:rPr lang="el-GR" dirty="0">
                <a:solidFill>
                  <a:srgbClr val="000000"/>
                </a:solidFill>
                <a:latin typeface="ff3"/>
              </a:rPr>
              <a:t>χρήση των μηχανισμών της παραπληροφόρησης</a:t>
            </a:r>
            <a:r>
              <a:rPr lang="el-GR" dirty="0" smtClean="0">
                <a:solidFill>
                  <a:srgbClr val="000000"/>
                </a:solidFill>
                <a:latin typeface="ff3"/>
              </a:rPr>
              <a:t>.</a:t>
            </a:r>
          </a:p>
          <a:p>
            <a:pPr marL="114300" indent="0">
              <a:buNone/>
            </a:pPr>
            <a:endParaRPr lang="el-GR" dirty="0">
              <a:solidFill>
                <a:srgbClr val="000000"/>
              </a:solidFill>
              <a:latin typeface="Source Sans Pro"/>
            </a:endParaRPr>
          </a:p>
          <a:p>
            <a:pPr marL="114300" indent="0">
              <a:buNone/>
            </a:pPr>
            <a:r>
              <a:rPr lang="el-GR" dirty="0" smtClean="0">
                <a:solidFill>
                  <a:srgbClr val="000000"/>
                </a:solidFill>
                <a:latin typeface="ff0"/>
              </a:rPr>
              <a:t>12. </a:t>
            </a:r>
            <a:r>
              <a:rPr lang="el-GR" dirty="0" smtClean="0">
                <a:solidFill>
                  <a:srgbClr val="000000"/>
                </a:solidFill>
                <a:latin typeface="ff3"/>
              </a:rPr>
              <a:t>Ο καταιγισμός </a:t>
            </a:r>
            <a:r>
              <a:rPr lang="el-GR" dirty="0">
                <a:solidFill>
                  <a:srgbClr val="000000"/>
                </a:solidFill>
                <a:latin typeface="ff3"/>
              </a:rPr>
              <a:t>πληροφοριών που δέχεται ο σύγχρονος </a:t>
            </a:r>
            <a:r>
              <a:rPr lang="el-GR" dirty="0" smtClean="0">
                <a:solidFill>
                  <a:srgbClr val="000000"/>
                </a:solidFill>
                <a:latin typeface="ff3"/>
              </a:rPr>
              <a:t>άνθρωπος (</a:t>
            </a:r>
            <a:r>
              <a:rPr lang="el-GR" dirty="0" err="1">
                <a:solidFill>
                  <a:srgbClr val="000000"/>
                </a:solidFill>
                <a:latin typeface="ff3"/>
              </a:rPr>
              <a:t>υπερπληροφόρηση</a:t>
            </a:r>
            <a:r>
              <a:rPr lang="el-GR" dirty="0">
                <a:solidFill>
                  <a:srgbClr val="000000"/>
                </a:solidFill>
                <a:latin typeface="ff3"/>
              </a:rPr>
              <a:t>).</a:t>
            </a:r>
            <a:endParaRPr lang="el-GR" dirty="0">
              <a:solidFill>
                <a:srgbClr val="000000"/>
              </a:solidFill>
              <a:latin typeface="Source Sans Pro"/>
            </a:endParaRPr>
          </a:p>
          <a:p>
            <a:pPr marL="114300" indent="0">
              <a:buNone/>
            </a:pPr>
            <a:r>
              <a:rPr lang="el-GR" dirty="0">
                <a:solidFill>
                  <a:srgbClr val="000000"/>
                </a:solidFill>
                <a:latin typeface="ff0"/>
              </a:rPr>
              <a:t> </a:t>
            </a:r>
            <a:endParaRPr lang="el-GR" dirty="0">
              <a:solidFill>
                <a:srgbClr val="000000"/>
              </a:solidFill>
              <a:latin typeface="Source Sans Pro"/>
            </a:endParaRPr>
          </a:p>
          <a:p>
            <a:pPr marL="114300" indent="0">
              <a:buNone/>
            </a:pPr>
            <a:r>
              <a:rPr lang="el-GR" dirty="0" smtClean="0">
                <a:solidFill>
                  <a:srgbClr val="000000"/>
                </a:solidFill>
                <a:latin typeface="ff3"/>
              </a:rPr>
              <a:t>13</a:t>
            </a:r>
            <a:r>
              <a:rPr lang="el-GR" dirty="0">
                <a:solidFill>
                  <a:srgbClr val="000000"/>
                </a:solidFill>
                <a:latin typeface="ff3"/>
              </a:rPr>
              <a:t>. Έλλειψη προβληματισμού σχετικά με την αξιοπιστία και </a:t>
            </a:r>
            <a:r>
              <a:rPr lang="el-GR" dirty="0" smtClean="0">
                <a:solidFill>
                  <a:srgbClr val="000000"/>
                </a:solidFill>
                <a:latin typeface="ff3"/>
              </a:rPr>
              <a:t>εγκυρότητα των </a:t>
            </a:r>
            <a:r>
              <a:rPr lang="el-GR" dirty="0">
                <a:solidFill>
                  <a:srgbClr val="000000"/>
                </a:solidFill>
                <a:latin typeface="ff3"/>
              </a:rPr>
              <a:t>πηγών της είδησης</a:t>
            </a:r>
            <a:r>
              <a:rPr lang="el-GR" dirty="0" smtClean="0">
                <a:solidFill>
                  <a:srgbClr val="000000"/>
                </a:solidFill>
                <a:latin typeface="ff3"/>
              </a:rPr>
              <a:t>.</a:t>
            </a:r>
          </a:p>
          <a:p>
            <a:pPr marL="114300" indent="0">
              <a:buNone/>
            </a:pPr>
            <a:endParaRPr lang="el-GR" dirty="0">
              <a:solidFill>
                <a:srgbClr val="000000"/>
              </a:solidFill>
              <a:latin typeface="Source Sans Pro"/>
            </a:endParaRPr>
          </a:p>
          <a:p>
            <a:pPr marL="114300" indent="0">
              <a:buNone/>
            </a:pPr>
            <a:r>
              <a:rPr lang="el-GR" dirty="0" smtClean="0">
                <a:solidFill>
                  <a:srgbClr val="000000"/>
                </a:solidFill>
                <a:latin typeface="ff0"/>
              </a:rPr>
              <a:t>14. </a:t>
            </a:r>
            <a:r>
              <a:rPr lang="el-GR" dirty="0" smtClean="0">
                <a:solidFill>
                  <a:srgbClr val="000000"/>
                </a:solidFill>
                <a:latin typeface="ff3"/>
              </a:rPr>
              <a:t>Μονόπλευρη</a:t>
            </a:r>
            <a:r>
              <a:rPr lang="el-GR" dirty="0">
                <a:solidFill>
                  <a:srgbClr val="000000"/>
                </a:solidFill>
                <a:latin typeface="ff3"/>
              </a:rPr>
              <a:t> </a:t>
            </a:r>
            <a:r>
              <a:rPr lang="el-GR" dirty="0" smtClean="0">
                <a:solidFill>
                  <a:srgbClr val="000000"/>
                </a:solidFill>
                <a:latin typeface="ff3"/>
              </a:rPr>
              <a:t>ενημέρωση.</a:t>
            </a:r>
            <a:endParaRPr lang="el-GR" dirty="0">
              <a:solidFill>
                <a:srgbClr val="000000"/>
              </a:solidFill>
              <a:latin typeface="Source Sans Pro"/>
            </a:endParaRPr>
          </a:p>
          <a:p>
            <a:pPr marL="114300" lvl="0" indent="0">
              <a:buClr>
                <a:srgbClr val="4F81BD"/>
              </a:buClr>
              <a:buNone/>
            </a:pPr>
            <a:endParaRPr lang="el-GR" dirty="0">
              <a:solidFill>
                <a:srgbClr val="000000"/>
              </a:solidFill>
              <a:latin typeface="Source Sans Pro"/>
            </a:endParaRPr>
          </a:p>
        </p:txBody>
      </p:sp>
    </p:spTree>
    <p:extLst>
      <p:ext uri="{BB962C8B-B14F-4D97-AF65-F5344CB8AC3E}">
        <p14:creationId xmlns:p14="http://schemas.microsoft.com/office/powerpoint/2010/main" val="3203766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75656" y="836712"/>
            <a:ext cx="5616624" cy="4878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634779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7620000" cy="778098"/>
          </a:xfrm>
        </p:spPr>
        <p:txBody>
          <a:bodyPr/>
          <a:lstStyle/>
          <a:p>
            <a:r>
              <a:rPr lang="el-GR" dirty="0" smtClean="0">
                <a:latin typeface="+mn-lt"/>
              </a:rPr>
              <a:t>ΑΠΟΤΕΛΕΣΜΑΤΑ ΠΑΡΑΠΛΗΡΟΦΟΡΗΣΗΣ</a:t>
            </a:r>
            <a:endParaRPr lang="el-GR" dirty="0">
              <a:latin typeface="+mn-lt"/>
            </a:endParaRPr>
          </a:p>
        </p:txBody>
      </p:sp>
      <p:sp>
        <p:nvSpPr>
          <p:cNvPr id="3" name="Θέση περιεχομένου 2"/>
          <p:cNvSpPr>
            <a:spLocks noGrp="1"/>
          </p:cNvSpPr>
          <p:nvPr>
            <p:ph idx="1"/>
          </p:nvPr>
        </p:nvSpPr>
        <p:spPr>
          <a:xfrm>
            <a:off x="467544" y="1412776"/>
            <a:ext cx="7620000" cy="5016624"/>
          </a:xfrm>
        </p:spPr>
        <p:txBody>
          <a:bodyPr>
            <a:normAutofit lnSpcReduction="10000"/>
          </a:bodyPr>
          <a:lstStyle/>
          <a:p>
            <a:pPr marL="114300" indent="0">
              <a:buNone/>
            </a:pPr>
            <a:r>
              <a:rPr lang="el-GR" dirty="0" smtClean="0">
                <a:solidFill>
                  <a:srgbClr val="000000"/>
                </a:solidFill>
                <a:latin typeface="ff3"/>
              </a:rPr>
              <a:t>1. Περιορισμός </a:t>
            </a:r>
            <a:r>
              <a:rPr lang="el-GR" dirty="0">
                <a:solidFill>
                  <a:srgbClr val="000000"/>
                </a:solidFill>
                <a:latin typeface="ff3"/>
              </a:rPr>
              <a:t>της κριτικής σκέψης</a:t>
            </a:r>
            <a:r>
              <a:rPr lang="el-GR" dirty="0" smtClean="0">
                <a:solidFill>
                  <a:srgbClr val="000000"/>
                </a:solidFill>
                <a:latin typeface="ff3"/>
              </a:rPr>
              <a:t>.</a:t>
            </a:r>
          </a:p>
          <a:p>
            <a:pPr marL="114300" indent="0">
              <a:buNone/>
            </a:pPr>
            <a:endParaRPr lang="el-GR" dirty="0" smtClean="0">
              <a:solidFill>
                <a:srgbClr val="000000"/>
              </a:solidFill>
              <a:latin typeface="Source Sans Pro"/>
            </a:endParaRPr>
          </a:p>
          <a:p>
            <a:pPr marL="114300" indent="0">
              <a:buNone/>
            </a:pPr>
            <a:r>
              <a:rPr lang="el-GR" dirty="0" smtClean="0">
                <a:solidFill>
                  <a:srgbClr val="000000"/>
                </a:solidFill>
                <a:latin typeface="ff0"/>
              </a:rPr>
              <a:t>2. </a:t>
            </a:r>
            <a:r>
              <a:rPr lang="el-GR" dirty="0" smtClean="0">
                <a:solidFill>
                  <a:srgbClr val="000000"/>
                </a:solidFill>
                <a:latin typeface="ff3"/>
              </a:rPr>
              <a:t>Απώλεια εσωτερικής ελευθερίας.</a:t>
            </a:r>
          </a:p>
          <a:p>
            <a:pPr marL="114300" indent="0">
              <a:buNone/>
            </a:pPr>
            <a:endParaRPr lang="el-GR" dirty="0" smtClean="0">
              <a:solidFill>
                <a:srgbClr val="000000"/>
              </a:solidFill>
              <a:latin typeface="Source Sans Pro"/>
            </a:endParaRPr>
          </a:p>
          <a:p>
            <a:pPr marL="114300" indent="0">
              <a:buNone/>
            </a:pPr>
            <a:r>
              <a:rPr lang="el-GR" dirty="0" smtClean="0">
                <a:solidFill>
                  <a:srgbClr val="000000"/>
                </a:solidFill>
                <a:latin typeface="ff0"/>
              </a:rPr>
              <a:t>3. </a:t>
            </a:r>
            <a:r>
              <a:rPr lang="el-GR" dirty="0" smtClean="0">
                <a:solidFill>
                  <a:srgbClr val="000000"/>
                </a:solidFill>
                <a:latin typeface="ff3"/>
              </a:rPr>
              <a:t>Αδυναμία </a:t>
            </a:r>
            <a:r>
              <a:rPr lang="el-GR" dirty="0">
                <a:solidFill>
                  <a:srgbClr val="000000"/>
                </a:solidFill>
                <a:latin typeface="ff3"/>
              </a:rPr>
              <a:t>διαμόρφωσης προσωπικής άποψης</a:t>
            </a:r>
            <a:r>
              <a:rPr lang="el-GR" dirty="0" smtClean="0">
                <a:solidFill>
                  <a:srgbClr val="000000"/>
                </a:solidFill>
                <a:latin typeface="ff3"/>
              </a:rPr>
              <a:t>.</a:t>
            </a:r>
          </a:p>
          <a:p>
            <a:pPr marL="114300" indent="0">
              <a:buNone/>
            </a:pPr>
            <a:endParaRPr lang="el-GR" dirty="0">
              <a:solidFill>
                <a:srgbClr val="000000"/>
              </a:solidFill>
              <a:latin typeface="Source Sans Pro"/>
            </a:endParaRPr>
          </a:p>
          <a:p>
            <a:pPr marL="114300" indent="0">
              <a:buNone/>
            </a:pPr>
            <a:r>
              <a:rPr lang="el-GR" dirty="0" smtClean="0">
                <a:solidFill>
                  <a:srgbClr val="000000"/>
                </a:solidFill>
                <a:latin typeface="ff0"/>
              </a:rPr>
              <a:t>4. </a:t>
            </a:r>
            <a:r>
              <a:rPr lang="el-GR" dirty="0" smtClean="0">
                <a:solidFill>
                  <a:srgbClr val="000000"/>
                </a:solidFill>
                <a:latin typeface="ff3"/>
              </a:rPr>
              <a:t>Αδυναμία </a:t>
            </a:r>
            <a:r>
              <a:rPr lang="el-GR" dirty="0">
                <a:solidFill>
                  <a:srgbClr val="000000"/>
                </a:solidFill>
                <a:latin typeface="ff3"/>
              </a:rPr>
              <a:t>γόνιμης και δημιουργικής αμφισβήτησης</a:t>
            </a:r>
            <a:r>
              <a:rPr lang="el-GR" dirty="0" smtClean="0">
                <a:solidFill>
                  <a:srgbClr val="000000"/>
                </a:solidFill>
                <a:latin typeface="ff3"/>
              </a:rPr>
              <a:t>.</a:t>
            </a:r>
          </a:p>
          <a:p>
            <a:pPr marL="114300" indent="0">
              <a:buNone/>
            </a:pPr>
            <a:endParaRPr lang="el-GR" dirty="0">
              <a:solidFill>
                <a:srgbClr val="000000"/>
              </a:solidFill>
              <a:latin typeface="Source Sans Pro"/>
            </a:endParaRPr>
          </a:p>
          <a:p>
            <a:pPr marL="114300" indent="0">
              <a:buNone/>
            </a:pPr>
            <a:r>
              <a:rPr lang="el-GR" dirty="0" smtClean="0">
                <a:solidFill>
                  <a:srgbClr val="000000"/>
                </a:solidFill>
                <a:latin typeface="ff0"/>
              </a:rPr>
              <a:t>5. </a:t>
            </a:r>
            <a:r>
              <a:rPr lang="el-GR" dirty="0" smtClean="0">
                <a:solidFill>
                  <a:srgbClr val="000000"/>
                </a:solidFill>
                <a:latin typeface="ff3"/>
              </a:rPr>
              <a:t>Κίνδυνος </a:t>
            </a:r>
            <a:r>
              <a:rPr lang="el-GR" dirty="0">
                <a:solidFill>
                  <a:srgbClr val="000000"/>
                </a:solidFill>
                <a:latin typeface="ff3"/>
              </a:rPr>
              <a:t>χειραγώγησης, </a:t>
            </a:r>
            <a:r>
              <a:rPr lang="el-GR" dirty="0" err="1">
                <a:solidFill>
                  <a:srgbClr val="000000"/>
                </a:solidFill>
                <a:latin typeface="ff3"/>
              </a:rPr>
              <a:t>μαζοποίησης</a:t>
            </a:r>
            <a:r>
              <a:rPr lang="el-GR" dirty="0">
                <a:solidFill>
                  <a:srgbClr val="000000"/>
                </a:solidFill>
                <a:latin typeface="ff3"/>
              </a:rPr>
              <a:t>, </a:t>
            </a:r>
            <a:r>
              <a:rPr lang="el-GR" dirty="0" err="1">
                <a:solidFill>
                  <a:srgbClr val="000000"/>
                </a:solidFill>
                <a:latin typeface="ff3"/>
              </a:rPr>
              <a:t>ετεροκατεύθυνσης</a:t>
            </a:r>
            <a:r>
              <a:rPr lang="el-GR" dirty="0">
                <a:solidFill>
                  <a:srgbClr val="000000"/>
                </a:solidFill>
                <a:latin typeface="ff3"/>
              </a:rPr>
              <a:t> του ατόμου</a:t>
            </a:r>
            <a:r>
              <a:rPr lang="el-GR" dirty="0" smtClean="0">
                <a:solidFill>
                  <a:srgbClr val="000000"/>
                </a:solidFill>
                <a:latin typeface="ff3"/>
              </a:rPr>
              <a:t>.</a:t>
            </a:r>
          </a:p>
          <a:p>
            <a:pPr marL="114300" indent="0">
              <a:buNone/>
            </a:pPr>
            <a:endParaRPr lang="el-GR" dirty="0">
              <a:solidFill>
                <a:srgbClr val="000000"/>
              </a:solidFill>
              <a:latin typeface="Source Sans Pro"/>
            </a:endParaRPr>
          </a:p>
          <a:p>
            <a:pPr marL="114300" indent="0">
              <a:buNone/>
            </a:pPr>
            <a:r>
              <a:rPr lang="el-GR" dirty="0" smtClean="0">
                <a:solidFill>
                  <a:srgbClr val="000000"/>
                </a:solidFill>
                <a:latin typeface="ff0"/>
              </a:rPr>
              <a:t>6. </a:t>
            </a:r>
            <a:r>
              <a:rPr lang="el-GR" dirty="0" smtClean="0">
                <a:solidFill>
                  <a:srgbClr val="000000"/>
                </a:solidFill>
                <a:latin typeface="ff3"/>
              </a:rPr>
              <a:t>Εγκλωβισμός του </a:t>
            </a:r>
            <a:r>
              <a:rPr lang="el-GR" dirty="0">
                <a:solidFill>
                  <a:srgbClr val="000000"/>
                </a:solidFill>
                <a:latin typeface="ff3"/>
              </a:rPr>
              <a:t>νου σε προκαθορισμένο τρόπο σκέψης</a:t>
            </a:r>
            <a:r>
              <a:rPr lang="el-GR" dirty="0" smtClean="0">
                <a:solidFill>
                  <a:srgbClr val="000000"/>
                </a:solidFill>
                <a:latin typeface="ff3"/>
              </a:rPr>
              <a:t>.</a:t>
            </a:r>
            <a:endParaRPr lang="el-GR" dirty="0">
              <a:solidFill>
                <a:srgbClr val="000000"/>
              </a:solidFill>
              <a:latin typeface="Source Sans Pro"/>
            </a:endParaRPr>
          </a:p>
        </p:txBody>
      </p:sp>
    </p:spTree>
    <p:extLst>
      <p:ext uri="{BB962C8B-B14F-4D97-AF65-F5344CB8AC3E}">
        <p14:creationId xmlns:p14="http://schemas.microsoft.com/office/powerpoint/2010/main" val="322060507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Γειτνίαση">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Γειτνίαση">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190</TotalTime>
  <Words>630</Words>
  <Application>Microsoft Office PowerPoint</Application>
  <PresentationFormat>Προβολή στην οθόνη (4:3)</PresentationFormat>
  <Paragraphs>102</Paragraphs>
  <Slides>15</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15</vt:i4>
      </vt:variant>
    </vt:vector>
  </HeadingPairs>
  <TitlesOfParts>
    <vt:vector size="16" baseType="lpstr">
      <vt:lpstr>Γειτνίαση</vt:lpstr>
      <vt:lpstr>ΠΑΡΑΠΛΗΡΟΦΟΡΗΣΗ</vt:lpstr>
      <vt:lpstr>ΟΡΙΣΜΟΣ</vt:lpstr>
      <vt:lpstr>ΜΟΡΦΕΣ ΠΑΡΑΠΛΗΡΟΦΟΡΗΣΗΣ</vt:lpstr>
      <vt:lpstr>ΑΙΤΙΕΣ ΠΑΡΑΠΛΗΡΟΦΟΡΗΣΗΣ</vt:lpstr>
      <vt:lpstr>Παρουσίαση του PowerPoint</vt:lpstr>
      <vt:lpstr>Παρουσίαση του PowerPoint</vt:lpstr>
      <vt:lpstr>Παρουσίαση του PowerPoint</vt:lpstr>
      <vt:lpstr>Παρουσίαση του PowerPoint</vt:lpstr>
      <vt:lpstr>ΑΠΟΤΕΛΕΣΜΑΤΑ ΠΑΡΑΠΛΗΡΟΦΟΡΗΣΗΣ</vt:lpstr>
      <vt:lpstr>Παρουσίαση του PowerPoint</vt:lpstr>
      <vt:lpstr>Παρουσίαση του PowerPoint</vt:lpstr>
      <vt:lpstr>ΤΡΟΠΟΙ ΑΝΤΙΜΕΤΩΠΙΣΗΣ ΤΗΣ ΠΑΡΑΠΛΗΡΟΦΟΡΗΣΗΣ</vt:lpstr>
      <vt:lpstr>Παρουσίαση του PowerPoint</vt:lpstr>
      <vt:lpstr>Παρουσίαση του PowerPoint</vt:lpstr>
      <vt:lpstr>Παρουσίαση του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ΠΑΡΑΠΛΗΡΟΦΟΡΗΣΗ</dc:title>
  <dc:creator>Μιχάλης</dc:creator>
  <cp:lastModifiedBy>Μιχάλης</cp:lastModifiedBy>
  <cp:revision>17</cp:revision>
  <dcterms:created xsi:type="dcterms:W3CDTF">2023-11-18T16:54:04Z</dcterms:created>
  <dcterms:modified xsi:type="dcterms:W3CDTF">2023-11-19T16:34:14Z</dcterms:modified>
</cp:coreProperties>
</file>