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75" r:id="rId3"/>
    <p:sldId id="257" r:id="rId4"/>
    <p:sldId id="258" r:id="rId5"/>
    <p:sldId id="259" r:id="rId6"/>
    <p:sldId id="260" r:id="rId7"/>
    <p:sldId id="261" r:id="rId8"/>
    <p:sldId id="263" r:id="rId9"/>
    <p:sldId id="264" r:id="rId10"/>
    <p:sldId id="265" r:id="rId11"/>
    <p:sldId id="266" r:id="rId12"/>
    <p:sldId id="267" r:id="rId13"/>
    <p:sldId id="272" r:id="rId14"/>
    <p:sldId id="273" r:id="rId15"/>
    <p:sldId id="268" r:id="rId16"/>
    <p:sldId id="274" r:id="rId17"/>
    <p:sldId id="269" r:id="rId18"/>
    <p:sldId id="270" r:id="rId19"/>
    <p:sldId id="271"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l-GR" smtClean="0"/>
              <a:t>Στυλ κύριου τίτλου</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89C76D6B-7F7F-4E74-9113-1FD8964B6F26}" type="datetimeFigureOut">
              <a:rPr lang="el-GR" smtClean="0"/>
              <a:t>4/11/2023</a:t>
            </a:fld>
            <a:endParaRPr lang="el-GR"/>
          </a:p>
        </p:txBody>
      </p:sp>
      <p:sp>
        <p:nvSpPr>
          <p:cNvPr id="5" name="Footer Placeholder 4"/>
          <p:cNvSpPr>
            <a:spLocks noGrp="1"/>
          </p:cNvSpPr>
          <p:nvPr>
            <p:ph type="ftr" sz="quarter" idx="11"/>
          </p:nvPr>
        </p:nvSpPr>
        <p:spPr>
          <a:xfrm>
            <a:off x="1174044" y="5357592"/>
            <a:ext cx="5034845" cy="365125"/>
          </a:xfrm>
        </p:spPr>
        <p:txBody>
          <a:bodyPr/>
          <a:lstStyle/>
          <a:p>
            <a:endParaRPr lang="el-G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2FD50169-6C66-4878-8F11-618FB24DBE72}"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nchor="ct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89C76D6B-7F7F-4E74-9113-1FD8964B6F26}" type="datetimeFigureOut">
              <a:rPr lang="el-GR" smtClean="0"/>
              <a:t>4/11/2023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FD50169-6C66-4878-8F11-618FB24DBE72}"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89C76D6B-7F7F-4E74-9113-1FD8964B6F26}" type="datetimeFigureOut">
              <a:rPr lang="el-GR" smtClean="0"/>
              <a:t>4/11/2023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FD50169-6C66-4878-8F11-618FB24DBE72}"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89C76D6B-7F7F-4E74-9113-1FD8964B6F26}" type="datetimeFigureOut">
              <a:rPr lang="el-GR" smtClean="0"/>
              <a:t>4/11/2023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FD50169-6C66-4878-8F11-618FB24DBE72}"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9C76D6B-7F7F-4E74-9113-1FD8964B6F26}" type="datetimeFigureOut">
              <a:rPr lang="el-GR" smtClean="0"/>
              <a:t>4/11/2023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FD50169-6C66-4878-8F11-618FB24DBE72}"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5" name="Date Placeholder 4"/>
          <p:cNvSpPr>
            <a:spLocks noGrp="1"/>
          </p:cNvSpPr>
          <p:nvPr>
            <p:ph type="dt" sz="half" idx="10"/>
          </p:nvPr>
        </p:nvSpPr>
        <p:spPr/>
        <p:txBody>
          <a:bodyPr/>
          <a:lstStyle/>
          <a:p>
            <a:fld id="{89C76D6B-7F7F-4E74-9113-1FD8964B6F26}" type="datetimeFigureOut">
              <a:rPr lang="el-GR" smtClean="0"/>
              <a:t>4/11/2023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FD50169-6C66-4878-8F11-618FB24DBE72}" type="slidenum">
              <a:rPr lang="el-GR" smtClean="0"/>
              <a:t>‹#›</a:t>
            </a:fld>
            <a:endParaRPr lang="el-GR"/>
          </a:p>
        </p:txBody>
      </p:sp>
      <p:sp>
        <p:nvSpPr>
          <p:cNvPr id="9" name="Content Placeholder 8"/>
          <p:cNvSpPr>
            <a:spLocks noGrp="1"/>
          </p:cNvSpPr>
          <p:nvPr>
            <p:ph sz="quarter" idx="13"/>
          </p:nvPr>
        </p:nvSpPr>
        <p:spPr>
          <a:xfrm>
            <a:off x="1298448" y="2121407"/>
            <a:ext cx="3200400" cy="360273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7" name="Date Placeholder 6"/>
          <p:cNvSpPr>
            <a:spLocks noGrp="1"/>
          </p:cNvSpPr>
          <p:nvPr>
            <p:ph type="dt" sz="half" idx="10"/>
          </p:nvPr>
        </p:nvSpPr>
        <p:spPr/>
        <p:txBody>
          <a:bodyPr/>
          <a:lstStyle/>
          <a:p>
            <a:fld id="{89C76D6B-7F7F-4E74-9113-1FD8964B6F26}" type="datetimeFigureOut">
              <a:rPr lang="el-GR" smtClean="0"/>
              <a:t>4/11/2023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FD50169-6C66-4878-8F11-618FB24DBE72}" type="slidenum">
              <a:rPr lang="el-GR" smtClean="0"/>
              <a:t>‹#›</a:t>
            </a:fld>
            <a:endParaRPr lang="el-GR"/>
          </a:p>
        </p:txBody>
      </p:sp>
      <p:sp>
        <p:nvSpPr>
          <p:cNvPr id="11" name="Content Placeholder 10"/>
          <p:cNvSpPr>
            <a:spLocks noGrp="1"/>
          </p:cNvSpPr>
          <p:nvPr>
            <p:ph sz="quarter" idx="13"/>
          </p:nvPr>
        </p:nvSpPr>
        <p:spPr>
          <a:xfrm>
            <a:off x="1298448" y="2944368"/>
            <a:ext cx="3227832" cy="277977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89C76D6B-7F7F-4E74-9113-1FD8964B6F26}" type="datetimeFigureOut">
              <a:rPr lang="el-GR" smtClean="0"/>
              <a:t>4/11/2023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FD50169-6C66-4878-8F11-618FB24DBE72}"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76D6B-7F7F-4E74-9113-1FD8964B6F26}" type="datetimeFigureOut">
              <a:rPr lang="el-GR" smtClean="0"/>
              <a:t>4/11/2023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FD50169-6C66-4878-8F11-618FB24DBE72}"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l-GR" smtClean="0"/>
              <a:t>Στυλ κύριου τίτλου</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a:xfrm rot="60000">
            <a:off x="6341698" y="5885672"/>
            <a:ext cx="1213821" cy="365125"/>
          </a:xfrm>
        </p:spPr>
        <p:txBody>
          <a:bodyPr/>
          <a:lstStyle/>
          <a:p>
            <a:fld id="{89C76D6B-7F7F-4E74-9113-1FD8964B6F26}" type="datetimeFigureOut">
              <a:rPr lang="el-GR" smtClean="0"/>
              <a:t>4/11/2023</a:t>
            </a:fld>
            <a:endParaRPr lang="el-GR"/>
          </a:p>
        </p:txBody>
      </p:sp>
      <p:sp>
        <p:nvSpPr>
          <p:cNvPr id="6" name="Footer Placeholder 5"/>
          <p:cNvSpPr>
            <a:spLocks noGrp="1"/>
          </p:cNvSpPr>
          <p:nvPr>
            <p:ph type="ftr" sz="quarter" idx="11"/>
          </p:nvPr>
        </p:nvSpPr>
        <p:spPr>
          <a:xfrm rot="-60000">
            <a:off x="914554" y="5829261"/>
            <a:ext cx="3522607" cy="365125"/>
          </a:xfrm>
        </p:spPr>
        <p:txBody>
          <a:bodyPr/>
          <a:lstStyle/>
          <a:p>
            <a:endParaRPr lang="el-GR"/>
          </a:p>
        </p:txBody>
      </p:sp>
      <p:sp>
        <p:nvSpPr>
          <p:cNvPr id="7" name="Slide Number Placeholder 6"/>
          <p:cNvSpPr>
            <a:spLocks noGrp="1"/>
          </p:cNvSpPr>
          <p:nvPr>
            <p:ph type="sldNum" sz="quarter" idx="12"/>
          </p:nvPr>
        </p:nvSpPr>
        <p:spPr>
          <a:xfrm rot="60000">
            <a:off x="7557313" y="5896961"/>
            <a:ext cx="554023" cy="365125"/>
          </a:xfrm>
        </p:spPr>
        <p:txBody>
          <a:bodyPr/>
          <a:lstStyle/>
          <a:p>
            <a:fld id="{2FD50169-6C66-4878-8F11-618FB24DBE72}"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a:xfrm rot="60000">
            <a:off x="6345936" y="5888737"/>
            <a:ext cx="1213821" cy="365125"/>
          </a:xfrm>
        </p:spPr>
        <p:txBody>
          <a:bodyPr/>
          <a:lstStyle/>
          <a:p>
            <a:fld id="{89C76D6B-7F7F-4E74-9113-1FD8964B6F26}" type="datetimeFigureOut">
              <a:rPr lang="el-GR" smtClean="0"/>
              <a:t>4/11/2023</a:t>
            </a:fld>
            <a:endParaRPr lang="el-GR"/>
          </a:p>
        </p:txBody>
      </p:sp>
      <p:sp>
        <p:nvSpPr>
          <p:cNvPr id="6" name="Footer Placeholder 5"/>
          <p:cNvSpPr>
            <a:spLocks noGrp="1"/>
          </p:cNvSpPr>
          <p:nvPr>
            <p:ph type="ftr" sz="quarter" idx="11"/>
          </p:nvPr>
        </p:nvSpPr>
        <p:spPr>
          <a:xfrm rot="-60000">
            <a:off x="914569" y="5831037"/>
            <a:ext cx="3319043" cy="365125"/>
          </a:xfrm>
        </p:spPr>
        <p:txBody>
          <a:bodyPr/>
          <a:lstStyle/>
          <a:p>
            <a:endParaRPr lang="el-GR"/>
          </a:p>
        </p:txBody>
      </p:sp>
      <p:sp>
        <p:nvSpPr>
          <p:cNvPr id="7" name="Slide Number Placeholder 6"/>
          <p:cNvSpPr>
            <a:spLocks noGrp="1"/>
          </p:cNvSpPr>
          <p:nvPr>
            <p:ph type="sldNum" sz="quarter" idx="12"/>
          </p:nvPr>
        </p:nvSpPr>
        <p:spPr>
          <a:xfrm rot="60000">
            <a:off x="7562089" y="5900026"/>
            <a:ext cx="554023" cy="365125"/>
          </a:xfrm>
        </p:spPr>
        <p:txBody>
          <a:bodyPr/>
          <a:lstStyle/>
          <a:p>
            <a:fld id="{2FD50169-6C66-4878-8F11-618FB24DBE72}"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89C76D6B-7F7F-4E74-9113-1FD8964B6F26}" type="datetimeFigureOut">
              <a:rPr lang="el-GR" smtClean="0"/>
              <a:t>4/11/2023</a:t>
            </a:fld>
            <a:endParaRPr lang="el-G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l-G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2FD50169-6C66-4878-8F11-618FB24DBE72}"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ΔΙΚΑΙΩΜΑΤΑ ΤΟΥ ΠΑΙΔΙΟΥ</a:t>
            </a:r>
            <a:endParaRPr lang="el-GR" dirty="0"/>
          </a:p>
        </p:txBody>
      </p:sp>
    </p:spTree>
    <p:extLst>
      <p:ext uri="{BB962C8B-B14F-4D97-AF65-F5344CB8AC3E}">
        <p14:creationId xmlns:p14="http://schemas.microsoft.com/office/powerpoint/2010/main" val="49701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5023" y="817583"/>
            <a:ext cx="6965245" cy="883226"/>
          </a:xfrm>
        </p:spPr>
        <p:txBody>
          <a:bodyPr>
            <a:normAutofit fontScale="90000"/>
          </a:bodyPr>
          <a:lstStyle/>
          <a:p>
            <a:r>
              <a:rPr lang="el-GR" b="1" dirty="0" smtClean="0"/>
              <a:t>Αιτίες </a:t>
            </a:r>
            <a:r>
              <a:rPr lang="el-GR" b="1" dirty="0"/>
              <a:t>του προβλήματος</a:t>
            </a:r>
            <a:br>
              <a:rPr lang="el-GR" b="1" dirty="0"/>
            </a:br>
            <a:endParaRPr lang="el-GR" dirty="0"/>
          </a:p>
        </p:txBody>
      </p:sp>
      <p:sp>
        <p:nvSpPr>
          <p:cNvPr id="3" name="Θέση περιεχομένου 2"/>
          <p:cNvSpPr>
            <a:spLocks noGrp="1"/>
          </p:cNvSpPr>
          <p:nvPr>
            <p:ph idx="1"/>
          </p:nvPr>
        </p:nvSpPr>
        <p:spPr>
          <a:xfrm>
            <a:off x="1463040" y="1556792"/>
            <a:ext cx="6196405" cy="4166277"/>
          </a:xfrm>
        </p:spPr>
        <p:txBody>
          <a:bodyPr>
            <a:normAutofit fontScale="92500" lnSpcReduction="20000"/>
          </a:bodyPr>
          <a:lstStyle/>
          <a:p>
            <a:pPr fontAlgn="base"/>
            <a:r>
              <a:rPr lang="el-GR" dirty="0" smtClean="0"/>
              <a:t>Κρίση </a:t>
            </a:r>
            <a:r>
              <a:rPr lang="el-GR" dirty="0"/>
              <a:t>και κατάπτωση των ανθρωπιστικών αξιών (κυριαρχεί η απάθεια και ο ατομικισμός)</a:t>
            </a:r>
          </a:p>
          <a:p>
            <a:pPr fontAlgn="base"/>
            <a:r>
              <a:rPr lang="el-GR" dirty="0"/>
              <a:t>Καταναλωτισμός, υλικός ευδαιμονισμός </a:t>
            </a:r>
            <a:r>
              <a:rPr lang="el-GR" dirty="0" smtClean="0"/>
              <a:t>- </a:t>
            </a:r>
            <a:r>
              <a:rPr lang="el-GR" dirty="0"/>
              <a:t>υπέρτατη αξία το χρήμα, στο βωμό του οποίου όλα θυσιάζονται</a:t>
            </a:r>
          </a:p>
          <a:p>
            <a:pPr fontAlgn="base"/>
            <a:r>
              <a:rPr lang="el-GR" dirty="0"/>
              <a:t>Οικονομική ανισότητα και εκμετάλλευση: τα συμφέροντα των οικονομικά ανεπτυγμένων χωρών δεν αφήνουν τις υπανάπτυκτες χώρες να προοδεύσουν</a:t>
            </a:r>
          </a:p>
          <a:p>
            <a:pPr fontAlgn="base"/>
            <a:r>
              <a:rPr lang="el-GR" dirty="0"/>
              <a:t>Ο σύγχρονος τρόπος ζωής στις μεγαλουπόλεις (εντατικοί ρυθμοί, άγχος, πολλαπλές ευθύνες)</a:t>
            </a:r>
          </a:p>
          <a:p>
            <a:pPr fontAlgn="base"/>
            <a:r>
              <a:rPr lang="el-GR" dirty="0"/>
              <a:t>Ελλιπής ο ρόλος των κοινωνικών θεσμών (παιδεία, κράτος πρόνοιας)</a:t>
            </a:r>
          </a:p>
          <a:p>
            <a:endParaRPr lang="el-GR" dirty="0"/>
          </a:p>
        </p:txBody>
      </p:sp>
    </p:spTree>
    <p:extLst>
      <p:ext uri="{BB962C8B-B14F-4D97-AF65-F5344CB8AC3E}">
        <p14:creationId xmlns:p14="http://schemas.microsoft.com/office/powerpoint/2010/main" val="1580752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5023" y="817583"/>
            <a:ext cx="6965245" cy="955234"/>
          </a:xfrm>
        </p:spPr>
        <p:txBody>
          <a:bodyPr>
            <a:normAutofit fontScale="90000"/>
          </a:bodyPr>
          <a:lstStyle/>
          <a:p>
            <a:r>
              <a:rPr lang="el-GR" b="1" dirty="0"/>
              <a:t>Λύσεις</a:t>
            </a:r>
            <a:br>
              <a:rPr lang="el-GR" b="1" dirty="0"/>
            </a:br>
            <a:endParaRPr lang="el-GR" dirty="0"/>
          </a:p>
        </p:txBody>
      </p:sp>
      <p:sp>
        <p:nvSpPr>
          <p:cNvPr id="3" name="Θέση περιεχομένου 2"/>
          <p:cNvSpPr>
            <a:spLocks noGrp="1"/>
          </p:cNvSpPr>
          <p:nvPr>
            <p:ph idx="1"/>
          </p:nvPr>
        </p:nvSpPr>
        <p:spPr>
          <a:xfrm>
            <a:off x="1463040" y="1772816"/>
            <a:ext cx="6196405" cy="3950253"/>
          </a:xfrm>
        </p:spPr>
        <p:txBody>
          <a:bodyPr>
            <a:normAutofit fontScale="92500" lnSpcReduction="20000"/>
          </a:bodyPr>
          <a:lstStyle/>
          <a:p>
            <a:pPr marL="0" indent="0" fontAlgn="base">
              <a:buNone/>
            </a:pPr>
            <a:r>
              <a:rPr lang="el-GR" b="1" dirty="0" smtClean="0"/>
              <a:t>Γενικά:</a:t>
            </a:r>
          </a:p>
          <a:p>
            <a:pPr fontAlgn="base"/>
            <a:r>
              <a:rPr lang="el-GR" dirty="0" smtClean="0"/>
              <a:t>Ευαισθητοποίηση </a:t>
            </a:r>
            <a:r>
              <a:rPr lang="el-GR" dirty="0"/>
              <a:t>και δραστηριοποίηση όλων των ανθρώπων με κύριους πρωταγωνιστές τις ανθρωπιστικές οργανώσεις</a:t>
            </a:r>
          </a:p>
          <a:p>
            <a:pPr fontAlgn="base"/>
            <a:r>
              <a:rPr lang="el-GR" dirty="0"/>
              <a:t>Νομική κατοχύρωση της προστασίας των δικαιωμάτων του παιδιού σε όλα τα κράτη και αυστηρή εφαρμογή των νόμων αυτών</a:t>
            </a:r>
          </a:p>
          <a:p>
            <a:pPr fontAlgn="base"/>
            <a:r>
              <a:rPr lang="el-GR" dirty="0"/>
              <a:t>Επαναπροσδιορισμός των βασικών αξιών που καθοδηγούν τον άνθρωπο: πάνω από όλα πρέπει να είναι η ανθρωπιά και η ηθική ολοκλήρωση.</a:t>
            </a:r>
          </a:p>
          <a:p>
            <a:pPr marL="0" indent="0">
              <a:buNone/>
            </a:pPr>
            <a:r>
              <a:rPr lang="el-GR" dirty="0"/>
              <a:t/>
            </a:r>
            <a:br>
              <a:rPr lang="el-GR" dirty="0"/>
            </a:br>
            <a:endParaRPr lang="el-GR" dirty="0"/>
          </a:p>
        </p:txBody>
      </p:sp>
    </p:spTree>
    <p:extLst>
      <p:ext uri="{BB962C8B-B14F-4D97-AF65-F5344CB8AC3E}">
        <p14:creationId xmlns:p14="http://schemas.microsoft.com/office/powerpoint/2010/main" val="18771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463040" y="836712"/>
            <a:ext cx="6196405" cy="4886357"/>
          </a:xfrm>
        </p:spPr>
        <p:txBody>
          <a:bodyPr>
            <a:normAutofit fontScale="70000" lnSpcReduction="20000"/>
          </a:bodyPr>
          <a:lstStyle/>
          <a:p>
            <a:pPr marL="0" indent="0">
              <a:buNone/>
            </a:pPr>
            <a:r>
              <a:rPr lang="el-GR" sz="4000" b="1" dirty="0" smtClean="0"/>
              <a:t>Ειδικότερα:</a:t>
            </a:r>
          </a:p>
          <a:p>
            <a:pPr marL="0" indent="0">
              <a:buNone/>
            </a:pPr>
            <a:endParaRPr lang="el-GR" b="1" dirty="0" smtClean="0"/>
          </a:p>
          <a:p>
            <a:pPr marL="0" indent="0">
              <a:buNone/>
            </a:pPr>
            <a:r>
              <a:rPr lang="el-GR" sz="2800" b="1" dirty="0" smtClean="0"/>
              <a:t>1. καταπολέμηση της παιδικής φτώχειας και των επιπτώσεων της στα παιδιά </a:t>
            </a:r>
            <a:r>
              <a:rPr lang="el-GR" sz="2800" dirty="0" smtClean="0"/>
              <a:t>(επιδόματα, αθλητικές εγκαταστάσεις, παιδικές χαρές)</a:t>
            </a:r>
          </a:p>
          <a:p>
            <a:pPr marL="514350" indent="-514350">
              <a:buAutoNum type="arabicPeriod"/>
            </a:pPr>
            <a:endParaRPr lang="el-GR" sz="2800" dirty="0" smtClean="0"/>
          </a:p>
          <a:p>
            <a:pPr marL="0" indent="0">
              <a:buNone/>
            </a:pPr>
            <a:r>
              <a:rPr lang="el-GR" sz="2800" b="1" dirty="0" smtClean="0"/>
              <a:t>2</a:t>
            </a:r>
            <a:r>
              <a:rPr lang="el-GR" sz="2800" dirty="0" smtClean="0"/>
              <a:t>. </a:t>
            </a:r>
            <a:r>
              <a:rPr lang="el-GR" sz="2800" b="1" dirty="0" smtClean="0"/>
              <a:t>δικαιοσύνη φιλική προς τα παιδιά</a:t>
            </a:r>
          </a:p>
          <a:p>
            <a:pPr marL="0" indent="0">
              <a:buNone/>
            </a:pPr>
            <a:r>
              <a:rPr lang="el-GR" sz="2800" dirty="0" smtClean="0"/>
              <a:t>(</a:t>
            </a:r>
            <a:r>
              <a:rPr lang="el-GR" sz="2800" dirty="0"/>
              <a:t>μια δικαιοσύνη </a:t>
            </a:r>
            <a:r>
              <a:rPr lang="el-GR" sz="2800" dirty="0" err="1"/>
              <a:t>προσβάσιμη</a:t>
            </a:r>
            <a:r>
              <a:rPr lang="el-GR" sz="2800" dirty="0" smtClean="0"/>
              <a:t>, κατάλληλη </a:t>
            </a:r>
            <a:r>
              <a:rPr lang="el-GR" sz="2800" dirty="0"/>
              <a:t>για τη συγκεκριμένη ηλικία, ταχεία, επιμελής, προσαρμοσμένη </a:t>
            </a:r>
            <a:r>
              <a:rPr lang="el-GR" sz="2800" dirty="0" smtClean="0"/>
              <a:t>και επικεντρωμένη </a:t>
            </a:r>
            <a:r>
              <a:rPr lang="el-GR" sz="2800" dirty="0"/>
              <a:t>στις ανάγκες και τα δικαιώματα του παιδιού, με σεβασμό στα </a:t>
            </a:r>
            <a:r>
              <a:rPr lang="el-GR" sz="2800" dirty="0" smtClean="0"/>
              <a:t>δικαιώματά του </a:t>
            </a:r>
            <a:r>
              <a:rPr lang="el-GR" sz="2800" dirty="0"/>
              <a:t>και κυρίως το δικαίωμα σε δίκαιη δίκη, το δικαίωμα </a:t>
            </a:r>
            <a:r>
              <a:rPr lang="el-GR" sz="2800" dirty="0" smtClean="0"/>
              <a:t>συμμετοχής </a:t>
            </a:r>
            <a:r>
              <a:rPr lang="el-GR" sz="2800" dirty="0"/>
              <a:t>στη διαδικασία και</a:t>
            </a:r>
          </a:p>
          <a:p>
            <a:pPr marL="0" indent="0">
              <a:buNone/>
            </a:pPr>
            <a:r>
              <a:rPr lang="el-GR" sz="2800" dirty="0"/>
              <a:t>κατανόησής της, το δικαίωμα στο σεβασμό της ιδιωτικής και οικογενειακής ζωής, </a:t>
            </a:r>
            <a:r>
              <a:rPr lang="el-GR" sz="2800" dirty="0" smtClean="0"/>
              <a:t>καθώς και </a:t>
            </a:r>
            <a:r>
              <a:rPr lang="el-GR" sz="2800" dirty="0"/>
              <a:t>το δικαίωμα στην ακεραιότητα και την </a:t>
            </a:r>
            <a:r>
              <a:rPr lang="el-GR" sz="2800" dirty="0" smtClean="0"/>
              <a:t>αξιοπρέπεια</a:t>
            </a:r>
            <a:r>
              <a:rPr lang="el-GR" sz="2800" b="1" dirty="0" smtClean="0"/>
              <a:t>)</a:t>
            </a:r>
          </a:p>
        </p:txBody>
      </p:sp>
    </p:spTree>
    <p:extLst>
      <p:ext uri="{BB962C8B-B14F-4D97-AF65-F5344CB8AC3E}">
        <p14:creationId xmlns:p14="http://schemas.microsoft.com/office/powerpoint/2010/main" val="2488092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475656" y="1052736"/>
            <a:ext cx="6196405" cy="4968552"/>
          </a:xfrm>
        </p:spPr>
        <p:txBody>
          <a:bodyPr>
            <a:normAutofit fontScale="92500" lnSpcReduction="20000"/>
          </a:bodyPr>
          <a:lstStyle/>
          <a:p>
            <a:pPr marL="0" lvl="0" indent="0">
              <a:buClr>
                <a:srgbClr val="AC66BB"/>
              </a:buClr>
              <a:buNone/>
            </a:pPr>
            <a:r>
              <a:rPr lang="el-GR" b="1" dirty="0">
                <a:solidFill>
                  <a:prstClr val="black"/>
                </a:solidFill>
              </a:rPr>
              <a:t>3. προστασία των παιδιών στο πλαίσιο των προσφυγικών και μεταναστευτικών ροών </a:t>
            </a:r>
            <a:r>
              <a:rPr lang="el-GR" dirty="0" smtClean="0">
                <a:solidFill>
                  <a:prstClr val="black"/>
                </a:solidFill>
              </a:rPr>
              <a:t> </a:t>
            </a:r>
          </a:p>
          <a:p>
            <a:pPr marL="0" lvl="0" indent="0">
              <a:buClr>
                <a:srgbClr val="AC66BB"/>
              </a:buClr>
              <a:buNone/>
            </a:pPr>
            <a:endParaRPr lang="el-GR" sz="1400" dirty="0">
              <a:solidFill>
                <a:prstClr val="black"/>
              </a:solidFill>
            </a:endParaRPr>
          </a:p>
          <a:p>
            <a:pPr lvl="0">
              <a:buClr>
                <a:srgbClr val="AC66BB"/>
              </a:buClr>
              <a:buFont typeface="Arial" pitchFamily="34" charset="0"/>
              <a:buChar char="•"/>
            </a:pPr>
            <a:r>
              <a:rPr lang="el-GR" sz="1600" dirty="0" smtClean="0">
                <a:solidFill>
                  <a:prstClr val="black"/>
                </a:solidFill>
              </a:rPr>
              <a:t>πρόληψη </a:t>
            </a:r>
            <a:r>
              <a:rPr lang="el-GR" sz="1600" dirty="0">
                <a:solidFill>
                  <a:prstClr val="black"/>
                </a:solidFill>
              </a:rPr>
              <a:t>και αντιμετώπιση της Εμπορίας Ανθρώπων σε </a:t>
            </a:r>
            <a:r>
              <a:rPr lang="el-GR" sz="1600" dirty="0" smtClean="0">
                <a:solidFill>
                  <a:prstClr val="black"/>
                </a:solidFill>
              </a:rPr>
              <a:t>δομές ανηλίκων</a:t>
            </a:r>
          </a:p>
          <a:p>
            <a:pPr lvl="0">
              <a:buClr>
                <a:srgbClr val="AC66BB"/>
              </a:buClr>
              <a:buFont typeface="Arial" pitchFamily="34" charset="0"/>
              <a:buChar char="•"/>
            </a:pPr>
            <a:endParaRPr lang="el-GR" sz="1600" dirty="0" smtClean="0">
              <a:solidFill>
                <a:prstClr val="black"/>
              </a:solidFill>
            </a:endParaRPr>
          </a:p>
          <a:p>
            <a:pPr lvl="0">
              <a:buClr>
                <a:srgbClr val="AC66BB"/>
              </a:buClr>
              <a:buFont typeface="Arial" pitchFamily="34" charset="0"/>
              <a:buChar char="•"/>
            </a:pPr>
            <a:r>
              <a:rPr lang="el-GR" sz="1600" dirty="0" smtClean="0">
                <a:solidFill>
                  <a:prstClr val="black"/>
                </a:solidFill>
              </a:rPr>
              <a:t>βελτίωση </a:t>
            </a:r>
            <a:r>
              <a:rPr lang="el-GR" sz="1600" dirty="0">
                <a:solidFill>
                  <a:prstClr val="black"/>
                </a:solidFill>
              </a:rPr>
              <a:t>των συνθηκών διαβίωσης και κάλυψη των βασικών αναγκών πολιτών </a:t>
            </a:r>
            <a:r>
              <a:rPr lang="el-GR" sz="1600" dirty="0" smtClean="0">
                <a:solidFill>
                  <a:prstClr val="black"/>
                </a:solidFill>
              </a:rPr>
              <a:t>τρίτων χωρών </a:t>
            </a:r>
          </a:p>
          <a:p>
            <a:pPr lvl="0">
              <a:buClr>
                <a:srgbClr val="AC66BB"/>
              </a:buClr>
              <a:buFont typeface="Arial" pitchFamily="34" charset="0"/>
              <a:buChar char="•"/>
            </a:pPr>
            <a:endParaRPr lang="el-GR" sz="1600" dirty="0" smtClean="0">
              <a:solidFill>
                <a:prstClr val="black"/>
              </a:solidFill>
            </a:endParaRPr>
          </a:p>
          <a:p>
            <a:pPr lvl="0">
              <a:buClr>
                <a:srgbClr val="AC66BB"/>
              </a:buClr>
              <a:buFont typeface="Arial" pitchFamily="34" charset="0"/>
              <a:buChar char="•"/>
            </a:pPr>
            <a:r>
              <a:rPr lang="el-GR" sz="1600" dirty="0" err="1" smtClean="0">
                <a:solidFill>
                  <a:prstClr val="black"/>
                </a:solidFill>
              </a:rPr>
              <a:t>Διαδραστικές</a:t>
            </a:r>
            <a:r>
              <a:rPr lang="el-GR" sz="1600" dirty="0" smtClean="0">
                <a:solidFill>
                  <a:prstClr val="black"/>
                </a:solidFill>
              </a:rPr>
              <a:t> </a:t>
            </a:r>
            <a:r>
              <a:rPr lang="el-GR" sz="1600" dirty="0">
                <a:solidFill>
                  <a:prstClr val="black"/>
                </a:solidFill>
              </a:rPr>
              <a:t>δραστηριότητες κατά του ρατσισμού και της ξενοφοβίας και κατά </a:t>
            </a:r>
            <a:r>
              <a:rPr lang="el-GR" sz="1600" dirty="0" smtClean="0">
                <a:solidFill>
                  <a:prstClr val="black"/>
                </a:solidFill>
              </a:rPr>
              <a:t>της  ριζοσπαστικοποίησης </a:t>
            </a:r>
            <a:r>
              <a:rPr lang="el-GR" sz="1600" dirty="0">
                <a:solidFill>
                  <a:prstClr val="black"/>
                </a:solidFill>
              </a:rPr>
              <a:t>σε παιδιά εφήβους και νέους (γηγενών και </a:t>
            </a:r>
            <a:r>
              <a:rPr lang="el-GR" sz="1600" dirty="0" smtClean="0">
                <a:solidFill>
                  <a:prstClr val="black"/>
                </a:solidFill>
              </a:rPr>
              <a:t> μεταναστών).</a:t>
            </a:r>
          </a:p>
          <a:p>
            <a:pPr marL="0" lvl="0" indent="0">
              <a:buClr>
                <a:srgbClr val="AC66BB"/>
              </a:buClr>
              <a:buNone/>
            </a:pPr>
            <a:r>
              <a:rPr lang="el-GR" sz="1600" dirty="0" smtClean="0">
                <a:solidFill>
                  <a:prstClr val="black"/>
                </a:solidFill>
              </a:rPr>
              <a:t> </a:t>
            </a:r>
          </a:p>
          <a:p>
            <a:pPr lvl="0">
              <a:buClr>
                <a:srgbClr val="AC66BB"/>
              </a:buClr>
              <a:buFont typeface="Arial" pitchFamily="34" charset="0"/>
              <a:buChar char="•"/>
            </a:pPr>
            <a:r>
              <a:rPr lang="el-GR" sz="1600" dirty="0" smtClean="0">
                <a:solidFill>
                  <a:prstClr val="black"/>
                </a:solidFill>
              </a:rPr>
              <a:t>Ευαισθητοποίηση της τοπικής </a:t>
            </a:r>
            <a:r>
              <a:rPr lang="el-GR" sz="1600" dirty="0">
                <a:solidFill>
                  <a:prstClr val="black"/>
                </a:solidFill>
              </a:rPr>
              <a:t>κοινωνίας και εκστρατείες ενημέρωσης αναφορικά με την ισότητα παιδιών μεταναστών </a:t>
            </a:r>
            <a:r>
              <a:rPr lang="el-GR" sz="1600" dirty="0" smtClean="0">
                <a:solidFill>
                  <a:prstClr val="black"/>
                </a:solidFill>
              </a:rPr>
              <a:t>και προσφύγων</a:t>
            </a:r>
          </a:p>
          <a:p>
            <a:pPr lvl="0">
              <a:buClr>
                <a:srgbClr val="AC66BB"/>
              </a:buClr>
              <a:buFont typeface="Arial" pitchFamily="34" charset="0"/>
              <a:buChar char="•"/>
            </a:pPr>
            <a:endParaRPr lang="el-GR" sz="1600" dirty="0">
              <a:solidFill>
                <a:prstClr val="black"/>
              </a:solidFill>
            </a:endParaRPr>
          </a:p>
          <a:p>
            <a:pPr lvl="0">
              <a:buClr>
                <a:srgbClr val="AC66BB"/>
              </a:buClr>
              <a:buFont typeface="Arial" pitchFamily="34" charset="0"/>
              <a:buChar char="•"/>
            </a:pPr>
            <a:r>
              <a:rPr lang="el-GR" sz="1600" dirty="0" smtClean="0">
                <a:solidFill>
                  <a:prstClr val="black"/>
                </a:solidFill>
              </a:rPr>
              <a:t>Πρόγραμμα </a:t>
            </a:r>
            <a:r>
              <a:rPr lang="el-GR" sz="1600" dirty="0">
                <a:solidFill>
                  <a:prstClr val="black"/>
                </a:solidFill>
              </a:rPr>
              <a:t>ένταξης νεαρών μεταναστών και προσφύγων σε εθελοντικές </a:t>
            </a:r>
            <a:r>
              <a:rPr lang="el-GR" sz="1600" dirty="0" smtClean="0">
                <a:solidFill>
                  <a:prstClr val="black"/>
                </a:solidFill>
              </a:rPr>
              <a:t>δραστηριότητες</a:t>
            </a:r>
          </a:p>
          <a:p>
            <a:pPr lvl="0">
              <a:buClr>
                <a:srgbClr val="AC66BB"/>
              </a:buClr>
              <a:buFont typeface="Arial" pitchFamily="34" charset="0"/>
              <a:buChar char="•"/>
            </a:pPr>
            <a:endParaRPr lang="el-GR" sz="1600" dirty="0" smtClean="0">
              <a:solidFill>
                <a:prstClr val="black"/>
              </a:solidFill>
            </a:endParaRPr>
          </a:p>
          <a:p>
            <a:pPr lvl="0">
              <a:buClr>
                <a:srgbClr val="AC66BB"/>
              </a:buClr>
              <a:buFont typeface="Arial" pitchFamily="34" charset="0"/>
              <a:buChar char="•"/>
            </a:pPr>
            <a:r>
              <a:rPr lang="el-GR" sz="1600" dirty="0" smtClean="0">
                <a:solidFill>
                  <a:prstClr val="black"/>
                </a:solidFill>
              </a:rPr>
              <a:t>Ειδικές </a:t>
            </a:r>
            <a:r>
              <a:rPr lang="el-GR" sz="1600" dirty="0">
                <a:solidFill>
                  <a:prstClr val="black"/>
                </a:solidFill>
              </a:rPr>
              <a:t>Δράσεις για την πρόληψη και </a:t>
            </a:r>
            <a:r>
              <a:rPr lang="el-GR" sz="1600" dirty="0" smtClean="0">
                <a:solidFill>
                  <a:prstClr val="black"/>
                </a:solidFill>
              </a:rPr>
              <a:t>προστασία ασυνόδευτων </a:t>
            </a:r>
            <a:r>
              <a:rPr lang="el-GR" sz="1600" dirty="0">
                <a:solidFill>
                  <a:prstClr val="black"/>
                </a:solidFill>
              </a:rPr>
              <a:t>ανηλίκων από την Εμπορία </a:t>
            </a:r>
            <a:r>
              <a:rPr lang="el-GR" sz="1600" dirty="0" smtClean="0">
                <a:solidFill>
                  <a:prstClr val="black"/>
                </a:solidFill>
              </a:rPr>
              <a:t>Ανθρώπων</a:t>
            </a:r>
            <a:endParaRPr lang="el-GR" sz="1600" dirty="0">
              <a:solidFill>
                <a:prstClr val="black"/>
              </a:solidFill>
            </a:endParaRPr>
          </a:p>
          <a:p>
            <a:endParaRPr lang="el-GR" dirty="0"/>
          </a:p>
        </p:txBody>
      </p:sp>
    </p:spTree>
    <p:extLst>
      <p:ext uri="{BB962C8B-B14F-4D97-AF65-F5344CB8AC3E}">
        <p14:creationId xmlns:p14="http://schemas.microsoft.com/office/powerpoint/2010/main" val="2799260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475656" y="908720"/>
            <a:ext cx="6196405" cy="4899956"/>
          </a:xfrm>
        </p:spPr>
        <p:txBody>
          <a:bodyPr>
            <a:normAutofit lnSpcReduction="10000"/>
          </a:bodyPr>
          <a:lstStyle/>
          <a:p>
            <a:pPr marL="0" lvl="0" indent="0">
              <a:buClr>
                <a:srgbClr val="AC66BB"/>
              </a:buClr>
              <a:buNone/>
            </a:pPr>
            <a:r>
              <a:rPr lang="el-GR" b="1" dirty="0">
                <a:solidFill>
                  <a:prstClr val="black"/>
                </a:solidFill>
              </a:rPr>
              <a:t>4. διασφάλιση του δικαιώματος των παιδιών στην υγεία </a:t>
            </a:r>
            <a:r>
              <a:rPr lang="el-GR" dirty="0" smtClean="0">
                <a:solidFill>
                  <a:prstClr val="black"/>
                </a:solidFill>
              </a:rPr>
              <a:t>(ανάπτυξη </a:t>
            </a:r>
            <a:r>
              <a:rPr lang="el-GR" dirty="0">
                <a:solidFill>
                  <a:prstClr val="black"/>
                </a:solidFill>
              </a:rPr>
              <a:t>παιδοψυχιατρικών υπηρεσιών, </a:t>
            </a:r>
            <a:r>
              <a:rPr lang="el-GR" dirty="0" smtClean="0">
                <a:solidFill>
                  <a:prstClr val="black"/>
                </a:solidFill>
              </a:rPr>
              <a:t>δημιουργία  </a:t>
            </a:r>
            <a:r>
              <a:rPr lang="el-GR" dirty="0">
                <a:solidFill>
                  <a:prstClr val="black"/>
                </a:solidFill>
              </a:rPr>
              <a:t>ξενώνων για την υποστήριξη </a:t>
            </a:r>
            <a:r>
              <a:rPr lang="el-GR" dirty="0" err="1">
                <a:solidFill>
                  <a:prstClr val="black"/>
                </a:solidFill>
              </a:rPr>
              <a:t>παραβατικών</a:t>
            </a:r>
            <a:r>
              <a:rPr lang="el-GR" dirty="0">
                <a:solidFill>
                  <a:prstClr val="black"/>
                </a:solidFill>
              </a:rPr>
              <a:t> </a:t>
            </a:r>
            <a:r>
              <a:rPr lang="el-GR" dirty="0" smtClean="0">
                <a:solidFill>
                  <a:prstClr val="black"/>
                </a:solidFill>
              </a:rPr>
              <a:t>ανηλίκων)</a:t>
            </a:r>
            <a:endParaRPr lang="el-GR" dirty="0">
              <a:solidFill>
                <a:prstClr val="black"/>
              </a:solidFill>
            </a:endParaRPr>
          </a:p>
          <a:p>
            <a:pPr marL="0" lvl="0" indent="0">
              <a:buClr>
                <a:srgbClr val="AC66BB"/>
              </a:buClr>
              <a:buNone/>
            </a:pPr>
            <a:r>
              <a:rPr lang="el-GR" b="1" dirty="0">
                <a:solidFill>
                  <a:prstClr val="black"/>
                </a:solidFill>
              </a:rPr>
              <a:t>5. δικαιώματα των παιδιών στην </a:t>
            </a:r>
            <a:r>
              <a:rPr lang="el-GR" b="1" dirty="0" smtClean="0">
                <a:solidFill>
                  <a:prstClr val="black"/>
                </a:solidFill>
              </a:rPr>
              <a:t>εκπαίδευση </a:t>
            </a:r>
            <a:r>
              <a:rPr lang="el-GR" dirty="0" smtClean="0">
                <a:solidFill>
                  <a:prstClr val="black"/>
                </a:solidFill>
              </a:rPr>
              <a:t>(βρεφονηπιακοί σταθμοί, </a:t>
            </a:r>
            <a:r>
              <a:rPr lang="el-GR" dirty="0" smtClean="0"/>
              <a:t>πρόγραμμα </a:t>
            </a:r>
            <a:r>
              <a:rPr lang="el-GR" dirty="0"/>
              <a:t>μέτρων εξατομικευμένης υποστήριξης μαθητών με αναπηρίες ή/και ειδικές εκπαιδευτικές ανάγκες, Νέα προγράμματα σπουδών και νέο εκπαιδευτικό υλικό, </a:t>
            </a:r>
            <a:r>
              <a:rPr lang="el-GR" dirty="0" smtClean="0"/>
              <a:t>κάλυψη </a:t>
            </a:r>
            <a:r>
              <a:rPr lang="el-GR" dirty="0" err="1" smtClean="0"/>
              <a:t>δαπάνων</a:t>
            </a:r>
            <a:r>
              <a:rPr lang="el-GR" dirty="0" smtClean="0"/>
              <a:t> </a:t>
            </a:r>
            <a:r>
              <a:rPr lang="el-GR" dirty="0"/>
              <a:t>για τα λειτουργικά έξοδα </a:t>
            </a:r>
            <a:r>
              <a:rPr lang="el-GR" dirty="0" smtClean="0"/>
              <a:t>σχολείων, συμπερίληψη </a:t>
            </a:r>
            <a:r>
              <a:rPr lang="el-GR" dirty="0" err="1" smtClean="0"/>
              <a:t>Ρομά</a:t>
            </a:r>
            <a:r>
              <a:rPr lang="el-GR" dirty="0" smtClean="0"/>
              <a:t>, προσφύγων)</a:t>
            </a:r>
            <a:endParaRPr lang="el-GR" dirty="0"/>
          </a:p>
        </p:txBody>
      </p:sp>
    </p:spTree>
    <p:extLst>
      <p:ext uri="{BB962C8B-B14F-4D97-AF65-F5344CB8AC3E}">
        <p14:creationId xmlns:p14="http://schemas.microsoft.com/office/powerpoint/2010/main" val="2148622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87624" y="908720"/>
            <a:ext cx="6628453" cy="4814349"/>
          </a:xfrm>
        </p:spPr>
        <p:txBody>
          <a:bodyPr>
            <a:normAutofit fontScale="85000" lnSpcReduction="20000"/>
          </a:bodyPr>
          <a:lstStyle/>
          <a:p>
            <a:pPr marL="0" indent="0">
              <a:buNone/>
            </a:pPr>
            <a:r>
              <a:rPr lang="el-GR" b="1" dirty="0"/>
              <a:t>6. </a:t>
            </a:r>
            <a:r>
              <a:rPr lang="el-GR" sz="2800" b="1" dirty="0" smtClean="0"/>
              <a:t>προστασία της οικογενείας και των παιδιών στην κοινότητα </a:t>
            </a:r>
            <a:r>
              <a:rPr lang="el-GR" sz="2800" dirty="0" smtClean="0"/>
              <a:t>– </a:t>
            </a:r>
            <a:r>
              <a:rPr lang="el-GR" sz="2800" b="1" dirty="0" err="1" smtClean="0"/>
              <a:t>αποϊδρυματοποίηση</a:t>
            </a:r>
            <a:r>
              <a:rPr lang="el-GR" sz="2800" b="1" dirty="0" smtClean="0"/>
              <a:t> (</a:t>
            </a:r>
            <a:r>
              <a:rPr lang="el-GR" sz="2800" dirty="0"/>
              <a:t>αφορούν κυρίως στα παιδιά που αποχωρίζονται το οικογενειακό τους περιβάλλον, τα </a:t>
            </a:r>
            <a:r>
              <a:rPr lang="el-GR" sz="2800" dirty="0" smtClean="0"/>
              <a:t>παιδιά που </a:t>
            </a:r>
            <a:r>
              <a:rPr lang="el-GR" sz="2800" dirty="0"/>
              <a:t>είναι θύματα βίας, κακοποίησης και παραμέλησης και γενικά τα παιδιά που </a:t>
            </a:r>
            <a:r>
              <a:rPr lang="el-GR" sz="2800" dirty="0" smtClean="0"/>
              <a:t>διαμένουν σε </a:t>
            </a:r>
            <a:r>
              <a:rPr lang="el-GR" sz="2800" dirty="0"/>
              <a:t>ιδρύματα. Αποτελεί προτεραιότητα η </a:t>
            </a:r>
            <a:r>
              <a:rPr lang="el-GR" sz="2800" dirty="0" err="1"/>
              <a:t>αποϊδρυματοποίηση</a:t>
            </a:r>
            <a:r>
              <a:rPr lang="el-GR" sz="2800" dirty="0"/>
              <a:t>, ήτοι η στήριξη της παροχής</a:t>
            </a:r>
          </a:p>
          <a:p>
            <a:pPr marL="0" indent="0">
              <a:buNone/>
            </a:pPr>
            <a:r>
              <a:rPr lang="el-GR" sz="2800" dirty="0"/>
              <a:t>υπηρεσιών εντός της κοινότητας και η ενίσχυση θεσμών, όπως η υιοθεσία και η </a:t>
            </a:r>
            <a:r>
              <a:rPr lang="el-GR" sz="2800" dirty="0" smtClean="0"/>
              <a:t>αναδοχή)</a:t>
            </a:r>
          </a:p>
          <a:p>
            <a:pPr marL="0" indent="0">
              <a:buNone/>
            </a:pPr>
            <a:endParaRPr lang="el-GR" sz="2800" dirty="0" smtClean="0"/>
          </a:p>
          <a:p>
            <a:pPr marL="0" indent="0">
              <a:buNone/>
            </a:pPr>
            <a:r>
              <a:rPr lang="el-GR" sz="2800" b="1" dirty="0" smtClean="0"/>
              <a:t>7.δράση για τα δικαιώματα των παιδιών με αναπηρίες και διεθνής προώθηση των δικαιωμάτων του παιδιού</a:t>
            </a:r>
            <a:endParaRPr lang="el-GR" sz="2800" b="1" dirty="0"/>
          </a:p>
          <a:p>
            <a:pPr marL="0" indent="0">
              <a:buNone/>
            </a:pPr>
            <a:endParaRPr lang="el-GR" sz="2800" dirty="0" smtClean="0"/>
          </a:p>
        </p:txBody>
      </p:sp>
    </p:spTree>
    <p:extLst>
      <p:ext uri="{BB962C8B-B14F-4D97-AF65-F5344CB8AC3E}">
        <p14:creationId xmlns:p14="http://schemas.microsoft.com/office/powerpoint/2010/main" val="2330270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463040" y="1124744"/>
            <a:ext cx="6196405" cy="4598325"/>
          </a:xfrm>
        </p:spPr>
        <p:txBody>
          <a:bodyPr>
            <a:normAutofit fontScale="85000" lnSpcReduction="10000"/>
          </a:bodyPr>
          <a:lstStyle/>
          <a:p>
            <a:pPr marL="0" indent="0">
              <a:buNone/>
            </a:pPr>
            <a:r>
              <a:rPr lang="el-GR" b="1" dirty="0"/>
              <a:t>8. ενίσχυση της προστασίας των ανηλίκων στον ψηφιακό κόσμο / ψηφιακό περιβάλλον  </a:t>
            </a:r>
            <a:r>
              <a:rPr lang="el-GR" dirty="0"/>
              <a:t>( ενίσχυση της προστασίας των ανηλίκων από επιβλαβές περιεχόμενο και ακατάλληλες διαφημίσεις καθώς και του ευρέος κοινού από περιεχόμενο υποκίνησης βίας, μίσους και τρομοκρατίας, και από περιεχόμενο που αποτελεί ποινικό αδίκημα, όπως τη δημόσια έκκληση για διάπραξη τρομοκρατικής ενέργειας, την παιδική πορνογραφία, τον ρατσισμό ή την ξενοφοβία- με σεβασμό </a:t>
            </a:r>
            <a:r>
              <a:rPr lang="el-GR" b="1" dirty="0"/>
              <a:t>όμως</a:t>
            </a:r>
            <a:r>
              <a:rPr lang="el-GR" dirty="0"/>
              <a:t> στα ισχύοντα θεμελιώδη</a:t>
            </a:r>
          </a:p>
          <a:p>
            <a:pPr marL="0" indent="0">
              <a:buNone/>
            </a:pPr>
            <a:r>
              <a:rPr lang="el-GR" dirty="0"/>
              <a:t>Δικαιώματα, </a:t>
            </a:r>
            <a:r>
              <a:rPr lang="el-GR" dirty="0" smtClean="0"/>
              <a:t>όπως δικαίωμα </a:t>
            </a:r>
            <a:r>
              <a:rPr lang="el-GR" dirty="0"/>
              <a:t>σεβασμού της ιδιωτικής και οικογενειακής ζωής, προστασίας δεδομένων προσωπικού χαρακτήρα, ελευθερίας της έκφρασης και της πληροφόρησης, επιχειρηματικής ελευθερίας, απαγόρευσης διακρίσεων)</a:t>
            </a:r>
          </a:p>
          <a:p>
            <a:endParaRPr lang="el-GR" dirty="0"/>
          </a:p>
        </p:txBody>
      </p:sp>
    </p:spTree>
    <p:extLst>
      <p:ext uri="{BB962C8B-B14F-4D97-AF65-F5344CB8AC3E}">
        <p14:creationId xmlns:p14="http://schemas.microsoft.com/office/powerpoint/2010/main" val="879773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463040" y="1124744"/>
            <a:ext cx="6196405" cy="4598325"/>
          </a:xfrm>
        </p:spPr>
        <p:txBody>
          <a:bodyPr>
            <a:normAutofit/>
          </a:bodyPr>
          <a:lstStyle/>
          <a:p>
            <a:pPr marL="0" indent="0">
              <a:buNone/>
            </a:pPr>
            <a:r>
              <a:rPr lang="el-GR" b="1" dirty="0" smtClean="0"/>
              <a:t>9. Η </a:t>
            </a:r>
            <a:r>
              <a:rPr lang="el-GR" b="1" dirty="0"/>
              <a:t>επικέντρωση στην </a:t>
            </a:r>
            <a:r>
              <a:rPr lang="el-GR" b="1" dirty="0" smtClean="0"/>
              <a:t>πρόληψη</a:t>
            </a:r>
          </a:p>
          <a:p>
            <a:pPr marL="0" indent="0">
              <a:buNone/>
            </a:pPr>
            <a:endParaRPr lang="en-US" b="1" dirty="0" smtClean="0"/>
          </a:p>
          <a:p>
            <a:pPr marL="0" indent="0">
              <a:buNone/>
            </a:pPr>
            <a:r>
              <a:rPr lang="el-GR" b="1" dirty="0" smtClean="0"/>
              <a:t>10.Στατιστικα στοιχεία</a:t>
            </a:r>
          </a:p>
          <a:p>
            <a:pPr marL="0" indent="0">
              <a:buNone/>
            </a:pPr>
            <a:endParaRPr lang="en-US" b="1" dirty="0" smtClean="0"/>
          </a:p>
          <a:p>
            <a:pPr marL="0" indent="0">
              <a:buNone/>
            </a:pPr>
            <a:r>
              <a:rPr lang="el-GR" b="1" dirty="0" smtClean="0"/>
              <a:t>11.Η </a:t>
            </a:r>
            <a:r>
              <a:rPr lang="el-GR" b="1" dirty="0"/>
              <a:t>ενίσχυση της </a:t>
            </a:r>
            <a:r>
              <a:rPr lang="el-GR" b="1" dirty="0" smtClean="0"/>
              <a:t>συνεργασίας</a:t>
            </a:r>
          </a:p>
          <a:p>
            <a:pPr marL="0" indent="0">
              <a:buNone/>
            </a:pPr>
            <a:endParaRPr lang="el-GR" b="1" dirty="0"/>
          </a:p>
          <a:p>
            <a:pPr marL="0" indent="0">
              <a:buNone/>
            </a:pPr>
            <a:r>
              <a:rPr lang="el-GR" b="1" dirty="0" smtClean="0"/>
              <a:t>12. Εκστρατείες ενημέρωσης και ευαισθητοποίησης των πολιτών</a:t>
            </a:r>
            <a:endParaRPr lang="el-GR" b="1" dirty="0"/>
          </a:p>
        </p:txBody>
      </p:sp>
    </p:spTree>
    <p:extLst>
      <p:ext uri="{BB962C8B-B14F-4D97-AF65-F5344CB8AC3E}">
        <p14:creationId xmlns:p14="http://schemas.microsoft.com/office/powerpoint/2010/main" val="971115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463040" y="980728"/>
            <a:ext cx="6196405" cy="4742341"/>
          </a:xfrm>
        </p:spPr>
        <p:txBody>
          <a:bodyPr>
            <a:normAutofit fontScale="92500"/>
          </a:bodyPr>
          <a:lstStyle/>
          <a:p>
            <a:pPr marL="0" indent="0">
              <a:buNone/>
            </a:pPr>
            <a:r>
              <a:rPr lang="el-GR" b="1" dirty="0" smtClean="0"/>
              <a:t>12</a:t>
            </a:r>
            <a:r>
              <a:rPr lang="el-GR" dirty="0" smtClean="0"/>
              <a:t>. </a:t>
            </a:r>
            <a:r>
              <a:rPr lang="el-GR" b="1" dirty="0" smtClean="0"/>
              <a:t>κατά </a:t>
            </a:r>
            <a:r>
              <a:rPr lang="el-GR" b="1" dirty="0"/>
              <a:t>το δυνατόν αποτροπή </a:t>
            </a:r>
            <a:r>
              <a:rPr lang="el-GR" b="1" dirty="0" smtClean="0"/>
              <a:t>των σεξουαλικών  εγκλημάτων </a:t>
            </a:r>
            <a:r>
              <a:rPr lang="el-GR" b="1" dirty="0"/>
              <a:t>κατά των παιδιών</a:t>
            </a:r>
          </a:p>
          <a:p>
            <a:pPr marL="0" indent="0">
              <a:buNone/>
            </a:pPr>
            <a:r>
              <a:rPr lang="el-GR" dirty="0"/>
              <a:t>­ </a:t>
            </a:r>
            <a:r>
              <a:rPr lang="el-GR" b="1" dirty="0" smtClean="0"/>
              <a:t>και αύξηση </a:t>
            </a:r>
            <a:r>
              <a:rPr lang="el-GR" b="1" dirty="0"/>
              <a:t>των </a:t>
            </a:r>
            <a:r>
              <a:rPr lang="el-GR" b="1" dirty="0" smtClean="0"/>
              <a:t>καταγγελιών με:</a:t>
            </a:r>
            <a:endParaRPr lang="el-GR" b="1" dirty="0"/>
          </a:p>
          <a:p>
            <a:pPr>
              <a:buFont typeface="Arial" pitchFamily="34" charset="0"/>
              <a:buChar char="•"/>
            </a:pPr>
            <a:r>
              <a:rPr lang="el-GR" dirty="0" smtClean="0"/>
              <a:t>πλαισιωμένη </a:t>
            </a:r>
            <a:r>
              <a:rPr lang="el-GR" dirty="0"/>
              <a:t>στήριξη των επιζώντων που καταγγέλλουν</a:t>
            </a:r>
          </a:p>
          <a:p>
            <a:pPr>
              <a:buFont typeface="Arial" pitchFamily="34" charset="0"/>
              <a:buChar char="•"/>
            </a:pPr>
            <a:r>
              <a:rPr lang="el-GR" dirty="0" smtClean="0"/>
              <a:t>αποτελεσματική </a:t>
            </a:r>
            <a:r>
              <a:rPr lang="el-GR" dirty="0"/>
              <a:t>δίωξη των δραστών</a:t>
            </a:r>
          </a:p>
          <a:p>
            <a:pPr>
              <a:buFont typeface="Arial" pitchFamily="34" charset="0"/>
              <a:buChar char="•"/>
            </a:pPr>
            <a:r>
              <a:rPr lang="el-GR" dirty="0" smtClean="0"/>
              <a:t>παροχή </a:t>
            </a:r>
            <a:r>
              <a:rPr lang="el-GR" dirty="0"/>
              <a:t>της κατάλληλης φροντίδας και θεραπείας στους επιζώντες και</a:t>
            </a:r>
          </a:p>
          <a:p>
            <a:pPr>
              <a:buFont typeface="Arial" pitchFamily="34" charset="0"/>
              <a:buChar char="•"/>
            </a:pPr>
            <a:r>
              <a:rPr lang="el-GR" dirty="0"/>
              <a:t>αποτροπή της </a:t>
            </a:r>
            <a:r>
              <a:rPr lang="el-GR" dirty="0" err="1"/>
              <a:t>επαναθυματοποίησής</a:t>
            </a:r>
            <a:r>
              <a:rPr lang="el-GR" dirty="0"/>
              <a:t> τους</a:t>
            </a:r>
          </a:p>
          <a:p>
            <a:pPr>
              <a:buFont typeface="Arial" pitchFamily="34" charset="0"/>
              <a:buChar char="•"/>
            </a:pPr>
            <a:r>
              <a:rPr lang="el-GR" dirty="0" smtClean="0"/>
              <a:t>κατά </a:t>
            </a:r>
            <a:r>
              <a:rPr lang="el-GR" dirty="0"/>
              <a:t>περίπτωση παροχή συνδρομής στους δράστες, ιδιαίτερα τους ανήλικους</a:t>
            </a:r>
            <a:r>
              <a:rPr lang="el-GR" dirty="0" smtClean="0"/>
              <a:t>, για </a:t>
            </a:r>
            <a:r>
              <a:rPr lang="el-GR" dirty="0"/>
              <a:t>την αποτροπή της υποτροπής τους στο μέλλον</a:t>
            </a:r>
            <a:r>
              <a:rPr lang="el-GR" dirty="0" smtClean="0"/>
              <a:t>.</a:t>
            </a:r>
            <a:endParaRPr lang="en-US" dirty="0" smtClean="0"/>
          </a:p>
          <a:p>
            <a:pPr>
              <a:buFont typeface="Arial" pitchFamily="34" charset="0"/>
              <a:buChar char="•"/>
            </a:pPr>
            <a:endParaRPr lang="el-GR" dirty="0"/>
          </a:p>
        </p:txBody>
      </p:sp>
    </p:spTree>
    <p:extLst>
      <p:ext uri="{BB962C8B-B14F-4D97-AF65-F5344CB8AC3E}">
        <p14:creationId xmlns:p14="http://schemas.microsoft.com/office/powerpoint/2010/main" val="1007444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475656" y="980728"/>
            <a:ext cx="6196405" cy="4827948"/>
          </a:xfrm>
        </p:spPr>
        <p:txBody>
          <a:bodyPr>
            <a:normAutofit/>
          </a:bodyPr>
          <a:lstStyle/>
          <a:p>
            <a:pPr>
              <a:buFont typeface="Arial" pitchFamily="34" charset="0"/>
              <a:buChar char="•"/>
            </a:pPr>
            <a:r>
              <a:rPr lang="el-GR" dirty="0"/>
              <a:t>ε</a:t>
            </a:r>
            <a:r>
              <a:rPr lang="el-GR" dirty="0" smtClean="0"/>
              <a:t>κπαίδευση </a:t>
            </a:r>
            <a:r>
              <a:rPr lang="el-GR" dirty="0"/>
              <a:t>ε</a:t>
            </a:r>
            <a:r>
              <a:rPr lang="el-GR" dirty="0" smtClean="0"/>
              <a:t>παγγελματιών, δηλαδή,</a:t>
            </a:r>
            <a:endParaRPr lang="en-US" dirty="0" smtClean="0"/>
          </a:p>
          <a:p>
            <a:pPr marL="0" indent="0">
              <a:buNone/>
            </a:pPr>
            <a:r>
              <a:rPr lang="el-GR" dirty="0"/>
              <a:t>όλοι οι </a:t>
            </a:r>
            <a:r>
              <a:rPr lang="el-GR" dirty="0" smtClean="0"/>
              <a:t>επαγγελματίες –αστυνομικές αρχές εκπαιδευτικοί- </a:t>
            </a:r>
            <a:r>
              <a:rPr lang="el-GR" dirty="0"/>
              <a:t>να είναι ενήμεροι για το φαινόμενο </a:t>
            </a:r>
            <a:r>
              <a:rPr lang="el-GR" dirty="0" smtClean="0"/>
              <a:t>της σεξουαλικής </a:t>
            </a:r>
            <a:r>
              <a:rPr lang="el-GR" dirty="0"/>
              <a:t>κακοποίησης παιδιών, για τα σημεία αναγνώρισής του, καθώς και για </a:t>
            </a:r>
            <a:r>
              <a:rPr lang="el-GR" dirty="0" smtClean="0"/>
              <a:t>τις προβλεπόμενες </a:t>
            </a:r>
            <a:r>
              <a:rPr lang="el-GR" dirty="0"/>
              <a:t>διαδικασίες για την αναφορά τέτοιων υπονοιών ή καταγγελιών </a:t>
            </a:r>
            <a:r>
              <a:rPr lang="el-GR" dirty="0" smtClean="0"/>
              <a:t>στις αρμόδιες </a:t>
            </a:r>
            <a:r>
              <a:rPr lang="el-GR" dirty="0"/>
              <a:t>αρχές, προκειμένου να διερευνηθούν καταλλήλως σύμφωνα με </a:t>
            </a:r>
            <a:r>
              <a:rPr lang="el-GR" dirty="0" smtClean="0"/>
              <a:t>τις προβλέψεις </a:t>
            </a:r>
            <a:r>
              <a:rPr lang="el-GR" dirty="0"/>
              <a:t>του Εθνικού Πρωτοκόλλου Διαχείρισης Κρουσμάτων.</a:t>
            </a:r>
          </a:p>
        </p:txBody>
      </p:sp>
    </p:spTree>
    <p:extLst>
      <p:ext uri="{BB962C8B-B14F-4D97-AF65-F5344CB8AC3E}">
        <p14:creationId xmlns:p14="http://schemas.microsoft.com/office/powerpoint/2010/main" val="2842124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340769"/>
            <a:ext cx="6696744" cy="4382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9250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ΒΑΣΙΚΑ ΔΙΚΑΙΩΜΑΤΑ ΤΟΥ ΠΑΙΔΙΟΥ</a:t>
            </a:r>
            <a:endParaRPr lang="el-GR" dirty="0"/>
          </a:p>
        </p:txBody>
      </p:sp>
      <p:sp>
        <p:nvSpPr>
          <p:cNvPr id="3" name="Θέση περιεχομένου 2"/>
          <p:cNvSpPr>
            <a:spLocks noGrp="1"/>
          </p:cNvSpPr>
          <p:nvPr>
            <p:ph idx="1"/>
          </p:nvPr>
        </p:nvSpPr>
        <p:spPr/>
        <p:txBody>
          <a:bodyPr>
            <a:normAutofit fontScale="92500"/>
          </a:bodyPr>
          <a:lstStyle/>
          <a:p>
            <a:pPr algn="just"/>
            <a:r>
              <a:rPr lang="el-GR" dirty="0" smtClean="0"/>
              <a:t>Το </a:t>
            </a:r>
            <a:r>
              <a:rPr lang="el-GR" b="1" dirty="0" smtClean="0"/>
              <a:t>1989 </a:t>
            </a:r>
            <a:r>
              <a:rPr lang="el-GR" dirty="0" smtClean="0"/>
              <a:t> </a:t>
            </a:r>
            <a:r>
              <a:rPr lang="el-GR" dirty="0"/>
              <a:t>ο Οργανισμός Ηνωμένων Εθνών, υιοθετώντας τη </a:t>
            </a:r>
            <a:r>
              <a:rPr lang="el-GR" b="1" dirty="0"/>
              <a:t>Διεθνή Σύμβαση των Ηνωμένων Εθνών για τα Δικαιώματα του Παιδιού</a:t>
            </a:r>
            <a:r>
              <a:rPr lang="el-GR" dirty="0"/>
              <a:t>, υποσχέθηκε την ολοκληρωτική αναγνώριση των δικαιωμάτων τους, και την ισότιμη μεταχείρισή τους από όλα τα συμβαλλόμενα μέρη</a:t>
            </a:r>
            <a:r>
              <a:rPr lang="el-GR" dirty="0" smtClean="0"/>
              <a:t>.. </a:t>
            </a:r>
            <a:r>
              <a:rPr lang="el-GR" dirty="0"/>
              <a:t>Η εν λόγω συνθήκη περιλαμβάνει έναν εκτενή κατάλογο δικαιωμάτων που επικεντρώνονται </a:t>
            </a:r>
            <a:r>
              <a:rPr lang="el-GR" b="1" dirty="0"/>
              <a:t>σε 8 βασικούς πυλώνες, και συγκεκριμένα:</a:t>
            </a:r>
          </a:p>
        </p:txBody>
      </p:sp>
    </p:spTree>
    <p:extLst>
      <p:ext uri="{BB962C8B-B14F-4D97-AF65-F5344CB8AC3E}">
        <p14:creationId xmlns:p14="http://schemas.microsoft.com/office/powerpoint/2010/main" val="1195617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463040" y="1052736"/>
            <a:ext cx="6196405" cy="4670333"/>
          </a:xfrm>
        </p:spPr>
        <p:txBody>
          <a:bodyPr>
            <a:normAutofit/>
          </a:bodyPr>
          <a:lstStyle/>
          <a:p>
            <a:r>
              <a:rPr lang="el-GR" dirty="0"/>
              <a:t>δικαίωμα στη ζωή</a:t>
            </a:r>
          </a:p>
          <a:p>
            <a:r>
              <a:rPr lang="el-GR" dirty="0"/>
              <a:t>δικαίωμα στην εκπαίδευση</a:t>
            </a:r>
          </a:p>
          <a:p>
            <a:r>
              <a:rPr lang="el-GR" dirty="0"/>
              <a:t>δικαίωμα στην υγεία</a:t>
            </a:r>
          </a:p>
          <a:p>
            <a:r>
              <a:rPr lang="el-GR" dirty="0"/>
              <a:t>δικαίωμα στο φαγητό</a:t>
            </a:r>
          </a:p>
          <a:p>
            <a:r>
              <a:rPr lang="el-GR" dirty="0"/>
              <a:t>δικαίωμα στο νερό</a:t>
            </a:r>
          </a:p>
          <a:p>
            <a:r>
              <a:rPr lang="el-GR" dirty="0"/>
              <a:t>δικαίωμα στην ατομική και πολιτισμική ταυτότητα</a:t>
            </a:r>
          </a:p>
          <a:p>
            <a:r>
              <a:rPr lang="el-GR" dirty="0"/>
              <a:t>δικαίωμα στην ελευθερία </a:t>
            </a:r>
            <a:r>
              <a:rPr lang="el-GR" dirty="0" smtClean="0"/>
              <a:t>έκφρασης</a:t>
            </a:r>
          </a:p>
          <a:p>
            <a:r>
              <a:rPr lang="el-GR" dirty="0" smtClean="0"/>
              <a:t> δικαίωμα </a:t>
            </a:r>
            <a:r>
              <a:rPr lang="el-GR" dirty="0"/>
              <a:t>προστασίας από κάθε μορφή κακομεταχείρισης και εκμετάλλευσης.</a:t>
            </a:r>
          </a:p>
        </p:txBody>
      </p:sp>
    </p:spTree>
    <p:extLst>
      <p:ext uri="{BB962C8B-B14F-4D97-AF65-F5344CB8AC3E}">
        <p14:creationId xmlns:p14="http://schemas.microsoft.com/office/powerpoint/2010/main" val="655617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ΑΛΛΑ:</a:t>
            </a:r>
            <a:endParaRPr lang="el-GR" dirty="0"/>
          </a:p>
        </p:txBody>
      </p:sp>
      <p:sp>
        <p:nvSpPr>
          <p:cNvPr id="3" name="Θέση περιεχομένου 2"/>
          <p:cNvSpPr>
            <a:spLocks noGrp="1"/>
          </p:cNvSpPr>
          <p:nvPr>
            <p:ph idx="1"/>
          </p:nvPr>
        </p:nvSpPr>
        <p:spPr/>
        <p:txBody>
          <a:bodyPr>
            <a:normAutofit/>
          </a:bodyPr>
          <a:lstStyle/>
          <a:p>
            <a:pPr marL="0" indent="0" algn="just">
              <a:buNone/>
            </a:pPr>
            <a:r>
              <a:rPr lang="el-GR" dirty="0"/>
              <a:t>Παρά το γεγονός ότι η Σύμβαση έθεσε τις βάσεις για την θέσπιση μέτρων, πρακτικών προγραμμάτων και υπηρεσιών που είχαν ως αποτέλεσμα τη μείωση των ποσοστών της θνησιμότητας, του αναλφαβητισμού, αλλά και της παιδικής εκμετάλλευσης, </a:t>
            </a:r>
            <a:r>
              <a:rPr lang="el-GR" b="1" dirty="0"/>
              <a:t>αποτελεί αδιαμφισβήτητο γεγονός ότι, ακόμα και σήμερα, οι προκλήσεις και οι ανισότητες παραμένουν αυξημένες</a:t>
            </a:r>
            <a:r>
              <a:rPr lang="el-GR" dirty="0"/>
              <a:t>.</a:t>
            </a:r>
          </a:p>
        </p:txBody>
      </p:sp>
    </p:spTree>
    <p:extLst>
      <p:ext uri="{BB962C8B-B14F-4D97-AF65-F5344CB8AC3E}">
        <p14:creationId xmlns:p14="http://schemas.microsoft.com/office/powerpoint/2010/main" val="1460598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5023" y="1052736"/>
            <a:ext cx="6965245" cy="967331"/>
          </a:xfrm>
        </p:spPr>
        <p:txBody>
          <a:bodyPr>
            <a:normAutofit fontScale="90000"/>
          </a:bodyPr>
          <a:lstStyle/>
          <a:p>
            <a:r>
              <a:rPr lang="el-GR" b="1" dirty="0"/>
              <a:t>Μορφές εκδήλωσης του προβλήματος</a:t>
            </a:r>
            <a:r>
              <a:rPr lang="el-GR" dirty="0"/>
              <a:t/>
            </a:r>
            <a:br>
              <a:rPr lang="el-GR" dirty="0"/>
            </a:br>
            <a:endParaRPr lang="el-GR" dirty="0"/>
          </a:p>
        </p:txBody>
      </p:sp>
      <p:sp>
        <p:nvSpPr>
          <p:cNvPr id="3" name="Θέση περιεχομένου 2"/>
          <p:cNvSpPr>
            <a:spLocks noGrp="1"/>
          </p:cNvSpPr>
          <p:nvPr>
            <p:ph idx="1"/>
          </p:nvPr>
        </p:nvSpPr>
        <p:spPr/>
        <p:txBody>
          <a:bodyPr>
            <a:normAutofit fontScale="92500" lnSpcReduction="10000"/>
          </a:bodyPr>
          <a:lstStyle/>
          <a:p>
            <a:pPr marL="0" indent="0" fontAlgn="base">
              <a:buNone/>
            </a:pPr>
            <a:r>
              <a:rPr lang="el-GR" sz="2600" b="1" dirty="0" smtClean="0"/>
              <a:t>α</a:t>
            </a:r>
            <a:r>
              <a:rPr lang="el-GR" sz="2600" b="1" dirty="0"/>
              <a:t>. στις υπανάπτυκτες χώρες</a:t>
            </a:r>
            <a:endParaRPr lang="el-GR" sz="2600" dirty="0"/>
          </a:p>
          <a:p>
            <a:pPr fontAlgn="base"/>
            <a:r>
              <a:rPr lang="el-GR" dirty="0"/>
              <a:t>Τα παιδιά είναι τα πρώτα θύματα του πολέμου, βιώνοντας τις συνέπειες του, με βασικότερη την προσφυγιά.</a:t>
            </a:r>
          </a:p>
          <a:p>
            <a:pPr fontAlgn="base"/>
            <a:r>
              <a:rPr lang="el-GR" dirty="0"/>
              <a:t>Καθημερινά πεθαίνουν από την πείνα.</a:t>
            </a:r>
          </a:p>
          <a:p>
            <a:pPr fontAlgn="base"/>
            <a:r>
              <a:rPr lang="el-GR" dirty="0"/>
              <a:t>Αντιμετωπίζουν την έλλειψη στοιχειωδών σωστών συνθηκών διαβίωσης ζώντας μέσα στη φτώχεια, τις αρρώστιες, την εξαθλίωση</a:t>
            </a:r>
          </a:p>
          <a:p>
            <a:pPr fontAlgn="base"/>
            <a:r>
              <a:rPr lang="el-GR" dirty="0"/>
              <a:t>Στερούνται το βασικό δικαίωμα της εκπαίδευσης</a:t>
            </a:r>
          </a:p>
          <a:p>
            <a:endParaRPr lang="el-GR" dirty="0"/>
          </a:p>
        </p:txBody>
      </p:sp>
    </p:spTree>
    <p:extLst>
      <p:ext uri="{BB962C8B-B14F-4D97-AF65-F5344CB8AC3E}">
        <p14:creationId xmlns:p14="http://schemas.microsoft.com/office/powerpoint/2010/main" val="408978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463040" y="980728"/>
            <a:ext cx="6196405" cy="4742341"/>
          </a:xfrm>
        </p:spPr>
        <p:txBody>
          <a:bodyPr>
            <a:normAutofit lnSpcReduction="10000"/>
          </a:bodyPr>
          <a:lstStyle/>
          <a:p>
            <a:pPr fontAlgn="base"/>
            <a:r>
              <a:rPr lang="el-GR" dirty="0"/>
              <a:t>Προώθηση παιδικής πορνείας</a:t>
            </a:r>
          </a:p>
          <a:p>
            <a:pPr fontAlgn="base"/>
            <a:r>
              <a:rPr lang="el-GR" dirty="0"/>
              <a:t>Αποτελούν φτηνό εργατικό δυναμικό μέσα σε άθλιες συνθήκες εργασίας</a:t>
            </a:r>
          </a:p>
          <a:p>
            <a:pPr fontAlgn="base"/>
            <a:r>
              <a:rPr lang="el-GR" dirty="0"/>
              <a:t>Γίνονται αντικείμενο αγοραπωλησίας για διαφόρους σκοπούς, ακόμα και από τους ίδιους τους </a:t>
            </a:r>
            <a:r>
              <a:rPr lang="el-GR" dirty="0" err="1"/>
              <a:t>τους</a:t>
            </a:r>
            <a:r>
              <a:rPr lang="el-GR" dirty="0"/>
              <a:t> γονείς (υπάρχουν γονείς που τα εκμεταλλεύονται οι ίδιοι οικονομικά)</a:t>
            </a:r>
          </a:p>
          <a:p>
            <a:pPr fontAlgn="base"/>
            <a:r>
              <a:rPr lang="el-GR" dirty="0"/>
              <a:t>Υπάρχει το θλιβερό φαινόμενο της εκτέλεσης παιδιών από παρακρατικές ομάδες, καθώς θεωρούνται «άχρηστα» και ως μελλοντικό πρόβλημα για κάποιες χώρες (Λατινική Αμερική)</a:t>
            </a:r>
          </a:p>
          <a:p>
            <a:endParaRPr lang="el-GR" dirty="0"/>
          </a:p>
          <a:p>
            <a:endParaRPr lang="el-GR" dirty="0"/>
          </a:p>
        </p:txBody>
      </p:sp>
    </p:spTree>
    <p:extLst>
      <p:ext uri="{BB962C8B-B14F-4D97-AF65-F5344CB8AC3E}">
        <p14:creationId xmlns:p14="http://schemas.microsoft.com/office/powerpoint/2010/main" val="1087362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59632" y="1340768"/>
            <a:ext cx="6965245" cy="823315"/>
          </a:xfrm>
        </p:spPr>
        <p:txBody>
          <a:bodyPr>
            <a:normAutofit fontScale="90000"/>
          </a:bodyPr>
          <a:lstStyle/>
          <a:p>
            <a:pPr fontAlgn="base"/>
            <a:r>
              <a:rPr lang="el-GR" sz="3100" b="1" dirty="0"/>
              <a:t>β. στις ανεπτυγμένες χώρες</a:t>
            </a:r>
            <a:r>
              <a:rPr lang="el-GR" dirty="0"/>
              <a:t/>
            </a:r>
            <a:br>
              <a:rPr lang="el-GR" dirty="0"/>
            </a:br>
            <a:r>
              <a:rPr lang="el-GR" sz="2000" dirty="0"/>
              <a:t>Εδώ το πρόβλημα αποκτά άλλες διαστάσεις εφόσον στα ανεπτυγμένα κράτη τα παιδιά δεν αντιμετωπίζουν συνήθως προβλήματα ανεπάρκειας υλικών ή πνευματικών αγαθών</a:t>
            </a:r>
            <a:r>
              <a:rPr lang="el-GR" dirty="0"/>
              <a:t/>
            </a:r>
            <a:br>
              <a:rPr lang="el-GR" dirty="0"/>
            </a:br>
            <a:endParaRPr lang="el-GR" dirty="0"/>
          </a:p>
        </p:txBody>
      </p:sp>
      <p:sp>
        <p:nvSpPr>
          <p:cNvPr id="3" name="Θέση περιεχομένου 2"/>
          <p:cNvSpPr>
            <a:spLocks noGrp="1"/>
          </p:cNvSpPr>
          <p:nvPr>
            <p:ph idx="1"/>
          </p:nvPr>
        </p:nvSpPr>
        <p:spPr/>
        <p:txBody>
          <a:bodyPr>
            <a:normAutofit/>
          </a:bodyPr>
          <a:lstStyle/>
          <a:p>
            <a:pPr marL="0" indent="0" fontAlgn="base">
              <a:buNone/>
            </a:pPr>
            <a:r>
              <a:rPr lang="el-GR" b="1" dirty="0" smtClean="0"/>
              <a:t>Το </a:t>
            </a:r>
            <a:r>
              <a:rPr lang="el-GR" b="1" dirty="0"/>
              <a:t>πρόβλημα μπορεί να εντοπιστεί σε:</a:t>
            </a:r>
            <a:endParaRPr lang="el-GR" dirty="0"/>
          </a:p>
          <a:p>
            <a:pPr fontAlgn="base"/>
            <a:r>
              <a:rPr lang="el-GR" dirty="0"/>
              <a:t>Απάνθρωπες συνθήκες διαβίωσης στις μεγαλουπόλεις: έλλειψη πράσινου, μόλυνση, έλλειψη χώρων παιχνιδιού, εγκλωβισμός στα διαμερίσματα</a:t>
            </a:r>
          </a:p>
          <a:p>
            <a:pPr fontAlgn="base"/>
            <a:r>
              <a:rPr lang="el-GR" dirty="0"/>
              <a:t>Γίνονται αντικείμενα σεξουαλικής κακοποίησης, βίας και αυταρχισμού (συχνά οι γονείς ξεσπούν σε αυτά τα απωθημένα τους)</a:t>
            </a:r>
          </a:p>
          <a:p>
            <a:endParaRPr lang="el-GR" dirty="0"/>
          </a:p>
        </p:txBody>
      </p:sp>
    </p:spTree>
    <p:extLst>
      <p:ext uri="{BB962C8B-B14F-4D97-AF65-F5344CB8AC3E}">
        <p14:creationId xmlns:p14="http://schemas.microsoft.com/office/powerpoint/2010/main" val="2812060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475656" y="1196752"/>
            <a:ext cx="6196405" cy="4536504"/>
          </a:xfrm>
        </p:spPr>
        <p:txBody>
          <a:bodyPr>
            <a:normAutofit/>
          </a:bodyPr>
          <a:lstStyle/>
          <a:p>
            <a:pPr fontAlgn="base"/>
            <a:r>
              <a:rPr lang="el-GR" dirty="0"/>
              <a:t>Η κρίση του θεσμού της οικογένειας </a:t>
            </a:r>
            <a:r>
              <a:rPr lang="el-GR" dirty="0" smtClean="0"/>
              <a:t> </a:t>
            </a:r>
            <a:r>
              <a:rPr lang="el-GR" dirty="0"/>
              <a:t>μεγαλώνουν μέσα στην αδιαφορία και την έλλειψη στοργής και αγάπης</a:t>
            </a:r>
          </a:p>
          <a:p>
            <a:pPr fontAlgn="base"/>
            <a:r>
              <a:rPr lang="el-GR" dirty="0"/>
              <a:t>Θύματα των ΜΜΕ και κυρίως της διαφήμισης</a:t>
            </a:r>
          </a:p>
          <a:p>
            <a:pPr fontAlgn="base"/>
            <a:r>
              <a:rPr lang="el-GR" dirty="0"/>
              <a:t>Στην επαρχία τα απομακρυσμένα σχολεία, αλλά και οι οικονομικές συνθήκες στερούν τα παιδιά από το βασικό δικαίωμα της μόρφωσης, συχνά και με την ενθάρρυνση ή προτροπή από τους ίδιους τους γονείς.</a:t>
            </a:r>
          </a:p>
          <a:p>
            <a:endParaRPr lang="el-GR" dirty="0"/>
          </a:p>
        </p:txBody>
      </p:sp>
    </p:spTree>
    <p:extLst>
      <p:ext uri="{BB962C8B-B14F-4D97-AF65-F5344CB8AC3E}">
        <p14:creationId xmlns:p14="http://schemas.microsoft.com/office/powerpoint/2010/main" val="395691226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Πινέζα">
  <a:themeElements>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Πινέζα">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Πινέζα">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215</TotalTime>
  <Words>1100</Words>
  <Application>Microsoft Office PowerPoint</Application>
  <PresentationFormat>Προβολή στην οθόνη (4:3)</PresentationFormat>
  <Paragraphs>86</Paragraphs>
  <Slides>19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Πινέζα</vt:lpstr>
      <vt:lpstr>ΔΙΚΑΙΩΜΑΤΑ ΤΟΥ ΠΑΙΔΙΟΥ</vt:lpstr>
      <vt:lpstr>Παρουσίαση του PowerPoint</vt:lpstr>
      <vt:lpstr>ΒΑΣΙΚΑ ΔΙΚΑΙΩΜΑΤΑ ΤΟΥ ΠΑΙΔΙΟΥ</vt:lpstr>
      <vt:lpstr>Παρουσίαση του PowerPoint</vt:lpstr>
      <vt:lpstr>ΑΛΛΑ:</vt:lpstr>
      <vt:lpstr>Μορφές εκδήλωσης του προβλήματος </vt:lpstr>
      <vt:lpstr>Παρουσίαση του PowerPoint</vt:lpstr>
      <vt:lpstr>β. στις ανεπτυγμένες χώρες Εδώ το πρόβλημα αποκτά άλλες διαστάσεις εφόσον στα ανεπτυγμένα κράτη τα παιδιά δεν αντιμετωπίζουν συνήθως προβλήματα ανεπάρκειας υλικών ή πνευματικών αγαθών </vt:lpstr>
      <vt:lpstr>Παρουσίαση του PowerPoint</vt:lpstr>
      <vt:lpstr>Αιτίες του προβλήματος </vt:lpstr>
      <vt:lpstr>Λύσεις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ΔΙΚΑΙΩΜΑΤΑ ΤΟΥ ΠΑΙΔΙΟΥ</dc:title>
  <dc:creator>Μιχάλης</dc:creator>
  <cp:lastModifiedBy>Μιχάλης</cp:lastModifiedBy>
  <cp:revision>38</cp:revision>
  <dcterms:created xsi:type="dcterms:W3CDTF">2023-10-21T05:47:12Z</dcterms:created>
  <dcterms:modified xsi:type="dcterms:W3CDTF">2023-11-04T07:01:01Z</dcterms:modified>
</cp:coreProperties>
</file>