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1" r:id="rId3"/>
    <p:sldId id="263" r:id="rId4"/>
    <p:sldId id="262"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16707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14668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35140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39941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223445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28305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3" name="Footer Placeholder 2"/>
          <p:cNvSpPr>
            <a:spLocks noGrp="1"/>
          </p:cNvSpPr>
          <p:nvPr>
            <p:ph type="ftr" sz="quarter" idx="11"/>
          </p:nvPr>
        </p:nvSpPr>
        <p:spPr/>
        <p:txBody>
          <a:bodyPr/>
          <a:lstStyle/>
          <a:p>
            <a:endParaRPr lang="el-GR">
              <a:solidFill>
                <a:prstClr val="black">
                  <a:tint val="75000"/>
                </a:prstClr>
              </a:solidFill>
            </a:endParaRPr>
          </a:p>
        </p:txBody>
      </p:sp>
      <p:sp>
        <p:nvSpPr>
          <p:cNvPr id="4" name="Slide Number Placeholder 3"/>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916883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8613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307592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38363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5278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5/9/2024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5/9/2024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E841C-1AC4-4437-9C29-0CD18369FA34}" type="datetimeFigureOut">
              <a:rPr lang="el-GR" smtClean="0">
                <a:solidFill>
                  <a:prstClr val="black">
                    <a:tint val="75000"/>
                  </a:prstClr>
                </a:solidFill>
              </a:rPr>
              <a:pPr/>
              <a:t>5/9/2024</a:t>
            </a:fld>
            <a:endParaRPr lang="el-GR">
              <a:solidFill>
                <a:prstClr val="black">
                  <a:tint val="75000"/>
                </a:prstClr>
              </a:solidFill>
            </a:endParaRPr>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275A0-C3C0-4D22-8FF6-98FB7A0EB635}"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32711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fontScale="70000" lnSpcReduction="20000"/>
          </a:bodyPr>
          <a:lstStyle/>
          <a:p>
            <a:pPr>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Οι προσωπικές αντωνυμίες υποκείμενα – Les pronoms personnels sujets</a:t>
            </a:r>
          </a:p>
          <a:p>
            <a:pPr>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Συνοδεύουν τα ρήματα σε όλους τους χρόνους και σε αντίθεση με τα ελληνικά, δεν παραλείπονται ΠΟΤΕ, εκτός αν υπάρχει στη θέση τους κύριο όνομα, π.χ. Κώστας, Μαρία κ.λπ. Οι προσωπικές αντωνυμίες δείχνουν το υποκείμενο του ρήματος. Το υποκείμενο δείχνει ποιος κάνει τι, πού πάει η ενέργεια του ρήματος.</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1) Sujets </a:t>
            </a:r>
            <a:r>
              <a:rPr lang="el-GR" sz="2200" b="1" dirty="0">
                <a:effectLst>
                  <a:outerShdw blurRad="38100" dist="38100" dir="2700000" algn="tl">
                    <a:srgbClr val="000000">
                      <a:alpha val="43137"/>
                    </a:srgbClr>
                  </a:outerShdw>
                </a:effectLst>
                <a:latin typeface="Times New Roman" panose="02020603050405020304" pitchFamily="18" charset="0"/>
              </a:rPr>
              <a:t>υποκείμενα</a:t>
            </a: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Je</a:t>
            </a:r>
            <a:r>
              <a:rPr lang="el-GR" sz="2200" dirty="0">
                <a:effectLst>
                  <a:outerShdw blurRad="38100" dist="38100" dir="2700000" algn="tl">
                    <a:srgbClr val="000000">
                      <a:alpha val="43137"/>
                    </a:srgbClr>
                  </a:outerShdw>
                </a:effectLst>
                <a:latin typeface="Times New Roman" panose="02020603050405020304" pitchFamily="18" charset="0"/>
              </a:rPr>
              <a:t>	εγώ</a:t>
            </a: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Τu</a:t>
            </a:r>
            <a:r>
              <a:rPr lang="el-GR" sz="2200" dirty="0">
                <a:effectLst>
                  <a:outerShdw blurRad="38100" dist="38100" dir="2700000" algn="tl">
                    <a:srgbClr val="000000">
                      <a:alpha val="43137"/>
                    </a:srgbClr>
                  </a:outerShdw>
                </a:effectLst>
                <a:latin typeface="Times New Roman" panose="02020603050405020304" pitchFamily="18" charset="0"/>
              </a:rPr>
              <a:t>	εσύ</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Il	αυτός</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Elle	αυτή</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On	εμείς</a:t>
            </a:r>
            <a:r>
              <a:rPr lang="en-US" sz="2200" dirty="0">
                <a:effectLst>
                  <a:outerShdw blurRad="38100" dist="38100" dir="2700000" algn="tl">
                    <a:srgbClr val="000000">
                      <a:alpha val="43137"/>
                    </a:srgbClr>
                  </a:outerShdw>
                </a:effectLst>
                <a:latin typeface="Times New Roman" panose="02020603050405020304" pitchFamily="18" charset="0"/>
              </a:rPr>
              <a:t>, </a:t>
            </a:r>
            <a:r>
              <a:rPr lang="el-GR" sz="2200" dirty="0">
                <a:effectLst>
                  <a:outerShdw blurRad="38100" dist="38100" dir="2700000" algn="tl">
                    <a:srgbClr val="000000">
                      <a:alpha val="43137"/>
                    </a:srgbClr>
                  </a:outerShdw>
                </a:effectLst>
                <a:latin typeface="Times New Roman" panose="02020603050405020304" pitchFamily="18" charset="0"/>
              </a:rPr>
              <a:t>γενικό</a:t>
            </a:r>
            <a:endParaRPr lang="fr-F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Nous</a:t>
            </a:r>
            <a:r>
              <a:rPr lang="el-GR" sz="2200" dirty="0">
                <a:effectLst>
                  <a:outerShdw blurRad="38100" dist="38100" dir="2700000" algn="tl">
                    <a:srgbClr val="000000">
                      <a:alpha val="43137"/>
                    </a:srgbClr>
                  </a:outerShdw>
                </a:effectLst>
                <a:latin typeface="Times New Roman" panose="02020603050405020304" pitchFamily="18" charset="0"/>
              </a:rPr>
              <a:t>	εμείς</a:t>
            </a:r>
            <a:r>
              <a:rPr lang="en-US" sz="2200" dirty="0">
                <a:effectLst>
                  <a:outerShdw blurRad="38100" dist="38100" dir="2700000" algn="tl">
                    <a:srgbClr val="000000">
                      <a:alpha val="43137"/>
                    </a:srgbClr>
                  </a:outerShdw>
                </a:effectLst>
                <a:latin typeface="Times New Roman" panose="02020603050405020304" pitchFamily="18" charset="0"/>
              </a:rPr>
              <a:t>, </a:t>
            </a:r>
            <a:r>
              <a:rPr lang="el-GR" sz="2200" dirty="0">
                <a:effectLst>
                  <a:outerShdw blurRad="38100" dist="38100" dir="2700000" algn="tl">
                    <a:srgbClr val="000000">
                      <a:alpha val="43137"/>
                    </a:srgbClr>
                  </a:outerShdw>
                </a:effectLst>
                <a:latin typeface="Times New Roman" panose="02020603050405020304" pitchFamily="18" charset="0"/>
              </a:rPr>
              <a:t>συγκεκριμένο</a:t>
            </a:r>
            <a:endParaRPr lang="en-US"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Vous</a:t>
            </a:r>
            <a:r>
              <a:rPr lang="el-GR" sz="2200" dirty="0">
                <a:effectLst>
                  <a:outerShdw blurRad="38100" dist="38100" dir="2700000" algn="tl">
                    <a:srgbClr val="000000">
                      <a:alpha val="43137"/>
                    </a:srgbClr>
                  </a:outerShdw>
                </a:effectLst>
                <a:latin typeface="Times New Roman" panose="02020603050405020304" pitchFamily="18" charset="0"/>
              </a:rPr>
              <a:t>	εσείς</a:t>
            </a: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Ils</a:t>
            </a:r>
            <a:r>
              <a:rPr lang="el-GR" sz="2200" dirty="0">
                <a:effectLst>
                  <a:outerShdw blurRad="38100" dist="38100" dir="2700000" algn="tl">
                    <a:srgbClr val="000000">
                      <a:alpha val="43137"/>
                    </a:srgbClr>
                  </a:outerShdw>
                </a:effectLst>
                <a:latin typeface="Times New Roman" panose="02020603050405020304" pitchFamily="18" charset="0"/>
              </a:rPr>
              <a:t>	αυτοί</a:t>
            </a:r>
          </a:p>
          <a:p>
            <a:pPr algn="just">
              <a:lnSpc>
                <a:spcPct val="150000"/>
              </a:lnSpc>
              <a:spcBef>
                <a:spcPts val="0"/>
              </a:spcBef>
            </a:pPr>
            <a:r>
              <a:rPr lang="el-GR" sz="2200" dirty="0" err="1">
                <a:effectLst>
                  <a:outerShdw blurRad="38100" dist="38100" dir="2700000" algn="tl">
                    <a:srgbClr val="000000">
                      <a:alpha val="43137"/>
                    </a:srgbClr>
                  </a:outerShdw>
                </a:effectLst>
                <a:latin typeface="Times New Roman" panose="02020603050405020304" pitchFamily="18" charset="0"/>
              </a:rPr>
              <a:t>Elles</a:t>
            </a:r>
            <a:r>
              <a:rPr lang="el-GR" sz="2200" dirty="0">
                <a:effectLst>
                  <a:outerShdw blurRad="38100" dist="38100" dir="2700000" algn="tl">
                    <a:srgbClr val="000000">
                      <a:alpha val="43137"/>
                    </a:srgbClr>
                  </a:outerShdw>
                </a:effectLst>
                <a:latin typeface="Times New Roman" panose="02020603050405020304" pitchFamily="18" charset="0"/>
              </a:rPr>
              <a:t>	αυτές</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rPr>
              <a:t>On	</a:t>
            </a:r>
            <a:r>
              <a:rPr lang="el-GR" sz="2200" dirty="0">
                <a:effectLst>
                  <a:outerShdw blurRad="38100" dist="38100" dir="2700000" algn="tl">
                    <a:srgbClr val="000000">
                      <a:alpha val="43137"/>
                    </a:srgbClr>
                  </a:outerShdw>
                </a:effectLst>
                <a:latin typeface="Times New Roman" panose="02020603050405020304" pitchFamily="18" charset="0"/>
              </a:rPr>
              <a:t>εμείς, γενικό, ως οδηγία π.χ. </a:t>
            </a:r>
            <a:r>
              <a:rPr lang="en-US" sz="2200" dirty="0">
                <a:effectLst>
                  <a:outerShdw blurRad="38100" dist="38100" dir="2700000" algn="tl">
                    <a:srgbClr val="000000">
                      <a:alpha val="43137"/>
                    </a:srgbClr>
                  </a:outerShdw>
                </a:effectLst>
                <a:latin typeface="Times New Roman" panose="02020603050405020304" pitchFamily="18" charset="0"/>
              </a:rPr>
              <a:t>on </a:t>
            </a:r>
            <a:r>
              <a:rPr lang="en-US" sz="2200" dirty="0" err="1">
                <a:effectLst>
                  <a:outerShdw blurRad="38100" dist="38100" dir="2700000" algn="tl">
                    <a:srgbClr val="000000">
                      <a:alpha val="43137"/>
                    </a:srgbClr>
                  </a:outerShdw>
                </a:effectLst>
                <a:latin typeface="Times New Roman" panose="02020603050405020304" pitchFamily="18" charset="0"/>
              </a:rPr>
              <a:t>collecte</a:t>
            </a:r>
            <a:r>
              <a:rPr lang="en-US" sz="2200" dirty="0">
                <a:effectLst>
                  <a:outerShdw blurRad="38100" dist="38100" dir="2700000" algn="tl">
                    <a:srgbClr val="000000">
                      <a:alpha val="43137"/>
                    </a:srgbClr>
                  </a:outerShdw>
                </a:effectLst>
                <a:latin typeface="Times New Roman" panose="02020603050405020304" pitchFamily="18" charset="0"/>
              </a:rPr>
              <a:t> les </a:t>
            </a:r>
            <a:r>
              <a:rPr lang="en-US" sz="2200" dirty="0" err="1">
                <a:effectLst>
                  <a:outerShdw blurRad="38100" dist="38100" dir="2700000" algn="tl">
                    <a:srgbClr val="000000">
                      <a:alpha val="43137"/>
                    </a:srgbClr>
                  </a:outerShdw>
                </a:effectLst>
                <a:latin typeface="Times New Roman" panose="02020603050405020304" pitchFamily="18" charset="0"/>
              </a:rPr>
              <a:t>déchets</a:t>
            </a:r>
            <a:r>
              <a:rPr lang="en-US" sz="2200" dirty="0">
                <a:effectLst>
                  <a:outerShdw blurRad="38100" dist="38100" dir="2700000" algn="tl">
                    <a:srgbClr val="000000">
                      <a:alpha val="43137"/>
                    </a:srgbClr>
                  </a:outerShdw>
                </a:effectLst>
                <a:latin typeface="Times New Roman" panose="02020603050405020304" pitchFamily="18" charset="0"/>
              </a:rPr>
              <a:t> des plages</a:t>
            </a:r>
            <a:r>
              <a:rPr lang="el-GR" sz="2200" dirty="0">
                <a:effectLst>
                  <a:outerShdw blurRad="38100" dist="38100" dir="2700000" algn="tl">
                    <a:srgbClr val="000000">
                      <a:alpha val="43137"/>
                    </a:srgbClr>
                  </a:outerShdw>
                </a:effectLst>
                <a:latin typeface="Times New Roman" panose="02020603050405020304" pitchFamily="18" charset="0"/>
              </a:rPr>
              <a:t> μαζεύουμε τα σκουπίδια απ’ τις παραλίες. Το </a:t>
            </a:r>
            <a:r>
              <a:rPr lang="en-US" sz="2200" dirty="0">
                <a:effectLst>
                  <a:outerShdw blurRad="38100" dist="38100" dir="2700000" algn="tl">
                    <a:srgbClr val="000000">
                      <a:alpha val="43137"/>
                    </a:srgbClr>
                  </a:outerShdw>
                </a:effectLst>
                <a:latin typeface="Times New Roman" panose="02020603050405020304" pitchFamily="18" charset="0"/>
              </a:rPr>
              <a:t>On</a:t>
            </a:r>
            <a:r>
              <a:rPr lang="el-GR" sz="2200" dirty="0">
                <a:effectLst>
                  <a:outerShdw blurRad="38100" dist="38100" dir="2700000" algn="tl">
                    <a:srgbClr val="000000">
                      <a:alpha val="43137"/>
                    </a:srgbClr>
                  </a:outerShdw>
                </a:effectLst>
                <a:latin typeface="Times New Roman" panose="02020603050405020304" pitchFamily="18" charset="0"/>
              </a:rPr>
              <a:t> παίρνει ρήμα τρίτου ενικού, δηλαδή ό,τι παίρνει το </a:t>
            </a:r>
            <a:r>
              <a:rPr lang="en-US" sz="2200" dirty="0">
                <a:effectLst>
                  <a:outerShdw blurRad="38100" dist="38100" dir="2700000" algn="tl">
                    <a:srgbClr val="000000">
                      <a:alpha val="43137"/>
                    </a:srgbClr>
                  </a:outerShdw>
                </a:effectLst>
                <a:latin typeface="Times New Roman" panose="02020603050405020304" pitchFamily="18" charset="0"/>
              </a:rPr>
              <a:t>Il</a:t>
            </a:r>
            <a:r>
              <a:rPr lang="el-GR" sz="2200" dirty="0">
                <a:effectLst>
                  <a:outerShdw blurRad="38100" dist="38100" dir="2700000" algn="tl">
                    <a:srgbClr val="000000">
                      <a:alpha val="43137"/>
                    </a:srgbClr>
                  </a:outerShdw>
                </a:effectLst>
                <a:latin typeface="Times New Roman" panose="02020603050405020304" pitchFamily="18" charset="0"/>
              </a:rPr>
              <a:t> και το </a:t>
            </a:r>
            <a:r>
              <a:rPr lang="en-US" sz="2200" dirty="0">
                <a:effectLst>
                  <a:outerShdw blurRad="38100" dist="38100" dir="2700000" algn="tl">
                    <a:srgbClr val="000000">
                      <a:alpha val="43137"/>
                    </a:srgbClr>
                  </a:outerShdw>
                </a:effectLst>
                <a:latin typeface="Times New Roman" panose="02020603050405020304" pitchFamily="18" charset="0"/>
              </a:rPr>
              <a:t>Elle</a:t>
            </a:r>
            <a:r>
              <a:rPr lang="el-GR" sz="2200" dirty="0">
                <a:effectLst>
                  <a:outerShdw blurRad="38100" dist="38100" dir="2700000" algn="tl">
                    <a:srgbClr val="000000">
                      <a:alpha val="43137"/>
                    </a:srgbClr>
                  </a:outerShdw>
                </a:effectLst>
                <a:latin typeface="Times New Roman" panose="02020603050405020304" pitchFamily="18" charset="0"/>
              </a:rPr>
              <a:t>.</a:t>
            </a:r>
          </a:p>
          <a:p>
            <a:pPr algn="just">
              <a:lnSpc>
                <a:spcPct val="150000"/>
              </a:lnSpc>
              <a:spcBef>
                <a:spcPts val="0"/>
              </a:spcBef>
            </a:pPr>
            <a:endParaRPr lang="en-US"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rPr>
              <a:t>Nous	</a:t>
            </a:r>
            <a:r>
              <a:rPr lang="el-GR" sz="2200" dirty="0">
                <a:effectLst>
                  <a:outerShdw blurRad="38100" dist="38100" dir="2700000" algn="tl">
                    <a:srgbClr val="000000">
                      <a:alpha val="43137"/>
                    </a:srgbClr>
                  </a:outerShdw>
                </a:effectLst>
                <a:latin typeface="Times New Roman" panose="02020603050405020304" pitchFamily="18" charset="0"/>
              </a:rPr>
              <a:t>εμείς,  συγκεκριμένο π.χ. </a:t>
            </a:r>
            <a:r>
              <a:rPr lang="en-US" sz="2200" dirty="0">
                <a:effectLst>
                  <a:outerShdw blurRad="38100" dist="38100" dir="2700000" algn="tl">
                    <a:srgbClr val="000000">
                      <a:alpha val="43137"/>
                    </a:srgbClr>
                  </a:outerShdw>
                </a:effectLst>
                <a:latin typeface="Times New Roman" panose="02020603050405020304" pitchFamily="18" charset="0"/>
              </a:rPr>
              <a:t>Nous </a:t>
            </a:r>
            <a:r>
              <a:rPr lang="en-US" sz="2200" dirty="0" err="1">
                <a:effectLst>
                  <a:outerShdw blurRad="38100" dist="38100" dir="2700000" algn="tl">
                    <a:srgbClr val="000000">
                      <a:alpha val="43137"/>
                    </a:srgbClr>
                  </a:outerShdw>
                </a:effectLst>
                <a:latin typeface="Times New Roman" panose="02020603050405020304" pitchFamily="18" charset="0"/>
              </a:rPr>
              <a:t>collectons</a:t>
            </a:r>
            <a:r>
              <a:rPr lang="en-US" sz="2200" dirty="0">
                <a:effectLst>
                  <a:outerShdw blurRad="38100" dist="38100" dir="2700000" algn="tl">
                    <a:srgbClr val="000000">
                      <a:alpha val="43137"/>
                    </a:srgbClr>
                  </a:outerShdw>
                </a:effectLst>
                <a:latin typeface="Times New Roman" panose="02020603050405020304" pitchFamily="18" charset="0"/>
              </a:rPr>
              <a:t> les </a:t>
            </a:r>
            <a:r>
              <a:rPr lang="en-US" sz="2200" dirty="0" err="1">
                <a:effectLst>
                  <a:outerShdw blurRad="38100" dist="38100" dir="2700000" algn="tl">
                    <a:srgbClr val="000000">
                      <a:alpha val="43137"/>
                    </a:srgbClr>
                  </a:outerShdw>
                </a:effectLst>
                <a:latin typeface="Times New Roman" panose="02020603050405020304" pitchFamily="18" charset="0"/>
              </a:rPr>
              <a:t>déchets</a:t>
            </a:r>
            <a:r>
              <a:rPr lang="en-US" sz="2200" dirty="0">
                <a:effectLst>
                  <a:outerShdw blurRad="38100" dist="38100" dir="2700000" algn="tl">
                    <a:srgbClr val="000000">
                      <a:alpha val="43137"/>
                    </a:srgbClr>
                  </a:outerShdw>
                </a:effectLst>
                <a:latin typeface="Times New Roman" panose="02020603050405020304" pitchFamily="18" charset="0"/>
              </a:rPr>
              <a:t> des classes</a:t>
            </a:r>
            <a:r>
              <a:rPr lang="el-GR" sz="2200" dirty="0">
                <a:effectLst>
                  <a:outerShdw blurRad="38100" dist="38100" dir="2700000" algn="tl">
                    <a:srgbClr val="000000">
                      <a:alpha val="43137"/>
                    </a:srgbClr>
                  </a:outerShdw>
                </a:effectLst>
                <a:latin typeface="Times New Roman" panose="02020603050405020304" pitchFamily="18" charset="0"/>
              </a:rPr>
              <a:t> μαζεύουμε τα σκουπίδια απ’ τις τάξεις.</a:t>
            </a:r>
            <a:endParaRPr lang="en-US"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68819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Είναι πάντα πριν του ρήματος εκτός αν υπάρχει στη θέση τους κύριο όνομα</a:t>
            </a:r>
          </a:p>
          <a:p>
            <a:pPr algn="just">
              <a:lnSpc>
                <a:spcPct val="150000"/>
              </a:lnSpc>
              <a:spcBef>
                <a:spcPts val="0"/>
              </a:spcBef>
            </a:pPr>
            <a:r>
              <a:rPr lang="el-GR" sz="2200" dirty="0">
                <a:effectLst>
                  <a:outerShdw blurRad="38100" dist="38100" dir="2700000" algn="tl">
                    <a:srgbClr val="000000">
                      <a:alpha val="43137"/>
                    </a:srgbClr>
                  </a:outerShdw>
                </a:effectLst>
                <a:latin typeface="Times New Roman" panose="02020603050405020304" pitchFamily="18" charset="0"/>
              </a:rPr>
              <a:t>ως υποκείμενο:</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n-US" sz="2200" u="sng" dirty="0">
                <a:effectLst>
                  <a:outerShdw blurRad="38100" dist="38100" dir="2700000" algn="tl">
                    <a:srgbClr val="000000">
                      <a:alpha val="43137"/>
                    </a:srgbClr>
                  </a:outerShdw>
                </a:effectLst>
                <a:latin typeface="Times New Roman" panose="02020603050405020304" pitchFamily="18" charset="0"/>
              </a:rPr>
              <a:t>Marie</a:t>
            </a:r>
            <a:r>
              <a:rPr lang="el-GR" sz="2200" dirty="0">
                <a:effectLst>
                  <a:outerShdw blurRad="38100" dist="38100" dir="2700000" algn="tl">
                    <a:srgbClr val="000000">
                      <a:alpha val="43137"/>
                    </a:srgbClr>
                  </a:outerShdw>
                </a:effectLst>
                <a:latin typeface="Times New Roman" panose="02020603050405020304" pitchFamily="18" charset="0"/>
              </a:rPr>
              <a:t> est sénégalaise. </a:t>
            </a:r>
            <a:r>
              <a:rPr lang="el-GR" sz="2200" u="sng" dirty="0">
                <a:effectLst>
                  <a:outerShdw blurRad="38100" dist="38100" dir="2700000" algn="tl">
                    <a:srgbClr val="000000">
                      <a:alpha val="43137"/>
                    </a:srgbClr>
                  </a:outerShdw>
                </a:effectLst>
                <a:latin typeface="Times New Roman" panose="02020603050405020304" pitchFamily="18" charset="0"/>
              </a:rPr>
              <a:t>Elle</a:t>
            </a:r>
            <a:r>
              <a:rPr lang="el-GR" sz="2200" dirty="0">
                <a:effectLst>
                  <a:outerShdw blurRad="38100" dist="38100" dir="2700000" algn="tl">
                    <a:srgbClr val="000000">
                      <a:alpha val="43137"/>
                    </a:srgbClr>
                  </a:outerShdw>
                </a:effectLst>
                <a:latin typeface="Times New Roman" panose="02020603050405020304" pitchFamily="18" charset="0"/>
              </a:rPr>
              <a:t> est sénégalaise.</a:t>
            </a:r>
          </a:p>
          <a:p>
            <a:pPr algn="just">
              <a:lnSpc>
                <a:spcPct val="150000"/>
              </a:lnSpc>
              <a:spcBef>
                <a:spcPts val="0"/>
              </a:spcBef>
            </a:pPr>
            <a:r>
              <a:rPr lang="en-US" sz="2200" u="sng" dirty="0">
                <a:effectLst>
                  <a:outerShdw blurRad="38100" dist="38100" dir="2700000" algn="tl">
                    <a:srgbClr val="000000">
                      <a:alpha val="43137"/>
                    </a:srgbClr>
                  </a:outerShdw>
                </a:effectLst>
                <a:latin typeface="Times New Roman" panose="02020603050405020304" pitchFamily="18" charset="0"/>
              </a:rPr>
              <a:t>Paul</a:t>
            </a:r>
            <a:r>
              <a:rPr lang="el-GR" sz="2200" dirty="0">
                <a:effectLst>
                  <a:outerShdw blurRad="38100" dist="38100" dir="2700000" algn="tl">
                    <a:srgbClr val="000000">
                      <a:alpha val="43137"/>
                    </a:srgbClr>
                  </a:outerShdw>
                </a:effectLst>
                <a:latin typeface="Times New Roman" panose="02020603050405020304" pitchFamily="18" charset="0"/>
              </a:rPr>
              <a:t> est canadien. </a:t>
            </a:r>
            <a:r>
              <a:rPr lang="el-GR" sz="2200" u="sng" dirty="0">
                <a:effectLst>
                  <a:outerShdw blurRad="38100" dist="38100" dir="2700000" algn="tl">
                    <a:srgbClr val="000000">
                      <a:alpha val="43137"/>
                    </a:srgbClr>
                  </a:outerShdw>
                </a:effectLst>
                <a:latin typeface="Times New Roman" panose="02020603050405020304" pitchFamily="18" charset="0"/>
              </a:rPr>
              <a:t>Il</a:t>
            </a:r>
            <a:r>
              <a:rPr lang="el-GR" sz="2200" dirty="0">
                <a:effectLst>
                  <a:outerShdw blurRad="38100" dist="38100" dir="2700000" algn="tl">
                    <a:srgbClr val="000000">
                      <a:alpha val="43137"/>
                    </a:srgbClr>
                  </a:outerShdw>
                </a:effectLst>
                <a:latin typeface="Times New Roman" panose="02020603050405020304" pitchFamily="18" charset="0"/>
              </a:rPr>
              <a:t> est canadien.</a:t>
            </a:r>
            <a:endParaRPr lang="en-US"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r>
              <a:rPr lang="en-US" sz="2200" u="sng" dirty="0">
                <a:effectLst>
                  <a:outerShdw blurRad="38100" dist="38100" dir="2700000" algn="tl">
                    <a:srgbClr val="000000">
                      <a:alpha val="43137"/>
                    </a:srgbClr>
                  </a:outerShdw>
                </a:effectLst>
                <a:latin typeface="Times New Roman" panose="02020603050405020304" pitchFamily="18" charset="0"/>
              </a:rPr>
              <a:t>Marie et Paul </a:t>
            </a:r>
            <a:r>
              <a:rPr lang="en-US" sz="2200" dirty="0">
                <a:effectLst>
                  <a:outerShdw blurRad="38100" dist="38100" dir="2700000" algn="tl">
                    <a:srgbClr val="000000">
                      <a:alpha val="43137"/>
                    </a:srgbClr>
                  </a:outerShdw>
                </a:effectLst>
                <a:latin typeface="Times New Roman" panose="02020603050405020304" pitchFamily="18" charset="0"/>
              </a:rPr>
              <a:t>sont des élèves. </a:t>
            </a:r>
            <a:r>
              <a:rPr lang="en-US" sz="2200" u="sng" dirty="0" err="1">
                <a:effectLst>
                  <a:outerShdw blurRad="38100" dist="38100" dir="2700000" algn="tl">
                    <a:srgbClr val="000000">
                      <a:alpha val="43137"/>
                    </a:srgbClr>
                  </a:outerShdw>
                </a:effectLst>
                <a:latin typeface="Times New Roman" panose="02020603050405020304" pitchFamily="18" charset="0"/>
              </a:rPr>
              <a:t>Ils</a:t>
            </a:r>
            <a:r>
              <a:rPr lang="en-US" sz="2200" dirty="0">
                <a:effectLst>
                  <a:outerShdw blurRad="38100" dist="38100" dir="2700000" algn="tl">
                    <a:srgbClr val="000000">
                      <a:alpha val="43137"/>
                    </a:srgbClr>
                  </a:outerShdw>
                </a:effectLst>
                <a:latin typeface="Times New Roman" panose="02020603050405020304" pitchFamily="18" charset="0"/>
              </a:rPr>
              <a:t> sont des élèves. </a:t>
            </a:r>
          </a:p>
          <a:p>
            <a:pPr algn="just">
              <a:lnSpc>
                <a:spcPct val="150000"/>
              </a:lnSpc>
              <a:spcBef>
                <a:spcPts val="0"/>
              </a:spcBef>
            </a:pPr>
            <a:r>
              <a:rPr lang="en-US" sz="2200" u="sng" dirty="0">
                <a:effectLst>
                  <a:outerShdw blurRad="38100" dist="38100" dir="2700000" algn="tl">
                    <a:srgbClr val="000000">
                      <a:alpha val="43137"/>
                    </a:srgbClr>
                  </a:outerShdw>
                </a:effectLst>
                <a:latin typeface="Times New Roman" panose="02020603050405020304" pitchFamily="18" charset="0"/>
              </a:rPr>
              <a:t>Helen</a:t>
            </a:r>
            <a:r>
              <a:rPr lang="en-US" sz="2200" dirty="0">
                <a:effectLst>
                  <a:outerShdw blurRad="38100" dist="38100" dir="2700000" algn="tl">
                    <a:srgbClr val="000000">
                      <a:alpha val="43137"/>
                    </a:srgbClr>
                  </a:outerShdw>
                </a:effectLst>
                <a:latin typeface="Times New Roman" panose="02020603050405020304" pitchFamily="18" charset="0"/>
              </a:rPr>
              <a:t> est grecque. </a:t>
            </a:r>
            <a:r>
              <a:rPr lang="en-US" sz="2200" u="sng" dirty="0">
                <a:effectLst>
                  <a:outerShdw blurRad="38100" dist="38100" dir="2700000" algn="tl">
                    <a:srgbClr val="000000">
                      <a:alpha val="43137"/>
                    </a:srgbClr>
                  </a:outerShdw>
                </a:effectLst>
                <a:latin typeface="Times New Roman" panose="02020603050405020304" pitchFamily="18" charset="0"/>
              </a:rPr>
              <a:t>Elle</a:t>
            </a:r>
            <a:r>
              <a:rPr lang="en-US" sz="2200" dirty="0">
                <a:effectLst>
                  <a:outerShdw blurRad="38100" dist="38100" dir="2700000" algn="tl">
                    <a:srgbClr val="000000">
                      <a:alpha val="43137"/>
                    </a:srgbClr>
                  </a:outerShdw>
                </a:effectLst>
                <a:latin typeface="Times New Roman" panose="02020603050405020304" pitchFamily="18" charset="0"/>
              </a:rPr>
              <a:t> est grecque.</a:t>
            </a:r>
          </a:p>
          <a:p>
            <a:pPr algn="just">
              <a:lnSpc>
                <a:spcPct val="150000"/>
              </a:lnSpc>
              <a:spcBef>
                <a:spcPts val="0"/>
              </a:spcBef>
            </a:pPr>
            <a:r>
              <a:rPr lang="en-US" sz="2200" u="sng" dirty="0">
                <a:effectLst>
                  <a:outerShdw blurRad="38100" dist="38100" dir="2700000" algn="tl">
                    <a:srgbClr val="000000">
                      <a:alpha val="43137"/>
                    </a:srgbClr>
                  </a:outerShdw>
                </a:effectLst>
                <a:latin typeface="Times New Roman" panose="02020603050405020304" pitchFamily="18" charset="0"/>
              </a:rPr>
              <a:t>Helen et Marie </a:t>
            </a:r>
            <a:r>
              <a:rPr lang="fr-FR" sz="2200" dirty="0">
                <a:effectLst>
                  <a:outerShdw blurRad="38100" dist="38100" dir="2700000" algn="tl">
                    <a:srgbClr val="000000">
                      <a:alpha val="43137"/>
                    </a:srgbClr>
                  </a:outerShdw>
                </a:effectLst>
                <a:latin typeface="Times New Roman" panose="02020603050405020304" pitchFamily="18" charset="0"/>
              </a:rPr>
              <a:t>sont des élèves. </a:t>
            </a:r>
            <a:r>
              <a:rPr lang="fr-FR" sz="2200" u="sng" dirty="0">
                <a:effectLst>
                  <a:outerShdw blurRad="38100" dist="38100" dir="2700000" algn="tl">
                    <a:srgbClr val="000000">
                      <a:alpha val="43137"/>
                    </a:srgbClr>
                  </a:outerShdw>
                </a:effectLst>
                <a:latin typeface="Times New Roman" panose="02020603050405020304" pitchFamily="18" charset="0"/>
              </a:rPr>
              <a:t>Elles</a:t>
            </a:r>
            <a:r>
              <a:rPr lang="fr-FR" sz="2200" dirty="0">
                <a:effectLst>
                  <a:outerShdw blurRad="38100" dist="38100" dir="2700000" algn="tl">
                    <a:srgbClr val="000000">
                      <a:alpha val="43137"/>
                    </a:srgbClr>
                  </a:outerShdw>
                </a:effectLst>
                <a:latin typeface="Times New Roman" panose="02020603050405020304" pitchFamily="18" charset="0"/>
              </a:rPr>
              <a:t> sont des élèves. </a:t>
            </a:r>
          </a:p>
          <a:p>
            <a:pPr algn="just">
              <a:lnSpc>
                <a:spcPct val="150000"/>
              </a:lnSpc>
              <a:spcBef>
                <a:spcPts val="0"/>
              </a:spcBef>
            </a:pPr>
            <a:r>
              <a:rPr lang="fr-FR" sz="2200" dirty="0">
                <a:effectLst>
                  <a:outerShdw blurRad="38100" dist="38100" dir="2700000" algn="tl">
                    <a:srgbClr val="000000">
                      <a:alpha val="43137"/>
                    </a:srgbClr>
                  </a:outerShdw>
                </a:effectLst>
                <a:latin typeface="Times New Roman" panose="02020603050405020304" pitchFamily="18" charset="0"/>
              </a:rPr>
              <a:t>Helen est grecque. Je suis grecque. Nous sommes grecques. </a:t>
            </a:r>
          </a:p>
          <a:p>
            <a:pPr algn="just">
              <a:lnSpc>
                <a:spcPct val="150000"/>
              </a:lnSpc>
              <a:spcBef>
                <a:spcPts val="0"/>
              </a:spcBef>
            </a:pPr>
            <a:endParaRPr lang="fr-FR"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n-US"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spTree>
    <p:extLst>
      <p:ext uri="{BB962C8B-B14F-4D97-AF65-F5344CB8AC3E}">
        <p14:creationId xmlns:p14="http://schemas.microsoft.com/office/powerpoint/2010/main" val="699024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
            <a:ext cx="9144000" cy="6858000"/>
          </a:xfrm>
        </p:spPr>
        <p:txBody>
          <a:bodyPr>
            <a:normAutofit/>
          </a:bodyPr>
          <a:lstStyle/>
          <a:p>
            <a:pPr algn="just">
              <a:lnSpc>
                <a:spcPct val="150000"/>
              </a:lnSpc>
              <a:spcBef>
                <a:spcPts val="0"/>
              </a:spcBef>
            </a:pPr>
            <a:r>
              <a:rPr lang="en-US" sz="2200" dirty="0">
                <a:effectLst>
                  <a:outerShdw blurRad="38100" dist="38100" dir="2700000" algn="tl">
                    <a:srgbClr val="000000">
                      <a:alpha val="43137"/>
                    </a:srgbClr>
                  </a:outerShdw>
                </a:effectLst>
                <a:latin typeface="Times New Roman" panose="02020603050405020304" pitchFamily="18" charset="0"/>
              </a:rPr>
              <a:t>Unissez</a:t>
            </a:r>
            <a:r>
              <a:rPr lang="el-GR" sz="2200" dirty="0">
                <a:effectLst>
                  <a:outerShdw blurRad="38100" dist="38100" dir="2700000" algn="tl">
                    <a:srgbClr val="000000">
                      <a:alpha val="43137"/>
                    </a:srgbClr>
                  </a:outerShdw>
                </a:effectLst>
                <a:latin typeface="Times New Roman" panose="02020603050405020304" pitchFamily="18" charset="0"/>
              </a:rPr>
              <a:t>: Ας αντιστοιχίσουμε:</a:t>
            </a: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Marie et Jean</a:t>
            </a: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Marie</a:t>
            </a: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Marie et Helen</a:t>
            </a: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Jean et Robert</a:t>
            </a: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Robert</a:t>
            </a:r>
          </a:p>
          <a:p>
            <a:pPr marL="457200" indent="-457200" algn="just">
              <a:lnSpc>
                <a:spcPct val="150000"/>
              </a:lnSpc>
              <a:spcBef>
                <a:spcPts val="0"/>
              </a:spcBef>
              <a:buFont typeface="+mj-lt"/>
              <a:buAutoNum type="arabicPeriod"/>
            </a:pPr>
            <a:r>
              <a:rPr lang="en-US" sz="2200" dirty="0">
                <a:effectLst>
                  <a:outerShdw blurRad="38100" dist="38100" dir="2700000" algn="tl">
                    <a:srgbClr val="000000">
                      <a:alpha val="43137"/>
                    </a:srgbClr>
                  </a:outerShdw>
                </a:effectLst>
                <a:latin typeface="Times New Roman" panose="02020603050405020304" pitchFamily="18" charset="0"/>
              </a:rPr>
              <a:t>Marie, Jean et moi</a:t>
            </a:r>
          </a:p>
          <a:p>
            <a:pPr algn="just">
              <a:lnSpc>
                <a:spcPct val="150000"/>
              </a:lnSpc>
              <a:spcBef>
                <a:spcPts val="0"/>
              </a:spcBef>
            </a:pPr>
            <a:endParaRPr lang="en-US" sz="2200" dirty="0">
              <a:effectLst>
                <a:outerShdw blurRad="38100" dist="38100" dir="2700000" algn="tl">
                  <a:srgbClr val="000000">
                    <a:alpha val="43137"/>
                  </a:srgbClr>
                </a:outerShdw>
              </a:effectLst>
              <a:latin typeface="Times New Roman" panose="02020603050405020304" pitchFamily="18" charset="0"/>
            </a:endParaRPr>
          </a:p>
          <a:p>
            <a:pPr algn="just">
              <a:lnSpc>
                <a:spcPct val="150000"/>
              </a:lnSpc>
              <a:spcBef>
                <a:spcPts val="0"/>
              </a:spcBef>
            </a:pPr>
            <a:endParaRPr lang="el-GR" sz="2200" dirty="0">
              <a:effectLst>
                <a:outerShdw blurRad="38100" dist="38100" dir="2700000" algn="tl">
                  <a:srgbClr val="000000">
                    <a:alpha val="43137"/>
                  </a:srgbClr>
                </a:outerShdw>
              </a:effectLst>
              <a:latin typeface="Times New Roman" panose="02020603050405020304" pitchFamily="18" charset="0"/>
            </a:endParaRPr>
          </a:p>
        </p:txBody>
      </p:sp>
      <p:graphicFrame>
        <p:nvGraphicFramePr>
          <p:cNvPr id="2" name="Πίνακας 1"/>
          <p:cNvGraphicFramePr>
            <a:graphicFrameLocks noGrp="1"/>
          </p:cNvGraphicFramePr>
          <p:nvPr>
            <p:extLst>
              <p:ext uri="{D42A27DB-BD31-4B8C-83A1-F6EECF244321}">
                <p14:modId xmlns:p14="http://schemas.microsoft.com/office/powerpoint/2010/main" val="4259573912"/>
              </p:ext>
            </p:extLst>
          </p:nvPr>
        </p:nvGraphicFramePr>
        <p:xfrm>
          <a:off x="4499992" y="1268760"/>
          <a:ext cx="2592288" cy="287144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20000"/>
                    </a:ext>
                  </a:extLst>
                </a:gridCol>
              </a:tblGrid>
              <a:tr h="5854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 Nous</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b. Ils</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c.</a:t>
                      </a:r>
                      <a:r>
                        <a:rPr lang="en-US" sz="2400" b="0" baseline="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Ils</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d. Il</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e. Elle</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r>
                        <a:rPr lang="en-US"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 Elles</a:t>
                      </a:r>
                      <a:endParaRPr lang="el-GR" sz="2400" b="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7671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287</Words>
  <Application>Microsoft Office PowerPoint</Application>
  <PresentationFormat>Προβολή στην οθόνη (4:3)</PresentationFormat>
  <Paragraphs>43</Paragraphs>
  <Slides>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3</vt:i4>
      </vt:variant>
    </vt:vector>
  </HeadingPairs>
  <TitlesOfParts>
    <vt:vector size="9" baseType="lpstr">
      <vt:lpstr>Arial</vt:lpstr>
      <vt:lpstr>Calibri</vt:lpstr>
      <vt:lpstr>Calibri Light</vt:lpstr>
      <vt:lpstr>Times New Roman</vt:lpstr>
      <vt:lpstr>Θέμα του Office</vt:lpstr>
      <vt:lpstr>7_Office Theme</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34</cp:revision>
  <dcterms:created xsi:type="dcterms:W3CDTF">2020-10-04T19:41:35Z</dcterms:created>
  <dcterms:modified xsi:type="dcterms:W3CDTF">2024-09-05T08:13:54Z</dcterms:modified>
</cp:coreProperties>
</file>