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89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973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61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95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975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696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241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01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746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53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2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39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Les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articles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définis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λεζ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αρτίκλ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ντεφινί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– Τα οριστικά άρθρα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Συνοδεύουν τα ουσιαστικά (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noms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) πρόσωπα, ζώα ή πράγματα που είναι γνωστά σ’ εμάς ή σ’ όποιον τα αναφέρει: Θα τα ξεχωρίσουμε σε γένη (έχουμε μόνο δύο γένη στα γαλλικά, αρσενικό -θηλυκό) και σε αριθμό (ενικό- πληθυντικό).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το αρσενικό/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masculin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: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nez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λε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νε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η μύτη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το θηλυκό/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féminin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: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la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la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maison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λα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μεζό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(ν) το σπίτι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Τα παραπάνω άρθρα θα πάρουν απόστροφο όταν τα ουσιαστικά που συνοδεύουν  αρχίζουν από φωνήεν ή h άφωνο/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muet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είτε στο θηλυκό είτε στο αρσενικό κι έτσι θα γίνουν: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l’homme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λ’όμ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(</a:t>
            </a:r>
            <a:r>
              <a:rPr lang="el-GR" sz="2200" strike="sngStrik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</a:t>
            </a:r>
            <a:r>
              <a:rPr lang="el-GR" sz="2200" strike="sngStrik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strike="sngStrik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homme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) ο άντρας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l’église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λ’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εγκλίζ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(</a:t>
            </a:r>
            <a:r>
              <a:rPr lang="el-GR" sz="2200" strike="sngStrik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la</a:t>
            </a:r>
            <a:r>
              <a:rPr lang="el-GR" sz="2200" strike="sngStrik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strike="sngStrik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église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) η εκκλησία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1A2208CA-9DC8-B098-A56B-CCCB2B366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099113"/>
              </p:ext>
            </p:extLst>
          </p:nvPr>
        </p:nvGraphicFramePr>
        <p:xfrm>
          <a:off x="628650" y="620688"/>
          <a:ext cx="7886700" cy="1219200"/>
        </p:xfrm>
        <a:graphic>
          <a:graphicData uri="http://schemas.openxmlformats.org/drawingml/2006/table">
            <a:tbl>
              <a:tblPr/>
              <a:tblGrid>
                <a:gridCol w="1971675">
                  <a:extLst>
                    <a:ext uri="{9D8B030D-6E8A-4147-A177-3AD203B41FA5}">
                      <a16:colId xmlns:a16="http://schemas.microsoft.com/office/drawing/2014/main" val="2193953824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252660534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301767551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299670480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l"/>
                      <a:r>
                        <a:rPr lang="el-GR" sz="1400" b="1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Το οριστικό άρθρο στα γαλλικά</a:t>
                      </a:r>
                      <a:endParaRPr lang="el-GR" sz="1400" b="0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72335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el-GR" sz="1400" b="1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Ενικός</a:t>
                      </a:r>
                      <a:endParaRPr lang="el-GR" sz="1400" b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l-GR" sz="1400" b="1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Πληθυντικός</a:t>
                      </a:r>
                      <a:endParaRPr lang="el-GR" sz="1400" b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91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l-GR" sz="1400" b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Αρσενικό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le/ l' (</a:t>
                      </a:r>
                      <a:r>
                        <a:rPr lang="el-GR" sz="1400" b="0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ο)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400" b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Αρσενικό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les (</a:t>
                      </a:r>
                      <a:r>
                        <a:rPr lang="el-GR" sz="1400" b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οι)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18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l-GR" sz="1400" b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Θηλυκό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la/ l' (</a:t>
                      </a:r>
                      <a:r>
                        <a:rPr lang="el-GR" sz="1400" b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η)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400" b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Θηλυκό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les (</a:t>
                      </a:r>
                      <a:r>
                        <a:rPr lang="el-GR" sz="1400" b="0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</a:rPr>
                        <a:t>οι)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27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3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Τέλος, ο πληθυντικός/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pluriel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είναι ίδιος και για το αρσενικό και για το θηλυκό και για όσα αρχίζουν από φωνήεν ή h άφωνο/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muet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nez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  les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nez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οι μύτες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la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maison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  les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maisons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τα σπίτια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l’homme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  les hommes 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οι άντρες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l’église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  les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églises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οι εκκλησίες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Επειδή τα γένη στα γαλλικά δεν αντιστοιχούν με τα ελληνικά, βλέπουμε το ίδιο άρθρο να μεταφράζεται κάθε φορά με διαφορετικό τρόπο.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Στην άρνηση παραμένουν όλα ίδια.	</a:t>
            </a:r>
          </a:p>
        </p:txBody>
      </p:sp>
    </p:spTree>
    <p:extLst>
      <p:ext uri="{BB962C8B-B14F-4D97-AF65-F5344CB8AC3E}">
        <p14:creationId xmlns:p14="http://schemas.microsoft.com/office/powerpoint/2010/main" val="6001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Τα: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 la les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δεν περιορίζονται μόνο σε ό,τι είναι γνωστό. Συνοδεύουν: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 μια γενική αλήθεια::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La Terre est ronde. 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Γη είναι στρογγυλή.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κάτι που είναι μοναδικό: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 soleil brille.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λε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σολέγ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(ι)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μπρίγ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(ι). Ο ήλιος λάμπει. (έχουμε μόνο έναν ήλιο)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3. Μπαίνουν μετά από ρήματα που δηλώνουν προτίμηση ή απέχθεια: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aimer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μου αρέσει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J’aime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le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cinéma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détester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απεχθάνομαι	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Je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déteste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les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mathématiques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adorer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λατρεύω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J’adore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les chats.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préférer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προτιμώ	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Je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préfère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le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chocolat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29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Και για την προφορά: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Το s στο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δεν προφέρεται. Όταν όμως η επόμενη λέξη αρχίζει από φωνήεν ή h άφωνο, τότε ανάμεσα στο άρθρο και τη λέξη,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θ’ακουστεί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ένα z (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liaison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, για λόγους ευφωνίας):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[z]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autos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λεζ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οτό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[z]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homes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λεζ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ομ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Voilà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la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robe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de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Marie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. Να το φουστάνι της Μαρίας. (κι όχι ένα οποιοδήποτε φουστάνι)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garçon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de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monsieur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et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de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madame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Legrand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est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très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gentil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. Το αγόρι του κυρίου και της κυρίας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Legrand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είναι πολύ ευγενικό.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Voilà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chien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de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Paul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. Να ο σκύλος του Παύλου. (κι όχι ένας οποιοσδήποτε σκύλος)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04379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474</Words>
  <Application>Microsoft Office PowerPoint</Application>
  <PresentationFormat>Προβολή στην οθόνη (4:3)</PresentationFormat>
  <Paragraphs>52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Source Sans Pro</vt:lpstr>
      <vt:lpstr>Times New Roman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11</cp:revision>
  <dcterms:created xsi:type="dcterms:W3CDTF">2020-10-04T20:00:35Z</dcterms:created>
  <dcterms:modified xsi:type="dcterms:W3CDTF">2024-09-09T08:43:18Z</dcterms:modified>
</cp:coreProperties>
</file>