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4"/>
  </p:notesMasterIdLst>
  <p:sldIdLst>
    <p:sldId id="287" r:id="rId2"/>
    <p:sldId id="257" r:id="rId3"/>
    <p:sldId id="25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72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03F4110-5866-403A-A16E-99D343ED27EF}">
          <p14:sldIdLst>
            <p14:sldId id="287"/>
            <p14:sldId id="257"/>
            <p14:sldId id="25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7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A7E3"/>
    <a:srgbClr val="F49C4E"/>
    <a:srgbClr val="37B398"/>
    <a:srgbClr val="1B4686"/>
    <a:srgbClr val="ED6F9C"/>
    <a:srgbClr val="A27DB6"/>
    <a:srgbClr val="5F95CF"/>
    <a:srgbClr val="FCC13F"/>
    <a:srgbClr val="EA4E34"/>
    <a:srgbClr val="C9D52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C3A2CA1F-3267-4498-8071-7EE1E42671EB}">
  <a:tblStyle styleId="{C3A2CA1F-3267-4498-8071-7EE1E42671EB}" styleName="Table_0">
    <a:wholeTbl>
      <a:tcTxStyle b="off" i="off">
        <a:font>
          <a:latin typeface="Rockwell"/>
          <a:ea typeface="Rockwell"/>
          <a:cs typeface="Rockwel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7E8E7"/>
          </a:solidFill>
        </a:fill>
      </a:tcStyle>
    </a:wholeTbl>
    <a:band1H>
      <a:tcStyle>
        <a:tcBdr/>
        <a:fill>
          <a:solidFill>
            <a:srgbClr val="EFCECA"/>
          </a:solidFill>
        </a:fill>
      </a:tcStyle>
    </a:band1H>
    <a:band1V>
      <a:tcStyle>
        <a:tcBdr/>
        <a:fill>
          <a:solidFill>
            <a:srgbClr val="EFCECA"/>
          </a:solidFill>
        </a:fill>
      </a:tcStyle>
    </a:band1V>
    <a:lastCol>
      <a:tcTxStyle b="on" i="off">
        <a:font>
          <a:latin typeface="Rockwell"/>
          <a:ea typeface="Rockwell"/>
          <a:cs typeface="Rockwel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Rockwell"/>
          <a:ea typeface="Rockwell"/>
          <a:cs typeface="Rockwel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Rockwell"/>
          <a:ea typeface="Rockwell"/>
          <a:cs typeface="Rockwel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Rockwell"/>
          <a:ea typeface="Rockwell"/>
          <a:cs typeface="Rockwel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14"/>
    <p:restoredTop sz="94690"/>
  </p:normalViewPr>
  <p:slideViewPr>
    <p:cSldViewPr snapToGrid="0">
      <p:cViewPr varScale="1">
        <p:scale>
          <a:sx n="68" d="100"/>
          <a:sy n="68" d="100"/>
        </p:scale>
        <p:origin x="-1284" y="-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49911737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xmlns="" val="910714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790210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647378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5" name="Shape 2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577691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4403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854187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403509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943183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4202259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086762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932446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51481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6"/>
            <a:ext cx="11360700" cy="27369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6900"/>
            </a:lvl1pPr>
            <a:lvl2pPr lvl="1" algn="ctr">
              <a:spcBef>
                <a:spcPts val="0"/>
              </a:spcBef>
              <a:buSzPct val="100000"/>
              <a:defRPr sz="6900"/>
            </a:lvl2pPr>
            <a:lvl3pPr lvl="2" algn="ctr">
              <a:spcBef>
                <a:spcPts val="0"/>
              </a:spcBef>
              <a:buSzPct val="100000"/>
              <a:defRPr sz="6900"/>
            </a:lvl3pPr>
            <a:lvl4pPr lvl="3" algn="ctr">
              <a:spcBef>
                <a:spcPts val="0"/>
              </a:spcBef>
              <a:buSzPct val="100000"/>
              <a:defRPr sz="6900"/>
            </a:lvl4pPr>
            <a:lvl5pPr lvl="4" algn="ctr">
              <a:spcBef>
                <a:spcPts val="0"/>
              </a:spcBef>
              <a:buSzPct val="100000"/>
              <a:defRPr sz="6900"/>
            </a:lvl5pPr>
            <a:lvl6pPr lvl="5" algn="ctr">
              <a:spcBef>
                <a:spcPts val="0"/>
              </a:spcBef>
              <a:buSzPct val="100000"/>
              <a:defRPr sz="6900"/>
            </a:lvl6pPr>
            <a:lvl7pPr lvl="6" algn="ctr">
              <a:spcBef>
                <a:spcPts val="0"/>
              </a:spcBef>
              <a:buSzPct val="100000"/>
              <a:defRPr sz="6900"/>
            </a:lvl7pPr>
            <a:lvl8pPr lvl="7" algn="ctr">
              <a:spcBef>
                <a:spcPts val="0"/>
              </a:spcBef>
              <a:buSzPct val="100000"/>
              <a:defRPr sz="6900"/>
            </a:lvl8pPr>
            <a:lvl9pPr lvl="8" algn="ctr">
              <a:spcBef>
                <a:spcPts val="0"/>
              </a:spcBef>
              <a:buSzPct val="100000"/>
              <a:defRPr sz="69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7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16000"/>
            </a:lvl1pPr>
            <a:lvl2pPr lvl="1" algn="ctr">
              <a:spcBef>
                <a:spcPts val="0"/>
              </a:spcBef>
              <a:buSzPct val="100000"/>
              <a:defRPr sz="16000"/>
            </a:lvl2pPr>
            <a:lvl3pPr lvl="2" algn="ctr">
              <a:spcBef>
                <a:spcPts val="0"/>
              </a:spcBef>
              <a:buSzPct val="100000"/>
              <a:defRPr sz="16000"/>
            </a:lvl3pPr>
            <a:lvl4pPr lvl="3" algn="ctr">
              <a:spcBef>
                <a:spcPts val="0"/>
              </a:spcBef>
              <a:buSzPct val="100000"/>
              <a:defRPr sz="16000"/>
            </a:lvl4pPr>
            <a:lvl5pPr lvl="4" algn="ctr">
              <a:spcBef>
                <a:spcPts val="0"/>
              </a:spcBef>
              <a:buSzPct val="100000"/>
              <a:defRPr sz="16000"/>
            </a:lvl5pPr>
            <a:lvl6pPr lvl="5" algn="ctr">
              <a:spcBef>
                <a:spcPts val="0"/>
              </a:spcBef>
              <a:buSzPct val="100000"/>
              <a:defRPr sz="16000"/>
            </a:lvl6pPr>
            <a:lvl7pPr lvl="6" algn="ctr">
              <a:spcBef>
                <a:spcPts val="0"/>
              </a:spcBef>
              <a:buSzPct val="100000"/>
              <a:defRPr sz="16000"/>
            </a:lvl7pPr>
            <a:lvl8pPr lvl="7" algn="ctr">
              <a:spcBef>
                <a:spcPts val="0"/>
              </a:spcBef>
              <a:buSzPct val="100000"/>
              <a:defRPr sz="16000"/>
            </a:lvl8pPr>
            <a:lvl9pPr lvl="8" algn="ctr">
              <a:spcBef>
                <a:spcPts val="0"/>
              </a:spcBef>
              <a:buSzPct val="100000"/>
              <a:defRPr sz="16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6"/>
            <a:ext cx="11360700" cy="17343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Open Sans" charset="0"/>
                <a:ea typeface="Open Sans" charset="0"/>
                <a:cs typeface="Open Sans" charset="0"/>
                <a:sym typeface="Rockwel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r>
              <a:rPr lang="en-US" dirty="0"/>
              <a:t>Pearson  (c) 2018      Gold Experience 2nd Edition C1 / B2+ / B2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9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>
              <a:spcBef>
                <a:spcPts val="0"/>
              </a:spcBef>
              <a:buSzPct val="100000"/>
              <a:defRPr sz="3200"/>
            </a:lvl1pPr>
            <a:lvl2pPr lvl="1">
              <a:spcBef>
                <a:spcPts val="0"/>
              </a:spcBef>
              <a:buSzPct val="100000"/>
              <a:defRPr sz="3200"/>
            </a:lvl2pPr>
            <a:lvl3pPr lvl="2">
              <a:spcBef>
                <a:spcPts val="0"/>
              </a:spcBef>
              <a:buSzPct val="100000"/>
              <a:defRPr sz="3200"/>
            </a:lvl3pPr>
            <a:lvl4pPr lvl="3">
              <a:spcBef>
                <a:spcPts val="0"/>
              </a:spcBef>
              <a:buSzPct val="100000"/>
              <a:defRPr sz="3200"/>
            </a:lvl4pPr>
            <a:lvl5pPr lvl="4">
              <a:spcBef>
                <a:spcPts val="0"/>
              </a:spcBef>
              <a:buSzPct val="100000"/>
              <a:defRPr sz="3200"/>
            </a:lvl5pPr>
            <a:lvl6pPr lvl="5">
              <a:spcBef>
                <a:spcPts val="0"/>
              </a:spcBef>
              <a:buSzPct val="100000"/>
              <a:defRPr sz="3200"/>
            </a:lvl6pPr>
            <a:lvl7pPr lvl="6">
              <a:spcBef>
                <a:spcPts val="0"/>
              </a:spcBef>
              <a:buSzPct val="100000"/>
              <a:defRPr sz="3200"/>
            </a:lvl7pPr>
            <a:lvl8pPr lvl="7">
              <a:spcBef>
                <a:spcPts val="0"/>
              </a:spcBef>
              <a:buSzPct val="100000"/>
              <a:defRPr sz="3200"/>
            </a:lvl8pPr>
            <a:lvl9pPr lvl="8">
              <a:spcBef>
                <a:spcPts val="0"/>
              </a:spcBef>
              <a:buSzPct val="100000"/>
              <a:defRPr sz="3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6" y="600200"/>
            <a:ext cx="8490300" cy="54543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spcBef>
                <a:spcPts val="0"/>
              </a:spcBef>
              <a:buSzPct val="100000"/>
              <a:defRPr sz="6400"/>
            </a:lvl1pPr>
            <a:lvl2pPr lvl="1">
              <a:spcBef>
                <a:spcPts val="0"/>
              </a:spcBef>
              <a:buSzPct val="100000"/>
              <a:defRPr sz="6400"/>
            </a:lvl2pPr>
            <a:lvl3pPr lvl="2">
              <a:spcBef>
                <a:spcPts val="0"/>
              </a:spcBef>
              <a:buSzPct val="100000"/>
              <a:defRPr sz="6400"/>
            </a:lvl3pPr>
            <a:lvl4pPr lvl="3">
              <a:spcBef>
                <a:spcPts val="0"/>
              </a:spcBef>
              <a:buSzPct val="100000"/>
              <a:defRPr sz="6400"/>
            </a:lvl4pPr>
            <a:lvl5pPr lvl="4">
              <a:spcBef>
                <a:spcPts val="0"/>
              </a:spcBef>
              <a:buSzPct val="100000"/>
              <a:defRPr sz="6400"/>
            </a:lvl5pPr>
            <a:lvl6pPr lvl="5">
              <a:spcBef>
                <a:spcPts val="0"/>
              </a:spcBef>
              <a:buSzPct val="100000"/>
              <a:defRPr sz="6400"/>
            </a:lvl6pPr>
            <a:lvl7pPr lvl="6">
              <a:spcBef>
                <a:spcPts val="0"/>
              </a:spcBef>
              <a:buSzPct val="100000"/>
              <a:defRPr sz="6400"/>
            </a:lvl7pPr>
            <a:lvl8pPr lvl="7">
              <a:spcBef>
                <a:spcPts val="0"/>
              </a:spcBef>
              <a:buSzPct val="100000"/>
              <a:defRPr sz="6400"/>
            </a:lvl8pPr>
            <a:lvl9pPr lvl="8">
              <a:spcBef>
                <a:spcPts val="0"/>
              </a:spcBef>
              <a:buSzPct val="100000"/>
              <a:defRPr sz="6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6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lIns="121900" tIns="121900" rIns="121900" bIns="121900" anchor="b" anchorCtr="0"/>
          <a:lstStyle>
            <a:lvl1pPr lvl="0" algn="ctr">
              <a:spcBef>
                <a:spcPts val="0"/>
              </a:spcBef>
              <a:buSzPct val="100000"/>
              <a:defRPr sz="5600"/>
            </a:lvl1pPr>
            <a:lvl2pPr lvl="1" algn="ctr">
              <a:spcBef>
                <a:spcPts val="0"/>
              </a:spcBef>
              <a:buSzPct val="100000"/>
              <a:defRPr sz="5600"/>
            </a:lvl2pPr>
            <a:lvl3pPr lvl="2" algn="ctr">
              <a:spcBef>
                <a:spcPts val="0"/>
              </a:spcBef>
              <a:buSzPct val="100000"/>
              <a:defRPr sz="5600"/>
            </a:lvl3pPr>
            <a:lvl4pPr lvl="3" algn="ctr">
              <a:spcBef>
                <a:spcPts val="0"/>
              </a:spcBef>
              <a:buSzPct val="100000"/>
              <a:defRPr sz="5600"/>
            </a:lvl4pPr>
            <a:lvl5pPr lvl="4" algn="ctr">
              <a:spcBef>
                <a:spcPts val="0"/>
              </a:spcBef>
              <a:buSzPct val="100000"/>
              <a:defRPr sz="5600"/>
            </a:lvl5pPr>
            <a:lvl6pPr lvl="5" algn="ctr">
              <a:spcBef>
                <a:spcPts val="0"/>
              </a:spcBef>
              <a:buSzPct val="100000"/>
              <a:defRPr sz="5600"/>
            </a:lvl6pPr>
            <a:lvl7pPr lvl="6" algn="ctr">
              <a:spcBef>
                <a:spcPts val="0"/>
              </a:spcBef>
              <a:buSzPct val="100000"/>
              <a:defRPr sz="5600"/>
            </a:lvl7pPr>
            <a:lvl8pPr lvl="7" algn="ctr">
              <a:spcBef>
                <a:spcPts val="0"/>
              </a:spcBef>
              <a:buSzPct val="100000"/>
              <a:defRPr sz="5600"/>
            </a:lvl8pPr>
            <a:lvl9pPr lvl="8" algn="ctr">
              <a:spcBef>
                <a:spcPts val="0"/>
              </a:spcBef>
              <a:buSzPct val="100000"/>
              <a:defRPr sz="56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6"/>
            <a:ext cx="7998300" cy="806700"/>
          </a:xfrm>
          <a:prstGeom prst="rect">
            <a:avLst/>
          </a:prstGeom>
        </p:spPr>
        <p:txBody>
          <a:bodyPr lIns="121900" tIns="121900" rIns="121900" bIns="121900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pPr lvl="0">
                <a:spcBef>
                  <a:spcPts val="0"/>
                </a:spcBef>
                <a:buNone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24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lIns="121900" tIns="121900" rIns="121900" bIns="121900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US" sz="13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US" sz="13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5" Type="http://schemas.openxmlformats.org/officeDocument/2006/relationships/image" Target="../media/image8.png"/><Relationship Id="rId4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56"/>
          <p:cNvSpPr/>
          <p:nvPr/>
        </p:nvSpPr>
        <p:spPr>
          <a:xfrm>
            <a:off x="31358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4E55A2"/>
              </a:gs>
              <a:gs pos="77000">
                <a:srgbClr val="66C1BF"/>
              </a:gs>
            </a:gsLst>
            <a:lin ang="27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58"/>
          <p:cNvSpPr txBox="1">
            <a:spLocks noGrp="1"/>
          </p:cNvSpPr>
          <p:nvPr>
            <p:ph type="subTitle" idx="1"/>
          </p:nvPr>
        </p:nvSpPr>
        <p:spPr>
          <a:xfrm>
            <a:off x="4260713" y="4716762"/>
            <a:ext cx="5826870" cy="913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900"/>
              <a:buFont typeface="Open Sans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Unit </a:t>
            </a:r>
            <a:r>
              <a:rPr lang="en-US" sz="32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6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– </a:t>
            </a:r>
            <a:r>
              <a:rPr lang="en-US" sz="32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past simple 1</a:t>
            </a:r>
            <a:endParaRPr sz="3200" b="1" i="0" u="none" strike="noStrike" cap="none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8" name="Shape 57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9900" y="1302746"/>
            <a:ext cx="6163056" cy="2852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9900" y="4363678"/>
            <a:ext cx="1172994" cy="118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035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70050" y="178593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negatives in the past simple</a:t>
            </a:r>
            <a:endParaRPr lang="en-US" sz="440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136" y="1226797"/>
            <a:ext cx="1239894" cy="1239894"/>
          </a:xfrm>
          <a:prstGeom prst="rect">
            <a:avLst/>
          </a:prstGeom>
        </p:spPr>
      </p:pic>
      <p:sp>
        <p:nvSpPr>
          <p:cNvPr id="23" name="Rounded Rectangular Callout 22"/>
          <p:cNvSpPr/>
          <p:nvPr/>
        </p:nvSpPr>
        <p:spPr>
          <a:xfrm>
            <a:off x="2570206" y="1226797"/>
            <a:ext cx="2929842" cy="1239894"/>
          </a:xfrm>
          <a:prstGeom prst="wedgeRoundRectCallout">
            <a:avLst>
              <a:gd name="adj1" fmla="val -66300"/>
              <a:gd name="adj2" fmla="val 531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 didn’t like Paris. It was very busy and the restaurants were expensive. I preferred the villages.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7428439" y="3303639"/>
            <a:ext cx="3435179" cy="2636169"/>
          </a:xfrm>
          <a:prstGeom prst="wedgeRoundRectCallout">
            <a:avLst>
              <a:gd name="adj1" fmla="val -57166"/>
              <a:gd name="adj2" fmla="val 20234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Look at the continuation of the conversation. Can you find three examples of negative statements in the past simple?</a:t>
            </a: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37515" y="4365782"/>
            <a:ext cx="1333184" cy="133318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81" y="1121169"/>
            <a:ext cx="1239894" cy="1239894"/>
          </a:xfrm>
          <a:prstGeom prst="rect">
            <a:avLst/>
          </a:prstGeom>
        </p:spPr>
      </p:pic>
      <p:sp>
        <p:nvSpPr>
          <p:cNvPr id="26" name="Rounded Rectangular Callout 25"/>
          <p:cNvSpPr/>
          <p:nvPr/>
        </p:nvSpPr>
        <p:spPr>
          <a:xfrm>
            <a:off x="5857200" y="918954"/>
            <a:ext cx="3142478" cy="1894986"/>
          </a:xfrm>
          <a:prstGeom prst="wedgeRoundRectCallout">
            <a:avLst>
              <a:gd name="adj1" fmla="val 57957"/>
              <a:gd name="adj2" fmla="val 6594"/>
              <a:gd name="adj3" fmla="val 16667"/>
            </a:avLst>
          </a:prstGeom>
          <a:solidFill>
            <a:srgbClr val="5F9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 liked Paris a lot. My sister didn’t live in the </a:t>
            </a:r>
            <a:r>
              <a:rPr lang="en-US" sz="1600" dirty="0" err="1">
                <a:latin typeface="Open Sans" charset="0"/>
                <a:ea typeface="Open Sans" charset="0"/>
                <a:cs typeface="Open Sans" charset="0"/>
                <a:sym typeface="Open Sans"/>
              </a:rPr>
              <a:t>centre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. We cooked at my sister’s house a lot and didn’t go to restaurants every day.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2467" y="1177768"/>
            <a:ext cx="1037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didn’t like</a:t>
            </a:r>
            <a:endParaRPr lang="en-GB" sz="1600" dirty="0"/>
          </a:p>
        </p:txBody>
      </p:sp>
      <p:sp>
        <p:nvSpPr>
          <p:cNvPr id="28" name="Rectangle 27"/>
          <p:cNvSpPr/>
          <p:nvPr/>
        </p:nvSpPr>
        <p:spPr>
          <a:xfrm>
            <a:off x="6050753" y="1470835"/>
            <a:ext cx="1037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didn’t live</a:t>
            </a:r>
            <a:endParaRPr lang="en-GB" sz="1600" dirty="0"/>
          </a:p>
        </p:txBody>
      </p:sp>
      <p:sp>
        <p:nvSpPr>
          <p:cNvPr id="29" name="Rectangle 28"/>
          <p:cNvSpPr/>
          <p:nvPr/>
        </p:nvSpPr>
        <p:spPr>
          <a:xfrm>
            <a:off x="7188882" y="1944894"/>
            <a:ext cx="9589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didn’t go</a:t>
            </a:r>
            <a:endParaRPr lang="en-GB" sz="1600" dirty="0"/>
          </a:p>
        </p:txBody>
      </p:sp>
      <p:sp>
        <p:nvSpPr>
          <p:cNvPr id="30" name="Rounded Rectangular Callout 29"/>
          <p:cNvSpPr/>
          <p:nvPr/>
        </p:nvSpPr>
        <p:spPr>
          <a:xfrm>
            <a:off x="1823466" y="3414809"/>
            <a:ext cx="3435179" cy="990488"/>
          </a:xfrm>
          <a:prstGeom prst="wedgeRoundRectCallout">
            <a:avLst>
              <a:gd name="adj1" fmla="val 57652"/>
              <a:gd name="adj2" fmla="val 31257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Complete the table using the examples to help you.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7572179"/>
              </p:ext>
            </p:extLst>
          </p:nvPr>
        </p:nvGraphicFramePr>
        <p:xfrm>
          <a:off x="526331" y="4646132"/>
          <a:ext cx="4732314" cy="1456936"/>
        </p:xfrm>
        <a:graphic>
          <a:graphicData uri="http://schemas.openxmlformats.org/drawingml/2006/table">
            <a:tbl>
              <a:tblPr firstRow="1" bandRow="1">
                <a:tableStyleId>{C3A2CA1F-3267-4498-8071-7EE1E42671EB}</a:tableStyleId>
              </a:tblPr>
              <a:tblGrid>
                <a:gridCol w="12895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13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13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852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person</a:t>
                      </a:r>
                    </a:p>
                  </a:txBody>
                  <a:tcPr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auxiliary verb</a:t>
                      </a:r>
                    </a:p>
                  </a:txBody>
                  <a:tcPr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main verb</a:t>
                      </a:r>
                    </a:p>
                  </a:txBody>
                  <a:tcPr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841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I, You, He, She, It, We, They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B0F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verb infinitive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01811" y="5374600"/>
            <a:ext cx="14847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Open Sans" charset="0"/>
                <a:ea typeface="Open Sans" charset="0"/>
                <a:cs typeface="Open Sans" charset="0"/>
              </a:rPr>
              <a:t>didn’t (did not)</a:t>
            </a:r>
          </a:p>
        </p:txBody>
      </p:sp>
      <p:sp>
        <p:nvSpPr>
          <p:cNvPr id="16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  <p:extLst>
      <p:ext uri="{BB962C8B-B14F-4D97-AF65-F5344CB8AC3E}">
        <p14:creationId xmlns:p14="http://schemas.microsoft.com/office/powerpoint/2010/main" xmlns="" val="310914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45833E-6 -0.01042 L 0.39974 0.4752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87" y="2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54167E-6 3.7037E-7 L 0.1388 0.5270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57" y="2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29167E-6 3.33333E-6 L 0.0948 0.5185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09" y="2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/>
      <p:bldP spid="27" grpId="1"/>
      <p:bldP spid="28" grpId="0"/>
      <p:bldP spid="28" grpId="1"/>
      <p:bldP spid="29" grpId="0"/>
      <p:bldP spid="29" grpId="1"/>
      <p:bldP spid="30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70050" y="178593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negatives in the past simple</a:t>
            </a:r>
            <a:endParaRPr lang="en-US" sz="440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136" y="1226797"/>
            <a:ext cx="1239894" cy="1239894"/>
          </a:xfrm>
          <a:prstGeom prst="rect">
            <a:avLst/>
          </a:prstGeom>
        </p:spPr>
      </p:pic>
      <p:sp>
        <p:nvSpPr>
          <p:cNvPr id="23" name="Rounded Rectangular Callout 22"/>
          <p:cNvSpPr/>
          <p:nvPr/>
        </p:nvSpPr>
        <p:spPr>
          <a:xfrm>
            <a:off x="2570206" y="1226797"/>
            <a:ext cx="2929842" cy="1239894"/>
          </a:xfrm>
          <a:prstGeom prst="wedgeRoundRectCallout">
            <a:avLst>
              <a:gd name="adj1" fmla="val -66300"/>
              <a:gd name="adj2" fmla="val 531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I didn’t like Paris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. It was very busy and the restaurants were expensive. I preferred the villages.</a:t>
            </a:r>
          </a:p>
        </p:txBody>
      </p:sp>
      <p:sp>
        <p:nvSpPr>
          <p:cNvPr id="19" name="Rounded Rectangular Callout 18"/>
          <p:cNvSpPr/>
          <p:nvPr/>
        </p:nvSpPr>
        <p:spPr>
          <a:xfrm>
            <a:off x="1023584" y="5140572"/>
            <a:ext cx="2115402" cy="1021276"/>
          </a:xfrm>
          <a:prstGeom prst="wedgeRoundRectCallout">
            <a:avLst>
              <a:gd name="adj1" fmla="val -15876"/>
              <a:gd name="adj2" fmla="val -6529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The structure is the same with all persons (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I, you, he, 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etc.).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3086" y="3219370"/>
            <a:ext cx="1333184" cy="133318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81" y="1121169"/>
            <a:ext cx="1239894" cy="1239894"/>
          </a:xfrm>
          <a:prstGeom prst="rect">
            <a:avLst/>
          </a:prstGeom>
        </p:spPr>
      </p:pic>
      <p:sp>
        <p:nvSpPr>
          <p:cNvPr id="26" name="Rounded Rectangular Callout 25"/>
          <p:cNvSpPr/>
          <p:nvPr/>
        </p:nvSpPr>
        <p:spPr>
          <a:xfrm>
            <a:off x="5857200" y="918954"/>
            <a:ext cx="3142478" cy="1894986"/>
          </a:xfrm>
          <a:prstGeom prst="wedgeRoundRectCallout">
            <a:avLst>
              <a:gd name="adj1" fmla="val 57957"/>
              <a:gd name="adj2" fmla="val 6594"/>
              <a:gd name="adj3" fmla="val 16667"/>
            </a:avLst>
          </a:prstGeom>
          <a:solidFill>
            <a:srgbClr val="5F9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 liked Paris a lot. 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My sister didn’t live in the </a:t>
            </a:r>
            <a:r>
              <a:rPr lang="en-US" sz="1600" b="1" dirty="0" err="1">
                <a:latin typeface="Open Sans" charset="0"/>
                <a:ea typeface="Open Sans" charset="0"/>
                <a:cs typeface="Open Sans" charset="0"/>
                <a:sym typeface="Open Sans"/>
              </a:rPr>
              <a:t>centre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. We cooked at my sister’s house a lot and 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didn’t go to restaurants 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every day.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68097270"/>
              </p:ext>
            </p:extLst>
          </p:nvPr>
        </p:nvGraphicFramePr>
        <p:xfrm>
          <a:off x="470050" y="3219370"/>
          <a:ext cx="7492638" cy="1679161"/>
        </p:xfrm>
        <a:graphic>
          <a:graphicData uri="http://schemas.openxmlformats.org/drawingml/2006/table">
            <a:tbl>
              <a:tblPr firstRow="1" bandRow="1">
                <a:tableStyleId>{C3A2CA1F-3267-4498-8071-7EE1E42671EB}</a:tableStyleId>
              </a:tblPr>
              <a:tblGrid>
                <a:gridCol w="27978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93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54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852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person</a:t>
                      </a:r>
                    </a:p>
                  </a:txBody>
                  <a:tcPr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auxiliary verb</a:t>
                      </a:r>
                    </a:p>
                  </a:txBody>
                  <a:tcPr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main verb</a:t>
                      </a:r>
                    </a:p>
                  </a:txBody>
                  <a:tcPr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953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I, You, He, She, It, We, They</a:t>
                      </a:r>
                      <a:endParaRPr lang="en-GB" sz="1600" b="0" dirty="0">
                        <a:solidFill>
                          <a:schemeClr val="dk1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algn="ctr"/>
                      <a:endParaRPr lang="en-GB" sz="1600" b="0" dirty="0">
                        <a:solidFill>
                          <a:schemeClr val="dk1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I</a:t>
                      </a:r>
                    </a:p>
                    <a:p>
                      <a:pPr algn="ctr"/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My sister</a:t>
                      </a:r>
                    </a:p>
                    <a:p>
                      <a:pPr algn="ctr"/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We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didn’t (did not) </a:t>
                      </a:r>
                    </a:p>
                    <a:p>
                      <a:pPr algn="ctr"/>
                      <a:endParaRPr lang="en-GB" sz="1600" b="0" dirty="0">
                        <a:solidFill>
                          <a:schemeClr val="tx1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algn="ctr"/>
                      <a:endParaRPr lang="en-GB" sz="1600" b="1" dirty="0">
                        <a:solidFill>
                          <a:srgbClr val="00B0F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didn’t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verb infinitive</a:t>
                      </a:r>
                    </a:p>
                    <a:p>
                      <a:pPr algn="ctr"/>
                      <a:endParaRPr lang="en-GB" sz="1600" b="0" dirty="0">
                        <a:solidFill>
                          <a:schemeClr val="tx1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like Paris.</a:t>
                      </a:r>
                    </a:p>
                    <a:p>
                      <a:pPr algn="ctr"/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live in the centre.</a:t>
                      </a:r>
                    </a:p>
                    <a:p>
                      <a:pPr algn="ctr"/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go</a:t>
                      </a:r>
                      <a:r>
                        <a:rPr lang="en-GB" sz="1600" b="1" baseline="0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 to restaurants.</a:t>
                      </a:r>
                      <a:endParaRPr lang="en-GB" sz="1600" b="1" dirty="0">
                        <a:solidFill>
                          <a:srgbClr val="00B0F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6" name="Arc 15"/>
          <p:cNvSpPr/>
          <p:nvPr/>
        </p:nvSpPr>
        <p:spPr>
          <a:xfrm rot="9071720" flipV="1">
            <a:off x="638666" y="3645930"/>
            <a:ext cx="2089380" cy="2242311"/>
          </a:xfrm>
          <a:prstGeom prst="arc">
            <a:avLst>
              <a:gd name="adj1" fmla="val 7904317"/>
              <a:gd name="adj2" fmla="val 12421892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5545235" y="5163755"/>
            <a:ext cx="2115402" cy="1021276"/>
          </a:xfrm>
          <a:prstGeom prst="wedgeRoundRectCallout">
            <a:avLst>
              <a:gd name="adj1" fmla="val -15876"/>
              <a:gd name="adj2" fmla="val -6529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The verb infinitive is the one you find in a dictionary (but without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to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).</a:t>
            </a:r>
          </a:p>
        </p:txBody>
      </p:sp>
      <p:sp>
        <p:nvSpPr>
          <p:cNvPr id="18" name="Arc 17"/>
          <p:cNvSpPr/>
          <p:nvPr/>
        </p:nvSpPr>
        <p:spPr>
          <a:xfrm rot="9071720" flipV="1">
            <a:off x="5558245" y="3691444"/>
            <a:ext cx="2089380" cy="2242311"/>
          </a:xfrm>
          <a:prstGeom prst="arc">
            <a:avLst>
              <a:gd name="adj1" fmla="val 7904317"/>
              <a:gd name="adj2" fmla="val 12421892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9461555" y="5565406"/>
            <a:ext cx="2341062" cy="778497"/>
          </a:xfrm>
          <a:prstGeom prst="homePlate">
            <a:avLst/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Let’s </a:t>
            </a:r>
            <a:r>
              <a:rPr lang="en-US" sz="1600" dirty="0" err="1">
                <a:latin typeface="Open Sans"/>
                <a:ea typeface="Open Sans"/>
                <a:cs typeface="Open Sans"/>
                <a:sym typeface="Open Sans"/>
              </a:rPr>
              <a:t>practise</a:t>
            </a:r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!</a:t>
            </a:r>
          </a:p>
        </p:txBody>
      </p:sp>
      <p:sp>
        <p:nvSpPr>
          <p:cNvPr id="15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  <p:extLst>
      <p:ext uri="{BB962C8B-B14F-4D97-AF65-F5344CB8AC3E}">
        <p14:creationId xmlns:p14="http://schemas.microsoft.com/office/powerpoint/2010/main" xmlns="" val="110500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 animBg="1"/>
      <p:bldP spid="17" grpId="0" animBg="1"/>
      <p:bldP spid="18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819783" y="4201121"/>
            <a:ext cx="10058400" cy="48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Font typeface="Noto Sans Symbols"/>
              <a:buNone/>
            </a:pPr>
            <a:endParaRPr sz="1600" i="1" dirty="0">
              <a:solidFill>
                <a:srgbClr val="99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4" name="Shape 294"/>
          <p:cNvSpPr txBox="1"/>
          <p:nvPr/>
        </p:nvSpPr>
        <p:spPr>
          <a:xfrm>
            <a:off x="514983" y="4795880"/>
            <a:ext cx="10058400" cy="480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ct val="25000"/>
              <a:buFont typeface="Noto Sans Symbols"/>
              <a:buNone/>
            </a:pPr>
            <a:endParaRPr sz="1600" i="1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4983" y="1531798"/>
            <a:ext cx="1142996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  <a:p>
            <a:pPr marL="342900" indent="-342900">
              <a:buAutoNum type="arabicPeriod"/>
            </a:pPr>
            <a:r>
              <a:rPr lang="en-GB" sz="1600" dirty="0"/>
              <a:t>Our cousin didn’t worked yesterday because she were ill.</a:t>
            </a:r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r>
              <a:rPr lang="en-GB" sz="1600" dirty="0"/>
              <a:t>I </a:t>
            </a:r>
            <a:r>
              <a:rPr lang="en-GB" sz="1600" dirty="0" err="1"/>
              <a:t>walkked</a:t>
            </a:r>
            <a:r>
              <a:rPr lang="en-GB" sz="1600" dirty="0"/>
              <a:t> to class this morning. It was a beautiful day.</a:t>
            </a:r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r>
              <a:rPr lang="en-GB" sz="1600" dirty="0"/>
              <a:t>The park was very busy last week, so we didn’t play football.</a:t>
            </a:r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r>
              <a:rPr lang="en-GB" sz="1600" dirty="0"/>
              <a:t>Carla </a:t>
            </a:r>
            <a:r>
              <a:rPr lang="en-GB" sz="1600" dirty="0" err="1"/>
              <a:t>danceed</a:t>
            </a:r>
            <a:r>
              <a:rPr lang="en-GB" sz="1600" dirty="0"/>
              <a:t> a lot at her wedding last year.</a:t>
            </a:r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r>
              <a:rPr lang="en-GB" sz="1600" dirty="0"/>
              <a:t>My friend and I didn’t go to the cinema. We watched the film on TV at home.</a:t>
            </a:r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endParaRPr lang="en-GB" sz="1600" dirty="0"/>
          </a:p>
          <a:p>
            <a:pPr marL="342900" indent="-342900">
              <a:buAutoNum type="arabicPeriod"/>
            </a:pPr>
            <a:r>
              <a:rPr lang="en-GB" sz="1600" dirty="0"/>
              <a:t>They not move house last month. They was happy in their old house.</a:t>
            </a:r>
          </a:p>
        </p:txBody>
      </p:sp>
      <p:sp>
        <p:nvSpPr>
          <p:cNvPr id="29" name="Shape 81"/>
          <p:cNvSpPr txBox="1">
            <a:spLocks/>
          </p:cNvSpPr>
          <p:nvPr/>
        </p:nvSpPr>
        <p:spPr>
          <a:xfrm>
            <a:off x="450601" y="229388"/>
            <a:ext cx="6749127" cy="7981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700">
                <a:solidFill>
                  <a:schemeClr val="dk1"/>
                </a:solidFill>
              </a:defRPr>
            </a:lvl9pPr>
          </a:lstStyle>
          <a:p>
            <a:pPr>
              <a:lnSpc>
                <a:spcPct val="90000"/>
              </a:lnSpc>
              <a:buSzPct val="25000"/>
              <a:buFont typeface="Rokkitt"/>
              <a:buNone/>
            </a:pPr>
            <a:r>
              <a:rPr lang="en-US" sz="4400" b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Practice activities</a:t>
            </a:r>
            <a:endParaRPr lang="en-US" sz="4400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" name="Shape 82"/>
          <p:cNvSpPr txBox="1">
            <a:spLocks/>
          </p:cNvSpPr>
          <p:nvPr/>
        </p:nvSpPr>
        <p:spPr>
          <a:xfrm>
            <a:off x="464551" y="905812"/>
            <a:ext cx="11480401" cy="4141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spcAft>
                <a:spcPts val="0"/>
              </a:spcAft>
              <a:buClr>
                <a:srgbClr val="9E3611"/>
              </a:buClr>
              <a:buSzPct val="25000"/>
              <a:buNone/>
            </a:pPr>
            <a:r>
              <a:rPr lang="en-US" sz="2000" b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Correct the errors in these sentences. Some of the sentences are correct.</a:t>
            </a:r>
          </a:p>
          <a:p>
            <a:pPr lvl="0">
              <a:lnSpc>
                <a:spcPct val="90000"/>
              </a:lnSpc>
              <a:spcBef>
                <a:spcPts val="1200"/>
              </a:spcBef>
              <a:buClr>
                <a:srgbClr val="9E3611"/>
              </a:buClr>
              <a:buSzPct val="25000"/>
              <a:buNone/>
            </a:pPr>
            <a:endParaRPr lang="en-US" sz="2000" b="1" i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9879" y="1505773"/>
            <a:ext cx="6639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00B0F0"/>
                </a:solidFill>
              </a:rPr>
              <a:t>work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79427" y="1968429"/>
            <a:ext cx="545910" cy="0"/>
          </a:xfrm>
          <a:prstGeom prst="line">
            <a:avLst/>
          </a:prstGeom>
          <a:ln w="38100">
            <a:solidFill>
              <a:srgbClr val="00A7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034547" y="2244019"/>
            <a:ext cx="8691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00B0F0"/>
                </a:solidFill>
              </a:rPr>
              <a:t>walked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1148687" y="2706675"/>
            <a:ext cx="545910" cy="0"/>
          </a:xfrm>
          <a:prstGeom prst="line">
            <a:avLst/>
          </a:prstGeom>
          <a:ln w="38100">
            <a:solidFill>
              <a:srgbClr val="00A7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306297" y="1505773"/>
            <a:ext cx="6639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00B0F0"/>
                </a:solidFill>
              </a:rPr>
              <a:t>was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365845" y="1968429"/>
            <a:ext cx="461749" cy="0"/>
          </a:xfrm>
          <a:prstGeom prst="line">
            <a:avLst/>
          </a:prstGeom>
          <a:ln w="38100">
            <a:solidFill>
              <a:srgbClr val="00A7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476178" y="3704374"/>
            <a:ext cx="9012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00B0F0"/>
                </a:solidFill>
              </a:rPr>
              <a:t>danced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617614" y="4167030"/>
            <a:ext cx="545910" cy="0"/>
          </a:xfrm>
          <a:prstGeom prst="line">
            <a:avLst/>
          </a:prstGeom>
          <a:ln w="38100">
            <a:solidFill>
              <a:srgbClr val="00A7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235083" y="5192550"/>
            <a:ext cx="13372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solidFill>
                  <a:srgbClr val="00B0F0"/>
                </a:solidFill>
              </a:rPr>
              <a:t>didn’t move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1559108" y="5637998"/>
            <a:ext cx="545910" cy="0"/>
          </a:xfrm>
          <a:prstGeom prst="line">
            <a:avLst/>
          </a:prstGeom>
          <a:ln w="38100">
            <a:solidFill>
              <a:srgbClr val="00A7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46489" y="5166598"/>
            <a:ext cx="6639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00B0F0"/>
                </a:solidFill>
              </a:rPr>
              <a:t>were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4506037" y="5629254"/>
            <a:ext cx="352566" cy="8744"/>
          </a:xfrm>
          <a:prstGeom prst="line">
            <a:avLst/>
          </a:prstGeom>
          <a:ln w="38100">
            <a:solidFill>
              <a:srgbClr val="00A7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xmlns="" id="{D0E3ABC7-2752-4A04-821D-D04462F9D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401706" y="3045643"/>
            <a:ext cx="914400" cy="914400"/>
          </a:xfrm>
          <a:prstGeom prst="rect">
            <a:avLst/>
          </a:prstGeom>
        </p:spPr>
      </p:pic>
      <p:pic>
        <p:nvPicPr>
          <p:cNvPr id="47" name="Graphic 46" descr="Checkmark">
            <a:extLst>
              <a:ext uri="{FF2B5EF4-FFF2-40B4-BE49-F238E27FC236}">
                <a16:creationId xmlns:a16="http://schemas.microsoft.com/office/drawing/2014/main" xmlns="" id="{0F95FBEC-B963-4EC7-8B15-6414A8948D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7846785" y="4416992"/>
            <a:ext cx="894145" cy="894145"/>
          </a:xfrm>
          <a:prstGeom prst="rect">
            <a:avLst/>
          </a:prstGeom>
        </p:spPr>
      </p:pic>
      <p:pic>
        <p:nvPicPr>
          <p:cNvPr id="12" name="Graphic 11" descr="Close">
            <a:extLst>
              <a:ext uri="{FF2B5EF4-FFF2-40B4-BE49-F238E27FC236}">
                <a16:creationId xmlns:a16="http://schemas.microsoft.com/office/drawing/2014/main" xmlns="" id="{14A10199-C371-4ED0-95CE-12C26E333F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034320" y="1470380"/>
            <a:ext cx="914400" cy="914400"/>
          </a:xfrm>
          <a:prstGeom prst="rect">
            <a:avLst/>
          </a:prstGeom>
        </p:spPr>
      </p:pic>
      <p:pic>
        <p:nvPicPr>
          <p:cNvPr id="48" name="Graphic 47" descr="Close">
            <a:extLst>
              <a:ext uri="{FF2B5EF4-FFF2-40B4-BE49-F238E27FC236}">
                <a16:creationId xmlns:a16="http://schemas.microsoft.com/office/drawing/2014/main" xmlns="" id="{70C56B35-4F4B-4D05-8F68-88DC20FAB2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5772767" y="2249439"/>
            <a:ext cx="914400" cy="914400"/>
          </a:xfrm>
          <a:prstGeom prst="rect">
            <a:avLst/>
          </a:prstGeom>
        </p:spPr>
      </p:pic>
      <p:pic>
        <p:nvPicPr>
          <p:cNvPr id="49" name="Graphic 48" descr="Close">
            <a:extLst>
              <a:ext uri="{FF2B5EF4-FFF2-40B4-BE49-F238E27FC236}">
                <a16:creationId xmlns:a16="http://schemas.microsoft.com/office/drawing/2014/main" xmlns="" id="{76910CF4-B68E-4C60-9AB1-FA96529EEA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908645" y="3736044"/>
            <a:ext cx="914400" cy="914400"/>
          </a:xfrm>
          <a:prstGeom prst="rect">
            <a:avLst/>
          </a:prstGeom>
        </p:spPr>
      </p:pic>
      <p:pic>
        <p:nvPicPr>
          <p:cNvPr id="50" name="Graphic 49" descr="Close">
            <a:extLst>
              <a:ext uri="{FF2B5EF4-FFF2-40B4-BE49-F238E27FC236}">
                <a16:creationId xmlns:a16="http://schemas.microsoft.com/office/drawing/2014/main" xmlns="" id="{FEDCEA3D-76B3-4932-837F-8C75853EC3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7054272" y="5192550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2" grpId="0"/>
      <p:bldP spid="34" grpId="0"/>
      <p:bldP spid="36" grpId="0"/>
      <p:bldP spid="38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 idx="4294967295"/>
          </p:nvPr>
        </p:nvSpPr>
        <p:spPr>
          <a:xfrm>
            <a:off x="684838" y="766348"/>
            <a:ext cx="10058399" cy="16093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An introduction to the past simple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4294967295"/>
          </p:nvPr>
        </p:nvSpPr>
        <p:spPr>
          <a:xfrm>
            <a:off x="684837" y="2375692"/>
            <a:ext cx="10058400" cy="227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ct val="25000"/>
              <a:buFont typeface="Noto Sans Symbols"/>
              <a:buNone/>
            </a:pPr>
            <a:r>
              <a:rPr lang="en-US" sz="200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Let’s look at: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When we use the past simple.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lang="en-US" sz="200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How we make sentences with the verb </a:t>
            </a:r>
            <a:r>
              <a:rPr lang="en-US" sz="2000" i="1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to be </a:t>
            </a:r>
            <a:r>
              <a:rPr lang="en-US" sz="200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in the past </a:t>
            </a: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s</a:t>
            </a:r>
            <a:r>
              <a:rPr lang="en-US" sz="200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imple.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Regular verbs in the past simple.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1C4587"/>
              </a:buClr>
              <a:buSzPct val="85000"/>
              <a:buFont typeface="Open Sans"/>
              <a:buAutoNum type="arabicPeriod"/>
            </a:pPr>
            <a:r>
              <a:rPr lang="en-US" sz="20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How we make negative statements in the past simple.</a:t>
            </a:r>
          </a:p>
        </p:txBody>
      </p:sp>
      <p:sp>
        <p:nvSpPr>
          <p:cNvPr id="3" name="Pentagon 2"/>
          <p:cNvSpPr/>
          <p:nvPr/>
        </p:nvSpPr>
        <p:spPr>
          <a:xfrm>
            <a:off x="8903368" y="5226518"/>
            <a:ext cx="2791327" cy="1117385"/>
          </a:xfrm>
          <a:prstGeom prst="homePlate">
            <a:avLst/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When do we use it?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uiExpand="1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50601" y="179333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Function: 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the past simple</a:t>
            </a:r>
            <a:endParaRPr lang="en-US" sz="440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136" y="1226797"/>
            <a:ext cx="1239894" cy="1239894"/>
          </a:xfrm>
          <a:prstGeom prst="rect">
            <a:avLst/>
          </a:prstGeom>
        </p:spPr>
      </p:pic>
      <p:sp>
        <p:nvSpPr>
          <p:cNvPr id="22" name="Rounded Rectangular Callout 21"/>
          <p:cNvSpPr/>
          <p:nvPr/>
        </p:nvSpPr>
        <p:spPr>
          <a:xfrm>
            <a:off x="2570206" y="1226797"/>
            <a:ext cx="2929842" cy="1239894"/>
          </a:xfrm>
          <a:prstGeom prst="wedgeRoundRectCallout">
            <a:avLst>
              <a:gd name="adj1" fmla="val -66300"/>
              <a:gd name="adj2" fmla="val 531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Last year, I travelled to France by train. It was fun! I really liked France.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56830" y="1121169"/>
            <a:ext cx="1239894" cy="1239894"/>
          </a:xfrm>
          <a:prstGeom prst="rect">
            <a:avLst/>
          </a:prstGeom>
        </p:spPr>
      </p:pic>
      <p:sp>
        <p:nvSpPr>
          <p:cNvPr id="24" name="Rounded Rectangular Callout 23"/>
          <p:cNvSpPr/>
          <p:nvPr/>
        </p:nvSpPr>
        <p:spPr>
          <a:xfrm>
            <a:off x="5857200" y="918954"/>
            <a:ext cx="3142478" cy="1894986"/>
          </a:xfrm>
          <a:prstGeom prst="wedgeRoundRectCallout">
            <a:avLst>
              <a:gd name="adj1" fmla="val 57957"/>
              <a:gd name="adj2" fmla="val 6594"/>
              <a:gd name="adj3" fmla="val 16667"/>
            </a:avLst>
          </a:prstGeom>
          <a:solidFill>
            <a:srgbClr val="5F9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Amazing! 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My sister and her husband moved to France 10 years ago. They lived in Paris first. They were happy there, but wanted to be in a small town. 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Now they live in Lille.  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41189" y="4748647"/>
            <a:ext cx="1239894" cy="1239894"/>
          </a:xfrm>
          <a:prstGeom prst="rect">
            <a:avLst/>
          </a:prstGeom>
        </p:spPr>
      </p:pic>
      <p:sp>
        <p:nvSpPr>
          <p:cNvPr id="35" name="Rounded Rectangular Callout 34"/>
          <p:cNvSpPr/>
          <p:nvPr/>
        </p:nvSpPr>
        <p:spPr>
          <a:xfrm>
            <a:off x="6601848" y="5546882"/>
            <a:ext cx="3520645" cy="797021"/>
          </a:xfrm>
          <a:prstGeom prst="wedgeRoundRectCallout">
            <a:avLst>
              <a:gd name="adj1" fmla="val -57569"/>
              <a:gd name="adj2" fmla="val -2489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Look at the 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highlighted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sections. Are they talking about the present or the past?</a:t>
            </a:r>
          </a:p>
        </p:txBody>
      </p:sp>
      <p:sp>
        <p:nvSpPr>
          <p:cNvPr id="36" name="Rounded Rectangular Callout 35"/>
          <p:cNvSpPr/>
          <p:nvPr/>
        </p:nvSpPr>
        <p:spPr>
          <a:xfrm>
            <a:off x="5891524" y="3920189"/>
            <a:ext cx="3520645" cy="797021"/>
          </a:xfrm>
          <a:prstGeom prst="wedgeRoundRectCallout">
            <a:avLst>
              <a:gd name="adj1" fmla="val -37024"/>
              <a:gd name="adj2" fmla="val 79561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Do they mention any specific times in the past? </a:t>
            </a:r>
          </a:p>
        </p:txBody>
      </p:sp>
      <p:sp>
        <p:nvSpPr>
          <p:cNvPr id="37" name="Rounded Rectangular Callout 36"/>
          <p:cNvSpPr/>
          <p:nvPr/>
        </p:nvSpPr>
        <p:spPr>
          <a:xfrm>
            <a:off x="663136" y="3991012"/>
            <a:ext cx="3520645" cy="797021"/>
          </a:xfrm>
          <a:prstGeom prst="wedgeRoundRectCallout">
            <a:avLst>
              <a:gd name="adj1" fmla="val 57950"/>
              <a:gd name="adj2" fmla="val 40177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Are the events finished/completed?</a:t>
            </a:r>
          </a:p>
        </p:txBody>
      </p:sp>
      <p:sp>
        <p:nvSpPr>
          <p:cNvPr id="41" name="Shape 87"/>
          <p:cNvSpPr/>
          <p:nvPr/>
        </p:nvSpPr>
        <p:spPr>
          <a:xfrm>
            <a:off x="9412169" y="4248914"/>
            <a:ext cx="2210711" cy="1373992"/>
          </a:xfrm>
          <a:prstGeom prst="cloudCallout">
            <a:avLst>
              <a:gd name="adj1" fmla="val -49137"/>
              <a:gd name="adj2" fmla="val 46260"/>
            </a:avLst>
          </a:prstGeom>
          <a:solidFill>
            <a:schemeClr val="bg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algn="ctr" rtl="0">
              <a:spcBef>
                <a:spcPts val="0"/>
              </a:spcBef>
              <a:buSzPct val="25000"/>
            </a:pPr>
            <a:r>
              <a:rPr lang="en-US" sz="1600" i="1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The past.</a:t>
            </a:r>
          </a:p>
        </p:txBody>
      </p:sp>
      <p:sp>
        <p:nvSpPr>
          <p:cNvPr id="42" name="Shape 87"/>
          <p:cNvSpPr/>
          <p:nvPr/>
        </p:nvSpPr>
        <p:spPr>
          <a:xfrm>
            <a:off x="9297453" y="2617992"/>
            <a:ext cx="2210711" cy="1373992"/>
          </a:xfrm>
          <a:prstGeom prst="cloudCallout">
            <a:avLst>
              <a:gd name="adj1" fmla="val -49137"/>
              <a:gd name="adj2" fmla="val 46260"/>
            </a:avLst>
          </a:prstGeom>
          <a:solidFill>
            <a:schemeClr val="bg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algn="ctr" rtl="0">
              <a:spcBef>
                <a:spcPts val="0"/>
              </a:spcBef>
              <a:buSzPct val="25000"/>
            </a:pPr>
            <a:r>
              <a:rPr lang="en-US" sz="1600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Yes: </a:t>
            </a:r>
            <a:r>
              <a:rPr lang="en-US" sz="1600" i="1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Last year, 10 years ago.</a:t>
            </a:r>
          </a:p>
        </p:txBody>
      </p:sp>
      <p:sp>
        <p:nvSpPr>
          <p:cNvPr id="43" name="Rounded Rectangular Callout 42"/>
          <p:cNvSpPr/>
          <p:nvPr/>
        </p:nvSpPr>
        <p:spPr>
          <a:xfrm>
            <a:off x="3412603" y="2955320"/>
            <a:ext cx="3001379" cy="830011"/>
          </a:xfrm>
          <a:prstGeom prst="wedgeRoundRectCallout">
            <a:avLst>
              <a:gd name="adj1" fmla="val 21364"/>
              <a:gd name="adj2" fmla="val 8422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Did all the events and feelings they mention happen at these times?</a:t>
            </a:r>
          </a:p>
        </p:txBody>
      </p:sp>
      <p:sp>
        <p:nvSpPr>
          <p:cNvPr id="44" name="Shape 87"/>
          <p:cNvSpPr/>
          <p:nvPr/>
        </p:nvSpPr>
        <p:spPr>
          <a:xfrm>
            <a:off x="2048964" y="2677791"/>
            <a:ext cx="1372399" cy="1171841"/>
          </a:xfrm>
          <a:prstGeom prst="cloudCallout">
            <a:avLst>
              <a:gd name="adj1" fmla="val 58281"/>
              <a:gd name="adj2" fmla="val -29230"/>
            </a:avLst>
          </a:prstGeom>
          <a:solidFill>
            <a:schemeClr val="bg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algn="ctr" rtl="0">
              <a:spcBef>
                <a:spcPts val="0"/>
              </a:spcBef>
              <a:buSzPct val="25000"/>
            </a:pPr>
            <a:r>
              <a:rPr lang="en-US" sz="1600" i="1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Yes.</a:t>
            </a:r>
          </a:p>
        </p:txBody>
      </p:sp>
      <p:sp>
        <p:nvSpPr>
          <p:cNvPr id="45" name="Shape 87"/>
          <p:cNvSpPr/>
          <p:nvPr/>
        </p:nvSpPr>
        <p:spPr>
          <a:xfrm>
            <a:off x="178606" y="4982076"/>
            <a:ext cx="4488927" cy="1302885"/>
          </a:xfrm>
          <a:prstGeom prst="cloudCallout">
            <a:avLst>
              <a:gd name="adj1" fmla="val 25562"/>
              <a:gd name="adj2" fmla="val -63995"/>
            </a:avLst>
          </a:prstGeom>
          <a:solidFill>
            <a:schemeClr val="bg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algn="ctr" rtl="0">
              <a:spcBef>
                <a:spcPts val="0"/>
              </a:spcBef>
              <a:buSzPct val="25000"/>
            </a:pPr>
            <a:r>
              <a:rPr lang="en-US" sz="1600" i="1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Yes. The time periods (last year, 10 years ago) and the events are finished/completed.</a:t>
            </a:r>
          </a:p>
        </p:txBody>
      </p:sp>
      <p:sp>
        <p:nvSpPr>
          <p:cNvPr id="17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50601" y="229387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Function: </a:t>
            </a:r>
            <a:r>
              <a:rPr lang="en-US" sz="440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When do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440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we use 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it</a:t>
            </a:r>
            <a:r>
              <a:rPr lang="en-US" sz="4400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?</a:t>
            </a:r>
          </a:p>
        </p:txBody>
      </p:sp>
      <p:sp>
        <p:nvSpPr>
          <p:cNvPr id="15" name="Shape 82"/>
          <p:cNvSpPr txBox="1">
            <a:spLocks/>
          </p:cNvSpPr>
          <p:nvPr/>
        </p:nvSpPr>
        <p:spPr>
          <a:xfrm>
            <a:off x="450601" y="1134285"/>
            <a:ext cx="10491773" cy="407151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rgbClr val="9E3611"/>
              </a:buClr>
              <a:buSzPct val="25000"/>
              <a:buNone/>
            </a:pPr>
            <a:r>
              <a:rPr lang="en-US" b="1" dirty="0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1. To talk about completed or finished actions in the past.</a:t>
            </a:r>
          </a:p>
        </p:txBody>
      </p:sp>
      <p:sp>
        <p:nvSpPr>
          <p:cNvPr id="16" name="Shape 82"/>
          <p:cNvSpPr txBox="1">
            <a:spLocks/>
          </p:cNvSpPr>
          <p:nvPr/>
        </p:nvSpPr>
        <p:spPr>
          <a:xfrm>
            <a:off x="450601" y="2781018"/>
            <a:ext cx="10491773" cy="407151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rgbClr val="9E3611"/>
              </a:buClr>
              <a:buSzPct val="25000"/>
              <a:buNone/>
            </a:pPr>
            <a:r>
              <a:rPr lang="en-US" b="1" dirty="0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2. To describe states or feelings from a specific time in the past.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621557" y="3456360"/>
            <a:ext cx="4822638" cy="716507"/>
          </a:xfrm>
          <a:prstGeom prst="wedgeRoundRectCallout">
            <a:avLst>
              <a:gd name="adj1" fmla="val -55304"/>
              <a:gd name="adj2" fmla="val -23994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It was fun! I really liked France.</a:t>
            </a:r>
          </a:p>
        </p:txBody>
      </p:sp>
      <p:sp>
        <p:nvSpPr>
          <p:cNvPr id="21" name="Shape 82"/>
          <p:cNvSpPr txBox="1">
            <a:spLocks/>
          </p:cNvSpPr>
          <p:nvPr/>
        </p:nvSpPr>
        <p:spPr>
          <a:xfrm>
            <a:off x="450600" y="4443261"/>
            <a:ext cx="10979090" cy="407151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rgbClr val="9E3611"/>
              </a:buClr>
              <a:buSzPct val="25000"/>
              <a:buNone/>
            </a:pPr>
            <a:r>
              <a:rPr lang="en-US" b="1" dirty="0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3. Often used with past time expressions (which refer to specific times).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634786" y="5488737"/>
            <a:ext cx="4822638" cy="716507"/>
          </a:xfrm>
          <a:prstGeom prst="wedgeRoundRectCallout">
            <a:avLst>
              <a:gd name="adj1" fmla="val -55304"/>
              <a:gd name="adj2" fmla="val -23994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Last year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, I travelled to France by train.</a:t>
            </a:r>
          </a:p>
        </p:txBody>
      </p:sp>
      <p:sp>
        <p:nvSpPr>
          <p:cNvPr id="28" name="Rounded Rectangular Callout 27"/>
          <p:cNvSpPr/>
          <p:nvPr/>
        </p:nvSpPr>
        <p:spPr>
          <a:xfrm>
            <a:off x="6130955" y="1716717"/>
            <a:ext cx="3520645" cy="797021"/>
          </a:xfrm>
          <a:prstGeom prst="wedgeRoundRectCallout">
            <a:avLst>
              <a:gd name="adj1" fmla="val 36498"/>
              <a:gd name="adj2" fmla="val -8282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He travelled in the past. The action is completed. He isn’t travelling now.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6130955" y="3455457"/>
            <a:ext cx="3520645" cy="797021"/>
          </a:xfrm>
          <a:prstGeom prst="wedgeRoundRectCallout">
            <a:avLst>
              <a:gd name="adj1" fmla="val 36498"/>
              <a:gd name="adj2" fmla="val -82822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He had these feelings at this specific time in the past (last year).</a:t>
            </a:r>
          </a:p>
        </p:txBody>
      </p:sp>
      <p:sp>
        <p:nvSpPr>
          <p:cNvPr id="33" name="Arc 32"/>
          <p:cNvSpPr/>
          <p:nvPr/>
        </p:nvSpPr>
        <p:spPr>
          <a:xfrm rot="12982159" flipV="1">
            <a:off x="4113752" y="3333569"/>
            <a:ext cx="2937552" cy="2822640"/>
          </a:xfrm>
          <a:prstGeom prst="arc">
            <a:avLst>
              <a:gd name="adj1" fmla="val 16359759"/>
              <a:gd name="adj2" fmla="val 20984353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5582528" y="5000203"/>
            <a:ext cx="3547403" cy="1539983"/>
          </a:xfrm>
          <a:prstGeom prst="wedgeRoundRectCallout">
            <a:avLst>
              <a:gd name="adj1" fmla="val 24051"/>
              <a:gd name="adj2" fmla="val -59705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Other past time expressions used with the past simple are:</a:t>
            </a:r>
          </a:p>
          <a:p>
            <a:pPr lvl="0">
              <a:buSzPct val="25000"/>
            </a:pP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1. Yesterday</a:t>
            </a:r>
          </a:p>
          <a:p>
            <a:pPr lvl="0">
              <a:buSzPct val="25000"/>
            </a:pP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2. Last month/year/week</a:t>
            </a:r>
          </a:p>
          <a:p>
            <a:pPr lvl="0">
              <a:buSzPct val="25000"/>
            </a:pP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3. 10 years/a month ago</a:t>
            </a:r>
          </a:p>
          <a:p>
            <a:pPr lvl="0">
              <a:buSzPct val="25000"/>
            </a:pP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4. In 1997</a:t>
            </a:r>
          </a:p>
        </p:txBody>
      </p:sp>
      <p:sp>
        <p:nvSpPr>
          <p:cNvPr id="35" name="Pentagon 34"/>
          <p:cNvSpPr/>
          <p:nvPr/>
        </p:nvSpPr>
        <p:spPr>
          <a:xfrm>
            <a:off x="9425354" y="5226518"/>
            <a:ext cx="2269341" cy="1117385"/>
          </a:xfrm>
          <a:prstGeom prst="homePlate">
            <a:avLst/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The verb </a:t>
            </a:r>
            <a:r>
              <a:rPr lang="en-US" sz="1600" i="1" dirty="0">
                <a:latin typeface="Open Sans"/>
                <a:ea typeface="Open Sans"/>
                <a:cs typeface="Open Sans"/>
                <a:sym typeface="Open Sans"/>
              </a:rPr>
              <a:t>to be</a:t>
            </a:r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 in the past simple.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621557" y="1716717"/>
            <a:ext cx="4878491" cy="749973"/>
          </a:xfrm>
          <a:prstGeom prst="wedgeRoundRectCallout">
            <a:avLst>
              <a:gd name="adj1" fmla="val -54271"/>
              <a:gd name="adj2" fmla="val 895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Last year, I travelled to France by train. </a:t>
            </a:r>
          </a:p>
        </p:txBody>
      </p:sp>
      <p:sp>
        <p:nvSpPr>
          <p:cNvPr id="30" name="Arc 29"/>
          <p:cNvSpPr/>
          <p:nvPr/>
        </p:nvSpPr>
        <p:spPr>
          <a:xfrm rot="12982159" flipV="1">
            <a:off x="3848813" y="1671748"/>
            <a:ext cx="2937552" cy="2822640"/>
          </a:xfrm>
          <a:prstGeom prst="arc">
            <a:avLst>
              <a:gd name="adj1" fmla="val 16359759"/>
              <a:gd name="adj2" fmla="val 2029084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8843" y="367940"/>
            <a:ext cx="1333184" cy="1333184"/>
          </a:xfrm>
          <a:prstGeom prst="rect">
            <a:avLst/>
          </a:prstGeom>
        </p:spPr>
      </p:pic>
      <p:sp>
        <p:nvSpPr>
          <p:cNvPr id="19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  <p:extLst>
      <p:ext uri="{BB962C8B-B14F-4D97-AF65-F5344CB8AC3E}">
        <p14:creationId xmlns:p14="http://schemas.microsoft.com/office/powerpoint/2010/main" xmlns="" val="62478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21" grpId="0"/>
      <p:bldP spid="23" grpId="0" animBg="1"/>
      <p:bldP spid="28" grpId="0" animBg="1"/>
      <p:bldP spid="32" grpId="0" animBg="1"/>
      <p:bldP spid="33" grpId="0" animBg="1"/>
      <p:bldP spid="34" grpId="0" animBg="1"/>
      <p:bldP spid="35" grpId="0" animBg="1"/>
      <p:bldP spid="18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50601" y="179333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the verb </a:t>
            </a:r>
            <a:r>
              <a:rPr lang="en-US" sz="4400" i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to be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 in the past simple</a:t>
            </a:r>
            <a:endParaRPr lang="en-US" sz="440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136" y="1226797"/>
            <a:ext cx="1239894" cy="1239894"/>
          </a:xfrm>
          <a:prstGeom prst="rect">
            <a:avLst/>
          </a:prstGeom>
        </p:spPr>
      </p:pic>
      <p:sp>
        <p:nvSpPr>
          <p:cNvPr id="18" name="Rounded Rectangular Callout 17"/>
          <p:cNvSpPr/>
          <p:nvPr/>
        </p:nvSpPr>
        <p:spPr>
          <a:xfrm>
            <a:off x="2570206" y="1226797"/>
            <a:ext cx="2929842" cy="1239894"/>
          </a:xfrm>
          <a:prstGeom prst="wedgeRoundRectCallout">
            <a:avLst>
              <a:gd name="adj1" fmla="val -66300"/>
              <a:gd name="adj2" fmla="val 531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Last year, I travelled to France by train. It was fun! I really liked France.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56830" y="1121169"/>
            <a:ext cx="1239894" cy="1239894"/>
          </a:xfrm>
          <a:prstGeom prst="rect">
            <a:avLst/>
          </a:prstGeom>
        </p:spPr>
      </p:pic>
      <p:sp>
        <p:nvSpPr>
          <p:cNvPr id="21" name="Rounded Rectangular Callout 20"/>
          <p:cNvSpPr/>
          <p:nvPr/>
        </p:nvSpPr>
        <p:spPr>
          <a:xfrm>
            <a:off x="5857200" y="918954"/>
            <a:ext cx="3142478" cy="1894986"/>
          </a:xfrm>
          <a:prstGeom prst="wedgeRoundRectCallout">
            <a:avLst>
              <a:gd name="adj1" fmla="val 57957"/>
              <a:gd name="adj2" fmla="val 6594"/>
              <a:gd name="adj3" fmla="val 16667"/>
            </a:avLst>
          </a:prstGeom>
          <a:solidFill>
            <a:srgbClr val="5F9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Amazing! My sister and her husband moved to France 10 years ago. They lived in Paris first. They were happy there, but wanted to be in a small town. Now they live in Lille.  </a:t>
            </a:r>
          </a:p>
        </p:txBody>
      </p:sp>
      <p:sp>
        <p:nvSpPr>
          <p:cNvPr id="26" name="Rounded Rectangular Callout 25"/>
          <p:cNvSpPr/>
          <p:nvPr/>
        </p:nvSpPr>
        <p:spPr>
          <a:xfrm>
            <a:off x="2336555" y="3069315"/>
            <a:ext cx="3520645" cy="1058384"/>
          </a:xfrm>
          <a:prstGeom prst="wedgeRoundRectCallout">
            <a:avLst>
              <a:gd name="adj1" fmla="val -56926"/>
              <a:gd name="adj2" fmla="val -1261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Look at the conversation again. Find two examples of the verb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to be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in the past simple. 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6491" y="3251050"/>
            <a:ext cx="1333184" cy="1333184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>
          <a:xfrm>
            <a:off x="398798" y="4903533"/>
            <a:ext cx="2708491" cy="1161191"/>
          </a:xfrm>
          <a:prstGeom prst="wedgeRoundRectCallout">
            <a:avLst>
              <a:gd name="adj1" fmla="val -24522"/>
              <a:gd name="adj2" fmla="val -58483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Complete the table with the correct form of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to be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in the positive and match the examples.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22154249"/>
              </p:ext>
            </p:extLst>
          </p:nvPr>
        </p:nvGraphicFramePr>
        <p:xfrm>
          <a:off x="6140471" y="3160455"/>
          <a:ext cx="5896854" cy="2959995"/>
        </p:xfrm>
        <a:graphic>
          <a:graphicData uri="http://schemas.openxmlformats.org/drawingml/2006/table">
            <a:tbl>
              <a:tblPr firstRow="1" bandRow="1">
                <a:tableStyleId>{C3A2CA1F-3267-4498-8071-7EE1E42671EB}</a:tableStyleId>
              </a:tblPr>
              <a:tblGrid>
                <a:gridCol w="10109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2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429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835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person</a:t>
                      </a:r>
                    </a:p>
                  </a:txBody>
                  <a:tcPr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verb </a:t>
                      </a:r>
                      <a:r>
                        <a:rPr lang="en-GB" sz="1600" i="1" dirty="0">
                          <a:latin typeface="Open Sans" charset="0"/>
                          <a:ea typeface="Open Sans" charset="0"/>
                          <a:cs typeface="Open Sans" charset="0"/>
                        </a:rPr>
                        <a:t>to be</a:t>
                      </a:r>
                      <a:r>
                        <a:rPr lang="en-GB" sz="1600" i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:</a:t>
                      </a:r>
                      <a:r>
                        <a:rPr lang="en-GB" sz="1600" i="0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 </a:t>
                      </a:r>
                      <a:r>
                        <a:rPr lang="en-US" sz="1600" i="0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positive</a:t>
                      </a:r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verb </a:t>
                      </a:r>
                      <a:r>
                        <a:rPr lang="en-GB" sz="1600" i="1" dirty="0">
                          <a:latin typeface="Open Sans" charset="0"/>
                          <a:ea typeface="Open Sans" charset="0"/>
                          <a:cs typeface="Open Sans" charset="0"/>
                        </a:rPr>
                        <a:t>to be:</a:t>
                      </a:r>
                      <a:r>
                        <a:rPr lang="en-GB" sz="1600" i="1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 </a:t>
                      </a:r>
                      <a:r>
                        <a:rPr lang="en-GB" sz="1600" i="0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n</a:t>
                      </a:r>
                      <a:r>
                        <a:rPr lang="en-GB" sz="1600" i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egative</a:t>
                      </a:r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8415">
                <a:tc>
                  <a:txBody>
                    <a:bodyPr/>
                    <a:lstStyle/>
                    <a:p>
                      <a:endParaRPr lang="en-GB" sz="1600" b="1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endParaRPr lang="en-GB" sz="1000" b="1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r>
                        <a:rPr lang="en-GB" sz="1600" b="1" i="0" u="none" strike="noStrike" cap="none" dirty="0">
                          <a:solidFill>
                            <a:srgbClr val="0070C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I, She, He, It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2460">
                <a:tc>
                  <a:txBody>
                    <a:bodyPr/>
                    <a:lstStyle/>
                    <a:p>
                      <a:endParaRPr lang="en-GB" sz="1600" b="1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dirty="0">
                        <a:solidFill>
                          <a:srgbClr val="0070C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r>
                        <a:rPr lang="en-GB" sz="1600" b="1" i="0" u="none" strike="noStrike" cap="none" dirty="0">
                          <a:solidFill>
                            <a:srgbClr val="0070C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You,</a:t>
                      </a:r>
                      <a:r>
                        <a:rPr lang="en-GB" sz="1600" b="1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 </a:t>
                      </a:r>
                      <a:r>
                        <a:rPr lang="en-GB" sz="1600" b="1" i="0" u="none" strike="noStrike" cap="none" dirty="0">
                          <a:solidFill>
                            <a:srgbClr val="0070C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We,</a:t>
                      </a:r>
                      <a:r>
                        <a:rPr lang="en-GB" sz="1600" b="1" dirty="0">
                          <a:latin typeface="Open Sans" charset="0"/>
                          <a:ea typeface="Open Sans" charset="0"/>
                          <a:cs typeface="Open Sans" charset="0"/>
                        </a:rPr>
                        <a:t> </a:t>
                      </a:r>
                      <a:r>
                        <a:rPr lang="en-GB" sz="1600" b="1" i="0" u="none" strike="noStrike" cap="none" dirty="0">
                          <a:solidFill>
                            <a:srgbClr val="0070C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They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956644" y="4268166"/>
            <a:ext cx="5725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was</a:t>
            </a:r>
            <a:endParaRPr lang="en-GB" sz="1600" b="1" dirty="0">
              <a:solidFill>
                <a:srgbClr val="0070C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956644" y="5424291"/>
            <a:ext cx="652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were</a:t>
            </a:r>
            <a:endParaRPr lang="en-GB" sz="1600" b="1" dirty="0">
              <a:solidFill>
                <a:srgbClr val="0070C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3174460" y="4867127"/>
            <a:ext cx="2708491" cy="1161191"/>
          </a:xfrm>
          <a:prstGeom prst="wedgeRoundRectCallout">
            <a:avLst>
              <a:gd name="adj1" fmla="val -24522"/>
              <a:gd name="adj2" fmla="val -58483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Now look at the example negative sentences and complete the table.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587254" y="4903533"/>
            <a:ext cx="24994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They weren’t happy there</a:t>
            </a:r>
            <a:endParaRPr lang="en-GB" sz="1600" dirty="0"/>
          </a:p>
        </p:txBody>
      </p:sp>
      <p:sp>
        <p:nvSpPr>
          <p:cNvPr id="34" name="Rectangle 33"/>
          <p:cNvSpPr/>
          <p:nvPr/>
        </p:nvSpPr>
        <p:spPr>
          <a:xfrm>
            <a:off x="9562589" y="3871807"/>
            <a:ext cx="13388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It wasn’t fun!</a:t>
            </a:r>
            <a:endParaRPr lang="en-GB" sz="1600" dirty="0"/>
          </a:p>
        </p:txBody>
      </p:sp>
      <p:sp>
        <p:nvSpPr>
          <p:cNvPr id="38" name="Rectangle 37"/>
          <p:cNvSpPr/>
          <p:nvPr/>
        </p:nvSpPr>
        <p:spPr>
          <a:xfrm>
            <a:off x="9976777" y="4268166"/>
            <a:ext cx="1784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wasn’t (was not)</a:t>
            </a:r>
            <a:endParaRPr lang="en-GB" sz="1600" b="1" dirty="0">
              <a:solidFill>
                <a:srgbClr val="0070C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976777" y="5357698"/>
            <a:ext cx="19447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weren’t (were not)</a:t>
            </a:r>
            <a:endParaRPr lang="en-GB" sz="1600" b="1" dirty="0">
              <a:solidFill>
                <a:srgbClr val="0070C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486938" y="1825852"/>
            <a:ext cx="22829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They were happy there</a:t>
            </a:r>
            <a:endParaRPr lang="en-GB" sz="1600" dirty="0"/>
          </a:p>
        </p:txBody>
      </p:sp>
      <p:sp>
        <p:nvSpPr>
          <p:cNvPr id="22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  <p:sp>
        <p:nvSpPr>
          <p:cNvPr id="4" name="Rectangle 3"/>
          <p:cNvSpPr/>
          <p:nvPr/>
        </p:nvSpPr>
        <p:spPr>
          <a:xfrm>
            <a:off x="4159252" y="1684877"/>
            <a:ext cx="11224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It was fun!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xmlns="" val="273665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1.78055E-6 -4.35256E-6 L -0.13068 0.3613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34" y="18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25784E-6 -2.78434E-6 L -0.34987 0.3847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93" y="192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7 L 0.25768 0.3187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78" y="1592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7.40741E-7 L 0.05938 0.4516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9" y="2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9" grpId="0" animBg="1"/>
      <p:bldP spid="6" grpId="0"/>
      <p:bldP spid="31" grpId="0"/>
      <p:bldP spid="32" grpId="0" animBg="1"/>
      <p:bldP spid="33" grpId="0"/>
      <p:bldP spid="34" grpId="0"/>
      <p:bldP spid="38" grpId="0"/>
      <p:bldP spid="39" grpId="0"/>
      <p:bldP spid="28" grpId="0"/>
      <p:bldP spid="28" grpId="1"/>
      <p:bldP spid="28" grpId="2"/>
      <p:bldP spid="4" grpId="0"/>
      <p:bldP spid="4" grpId="1"/>
      <p:bldP spid="4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50601" y="179333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the verb </a:t>
            </a:r>
            <a:r>
              <a:rPr lang="en-US" sz="4400" i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to be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 in the past simple</a:t>
            </a:r>
            <a:endParaRPr lang="en-US" sz="440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136" y="1226797"/>
            <a:ext cx="1239894" cy="1239894"/>
          </a:xfrm>
          <a:prstGeom prst="rect">
            <a:avLst/>
          </a:prstGeom>
        </p:spPr>
      </p:pic>
      <p:sp>
        <p:nvSpPr>
          <p:cNvPr id="18" name="Rounded Rectangular Callout 17"/>
          <p:cNvSpPr/>
          <p:nvPr/>
        </p:nvSpPr>
        <p:spPr>
          <a:xfrm>
            <a:off x="2570206" y="1226797"/>
            <a:ext cx="2929842" cy="1239894"/>
          </a:xfrm>
          <a:prstGeom prst="wedgeRoundRectCallout">
            <a:avLst>
              <a:gd name="adj1" fmla="val -66300"/>
              <a:gd name="adj2" fmla="val 531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Last year, I travelled to France by train. 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It was fun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! I really liked France.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81" y="1121169"/>
            <a:ext cx="1239894" cy="1239894"/>
          </a:xfrm>
          <a:prstGeom prst="rect">
            <a:avLst/>
          </a:prstGeom>
        </p:spPr>
      </p:pic>
      <p:sp>
        <p:nvSpPr>
          <p:cNvPr id="21" name="Rounded Rectangular Callout 20"/>
          <p:cNvSpPr/>
          <p:nvPr/>
        </p:nvSpPr>
        <p:spPr>
          <a:xfrm>
            <a:off x="5857200" y="918954"/>
            <a:ext cx="3142478" cy="1894986"/>
          </a:xfrm>
          <a:prstGeom prst="wedgeRoundRectCallout">
            <a:avLst>
              <a:gd name="adj1" fmla="val 57957"/>
              <a:gd name="adj2" fmla="val 6594"/>
              <a:gd name="adj3" fmla="val 16667"/>
            </a:avLst>
          </a:prstGeom>
          <a:solidFill>
            <a:srgbClr val="5F9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Amazing! My sister and her husband moved to France 10 years ago. They lived in Paris first. 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They were happy there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, but wanted to be in a small town. Now they live in Lille.  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51920" y="2813940"/>
            <a:ext cx="1333184" cy="1333184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>
          <a:xfrm>
            <a:off x="8015030" y="3755776"/>
            <a:ext cx="2210267" cy="1161191"/>
          </a:xfrm>
          <a:prstGeom prst="wedgeRoundRectCallout">
            <a:avLst>
              <a:gd name="adj1" fmla="val 61307"/>
              <a:gd name="adj2" fmla="val -29100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b="1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Was/wasn’t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is the same as </a:t>
            </a:r>
            <a:r>
              <a:rPr lang="en-US" sz="1600" b="1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is/isn’t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 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or </a:t>
            </a:r>
            <a:r>
              <a:rPr lang="en-US" sz="1600" b="1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am/am not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 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in the present simple. </a:t>
            </a:r>
            <a:endParaRPr lang="en-US" sz="1600" i="1" dirty="0">
              <a:latin typeface="Open Sans" charset="0"/>
              <a:ea typeface="Open Sans" charset="0"/>
              <a:cs typeface="Open Sans" charset="0"/>
              <a:sym typeface="Open Sans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6217664"/>
              </p:ext>
            </p:extLst>
          </p:nvPr>
        </p:nvGraphicFramePr>
        <p:xfrm>
          <a:off x="450600" y="3138955"/>
          <a:ext cx="7437807" cy="2956560"/>
        </p:xfrm>
        <a:graphic>
          <a:graphicData uri="http://schemas.openxmlformats.org/drawingml/2006/table">
            <a:tbl>
              <a:tblPr firstRow="1" bandRow="1">
                <a:tableStyleId>{C3A2CA1F-3267-4498-8071-7EE1E42671EB}</a:tableStyleId>
              </a:tblPr>
              <a:tblGrid>
                <a:gridCol w="20268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54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054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1285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person</a:t>
                      </a:r>
                    </a:p>
                  </a:txBody>
                  <a:tcPr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verb </a:t>
                      </a:r>
                      <a:r>
                        <a:rPr lang="en-GB" sz="1600" i="1" dirty="0">
                          <a:latin typeface="Open Sans" charset="0"/>
                          <a:ea typeface="Open Sans" charset="0"/>
                          <a:cs typeface="Open Sans" charset="0"/>
                        </a:rPr>
                        <a:t>to be</a:t>
                      </a:r>
                      <a:r>
                        <a:rPr lang="en-GB" sz="1600" i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:</a:t>
                      </a:r>
                      <a:r>
                        <a:rPr lang="en-GB" sz="1600" i="1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 </a:t>
                      </a:r>
                      <a:r>
                        <a:rPr lang="en-US" sz="1600" i="0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positive</a:t>
                      </a:r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Verb </a:t>
                      </a:r>
                      <a:r>
                        <a:rPr lang="en-GB" sz="1600" i="1" dirty="0">
                          <a:latin typeface="Open Sans" charset="0"/>
                          <a:ea typeface="Open Sans" charset="0"/>
                          <a:cs typeface="Open Sans" charset="0"/>
                        </a:rPr>
                        <a:t>to be</a:t>
                      </a:r>
                      <a:r>
                        <a:rPr lang="en-GB" sz="1600" i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:</a:t>
                      </a:r>
                      <a:r>
                        <a:rPr lang="en-GB" sz="1600" i="1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 </a:t>
                      </a:r>
                      <a:r>
                        <a:rPr lang="en-GB" sz="1600" i="0" baseline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n</a:t>
                      </a:r>
                      <a:r>
                        <a:rPr lang="en-GB" sz="1600" i="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egative</a:t>
                      </a:r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5526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u="none" strike="noStrike" cap="none" dirty="0">
                          <a:solidFill>
                            <a:srgbClr val="00206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I, She, He, It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u="none" strike="noStrike" cap="none" dirty="0">
                          <a:solidFill>
                            <a:srgbClr val="00206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was</a:t>
                      </a:r>
                    </a:p>
                    <a:p>
                      <a:pPr algn="ctr"/>
                      <a:endParaRPr lang="en-GB" sz="1600" b="1" i="0" u="none" strike="noStrike" cap="none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  <a:sym typeface="Arial"/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e.g. It</a:t>
                      </a:r>
                      <a:r>
                        <a:rPr lang="en-GB" sz="1600" b="1" baseline="0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 was fun!</a:t>
                      </a:r>
                      <a:endParaRPr lang="en-GB" sz="1600" b="1" dirty="0">
                        <a:solidFill>
                          <a:srgbClr val="00B0F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206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wasn’t (was not)</a:t>
                      </a:r>
                    </a:p>
                    <a:p>
                      <a:pPr algn="ctr"/>
                      <a:endParaRPr lang="en-GB" sz="1600" b="1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e.g. It</a:t>
                      </a:r>
                      <a:r>
                        <a:rPr lang="en-GB" sz="1600" b="1" baseline="0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 wasn’t fun!</a:t>
                      </a:r>
                      <a:endParaRPr lang="en-GB" sz="1600" b="1" dirty="0">
                        <a:solidFill>
                          <a:srgbClr val="00B0F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algn="ctr"/>
                      <a:endParaRPr lang="en-GB" sz="1600" b="1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47646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u="none" strike="noStrike" cap="none" dirty="0">
                          <a:solidFill>
                            <a:srgbClr val="00206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You,</a:t>
                      </a:r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 </a:t>
                      </a:r>
                      <a:r>
                        <a:rPr lang="en-GB" sz="1600" b="1" i="0" u="none" strike="noStrike" cap="none" dirty="0">
                          <a:solidFill>
                            <a:srgbClr val="00206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We,</a:t>
                      </a:r>
                      <a:r>
                        <a:rPr lang="en-GB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 </a:t>
                      </a:r>
                      <a:r>
                        <a:rPr lang="en-GB" sz="1600" b="1" i="0" u="none" strike="noStrike" cap="none" dirty="0">
                          <a:solidFill>
                            <a:srgbClr val="002060"/>
                          </a:solidFill>
                          <a:latin typeface="Open Sans" charset="0"/>
                          <a:ea typeface="Open Sans" charset="0"/>
                          <a:cs typeface="Open Sans" charset="0"/>
                          <a:sym typeface="Arial"/>
                        </a:rPr>
                        <a:t>They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206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were</a:t>
                      </a:r>
                    </a:p>
                    <a:p>
                      <a:pPr algn="ctr"/>
                      <a:endParaRPr lang="en-GB" sz="1600" b="1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e.g. They</a:t>
                      </a:r>
                      <a:r>
                        <a:rPr lang="en-GB" sz="1600" b="1" baseline="0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 were happy there.</a:t>
                      </a:r>
                      <a:endParaRPr lang="en-GB" sz="1600" b="1" dirty="0">
                        <a:solidFill>
                          <a:srgbClr val="00B0F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algn="ctr"/>
                      <a:endParaRPr lang="en-GB" sz="1600" b="1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206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weren’t (were not)</a:t>
                      </a:r>
                    </a:p>
                    <a:p>
                      <a:pPr algn="ctr"/>
                      <a:endParaRPr lang="en-GB" sz="1600" b="1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B0F0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e.g. They weren’t happy there.</a:t>
                      </a:r>
                    </a:p>
                    <a:p>
                      <a:pPr algn="ctr"/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2" name="Arc 21"/>
          <p:cNvSpPr/>
          <p:nvPr/>
        </p:nvSpPr>
        <p:spPr>
          <a:xfrm rot="5157138" flipV="1">
            <a:off x="6383749" y="3480599"/>
            <a:ext cx="2089380" cy="2242311"/>
          </a:xfrm>
          <a:prstGeom prst="arc">
            <a:avLst>
              <a:gd name="adj1" fmla="val 7904317"/>
              <a:gd name="adj2" fmla="val 1250868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8141654" y="5093349"/>
            <a:ext cx="1752974" cy="1443929"/>
          </a:xfrm>
          <a:prstGeom prst="wedgeRoundRectCallout">
            <a:avLst>
              <a:gd name="adj1" fmla="val 57602"/>
              <a:gd name="adj2" fmla="val -51431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b="1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Were/weren’t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is the same as </a:t>
            </a:r>
            <a:r>
              <a:rPr lang="en-US" sz="1600" b="1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are/aren’t</a:t>
            </a:r>
            <a:r>
              <a:rPr lang="en-US" sz="1600" b="1" dirty="0">
                <a:latin typeface="Open Sans" charset="0"/>
                <a:ea typeface="Open Sans" charset="0"/>
                <a:cs typeface="Open Sans" charset="0"/>
                <a:sym typeface="Open Sans"/>
              </a:rPr>
              <a:t> 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in the present simple. </a:t>
            </a:r>
            <a:endParaRPr lang="en-US" sz="1600" i="1" dirty="0">
              <a:latin typeface="Open Sans" charset="0"/>
              <a:ea typeface="Open Sans" charset="0"/>
              <a:cs typeface="Open Sans" charset="0"/>
              <a:sym typeface="Open Sans"/>
            </a:endParaRPr>
          </a:p>
        </p:txBody>
      </p:sp>
      <p:sp>
        <p:nvSpPr>
          <p:cNvPr id="24" name="Arc 23"/>
          <p:cNvSpPr/>
          <p:nvPr/>
        </p:nvSpPr>
        <p:spPr>
          <a:xfrm rot="6387295" flipV="1">
            <a:off x="6704318" y="4877068"/>
            <a:ext cx="2089380" cy="2242311"/>
          </a:xfrm>
          <a:prstGeom prst="arc">
            <a:avLst>
              <a:gd name="adj1" fmla="val 9671065"/>
              <a:gd name="adj2" fmla="val 1250868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5" name="Pentagon 24"/>
          <p:cNvSpPr/>
          <p:nvPr/>
        </p:nvSpPr>
        <p:spPr>
          <a:xfrm>
            <a:off x="10170706" y="5541837"/>
            <a:ext cx="1800067" cy="937891"/>
          </a:xfrm>
          <a:prstGeom prst="homePlate">
            <a:avLst/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Regular verbs in the past simple.</a:t>
            </a:r>
          </a:p>
        </p:txBody>
      </p:sp>
      <p:sp>
        <p:nvSpPr>
          <p:cNvPr id="15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  <p:extLst>
      <p:ext uri="{BB962C8B-B14F-4D97-AF65-F5344CB8AC3E}">
        <p14:creationId xmlns:p14="http://schemas.microsoft.com/office/powerpoint/2010/main" xmlns="" val="7584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E6F9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70050" y="178593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b="1" i="0" u="none" strike="noStrike" cap="none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regular verbs in the positive</a:t>
            </a:r>
            <a:endParaRPr lang="en-US" sz="440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3136" y="1226797"/>
            <a:ext cx="1239894" cy="1239894"/>
          </a:xfrm>
          <a:prstGeom prst="rect">
            <a:avLst/>
          </a:prstGeom>
        </p:spPr>
      </p:pic>
      <p:sp>
        <p:nvSpPr>
          <p:cNvPr id="23" name="Rounded Rectangular Callout 22"/>
          <p:cNvSpPr/>
          <p:nvPr/>
        </p:nvSpPr>
        <p:spPr>
          <a:xfrm>
            <a:off x="2570206" y="1226797"/>
            <a:ext cx="2929842" cy="1239894"/>
          </a:xfrm>
          <a:prstGeom prst="wedgeRoundRectCallout">
            <a:avLst>
              <a:gd name="adj1" fmla="val -66300"/>
              <a:gd name="adj2" fmla="val 5316"/>
              <a:gd name="adj3" fmla="val 16667"/>
            </a:avLst>
          </a:prstGeom>
          <a:solidFill>
            <a:srgbClr val="37B3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Last year, I travelled to France by train. It was fun! I really liked France.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356830" y="1121169"/>
            <a:ext cx="1239894" cy="1239894"/>
          </a:xfrm>
          <a:prstGeom prst="rect">
            <a:avLst/>
          </a:prstGeom>
        </p:spPr>
      </p:pic>
      <p:sp>
        <p:nvSpPr>
          <p:cNvPr id="25" name="Rounded Rectangular Callout 24"/>
          <p:cNvSpPr/>
          <p:nvPr/>
        </p:nvSpPr>
        <p:spPr>
          <a:xfrm>
            <a:off x="5857200" y="918954"/>
            <a:ext cx="3142478" cy="1894986"/>
          </a:xfrm>
          <a:prstGeom prst="wedgeRoundRectCallout">
            <a:avLst>
              <a:gd name="adj1" fmla="val 57957"/>
              <a:gd name="adj2" fmla="val 6594"/>
              <a:gd name="adj3" fmla="val 16667"/>
            </a:avLst>
          </a:prstGeom>
          <a:solidFill>
            <a:srgbClr val="5F9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Amazing! My sister and her husband moved to France 10 years ago. They lived in Paris first. They were happy there, but wanted to be in a small town. Now they live in Lille.  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69752" y="4354013"/>
            <a:ext cx="1333184" cy="1333184"/>
          </a:xfrm>
          <a:prstGeom prst="rect">
            <a:avLst/>
          </a:prstGeom>
        </p:spPr>
      </p:pic>
      <p:sp>
        <p:nvSpPr>
          <p:cNvPr id="36" name="Rounded Rectangular Callout 35"/>
          <p:cNvSpPr/>
          <p:nvPr/>
        </p:nvSpPr>
        <p:spPr>
          <a:xfrm>
            <a:off x="968992" y="3514896"/>
            <a:ext cx="3694750" cy="2270462"/>
          </a:xfrm>
          <a:prstGeom prst="wedgeRoundRectCallout">
            <a:avLst>
              <a:gd name="adj1" fmla="val 59460"/>
              <a:gd name="adj2" fmla="val 18988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Look at the conversation again. Can you find five examples of regular verbs in the past simple? The first one is done for you.</a:t>
            </a: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  <a:p>
            <a:pPr lvl="0">
              <a:buSzPct val="25000"/>
            </a:pPr>
            <a:endParaRPr lang="en-US" sz="1600" dirty="0">
              <a:latin typeface="Open Sans" charset="0"/>
              <a:ea typeface="Open Sans" charset="0"/>
              <a:cs typeface="Open Sans" charset="0"/>
              <a:sym typeface="Open San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941334" y="1438819"/>
            <a:ext cx="9589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travelled</a:t>
            </a:r>
            <a:endParaRPr lang="en-GB" sz="1600" dirty="0"/>
          </a:p>
        </p:txBody>
      </p:sp>
      <p:sp>
        <p:nvSpPr>
          <p:cNvPr id="42" name="Rectangle 41"/>
          <p:cNvSpPr/>
          <p:nvPr/>
        </p:nvSpPr>
        <p:spPr>
          <a:xfrm>
            <a:off x="3637556" y="1930052"/>
            <a:ext cx="6046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liked</a:t>
            </a:r>
            <a:endParaRPr lang="en-GB" sz="1600" dirty="0"/>
          </a:p>
        </p:txBody>
      </p:sp>
      <p:sp>
        <p:nvSpPr>
          <p:cNvPr id="43" name="Rectangle 42"/>
          <p:cNvSpPr/>
          <p:nvPr/>
        </p:nvSpPr>
        <p:spPr>
          <a:xfrm>
            <a:off x="6854347" y="1330849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moved</a:t>
            </a:r>
            <a:endParaRPr lang="en-GB" sz="1600" dirty="0"/>
          </a:p>
        </p:txBody>
      </p:sp>
      <p:sp>
        <p:nvSpPr>
          <p:cNvPr id="44" name="Rectangle 43"/>
          <p:cNvSpPr/>
          <p:nvPr/>
        </p:nvSpPr>
        <p:spPr>
          <a:xfrm>
            <a:off x="7510327" y="1582695"/>
            <a:ext cx="6046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lived</a:t>
            </a:r>
            <a:endParaRPr lang="en-GB" sz="1600" dirty="0"/>
          </a:p>
        </p:txBody>
      </p:sp>
      <p:sp>
        <p:nvSpPr>
          <p:cNvPr id="45" name="Rectangle 44"/>
          <p:cNvSpPr/>
          <p:nvPr/>
        </p:nvSpPr>
        <p:spPr>
          <a:xfrm>
            <a:off x="6431795" y="2077921"/>
            <a:ext cx="8451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wanted</a:t>
            </a:r>
            <a:endParaRPr lang="en-GB" sz="1600" dirty="0"/>
          </a:p>
        </p:txBody>
      </p:sp>
      <p:sp>
        <p:nvSpPr>
          <p:cNvPr id="46" name="Rounded Rectangular Callout 45"/>
          <p:cNvSpPr/>
          <p:nvPr/>
        </p:nvSpPr>
        <p:spPr>
          <a:xfrm>
            <a:off x="6229603" y="3214509"/>
            <a:ext cx="2368487" cy="1153829"/>
          </a:xfrm>
          <a:prstGeom prst="wedgeRoundRectCallout">
            <a:avLst>
              <a:gd name="adj1" fmla="val -58392"/>
              <a:gd name="adj2" fmla="val 39214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What do we add to the verb to create a regular conjugation in the past simple?</a:t>
            </a:r>
          </a:p>
        </p:txBody>
      </p:sp>
      <p:sp>
        <p:nvSpPr>
          <p:cNvPr id="47" name="Shape 87"/>
          <p:cNvSpPr/>
          <p:nvPr/>
        </p:nvSpPr>
        <p:spPr>
          <a:xfrm>
            <a:off x="8999678" y="2693289"/>
            <a:ext cx="2210711" cy="1373992"/>
          </a:xfrm>
          <a:prstGeom prst="cloudCallout">
            <a:avLst>
              <a:gd name="adj1" fmla="val -71362"/>
              <a:gd name="adj2" fmla="val 15468"/>
            </a:avLst>
          </a:prstGeom>
          <a:solidFill>
            <a:schemeClr val="bg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R="0" lvl="0" algn="ctr" rtl="0">
              <a:spcBef>
                <a:spcPts val="0"/>
              </a:spcBef>
              <a:buSzPct val="25000"/>
            </a:pPr>
            <a:r>
              <a:rPr lang="en-US" sz="1600" i="1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We add -ed</a:t>
            </a:r>
            <a:r>
              <a:rPr lang="en-US" sz="1600" i="1" u="none" strike="noStrike" cap="none" dirty="0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en-US" sz="1600" i="1" u="none" strike="noStrike" cap="none" dirty="0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8" name="Rounded Rectangular Callout 47"/>
          <p:cNvSpPr/>
          <p:nvPr/>
        </p:nvSpPr>
        <p:spPr>
          <a:xfrm>
            <a:off x="6898470" y="4606723"/>
            <a:ext cx="2880677" cy="1153829"/>
          </a:xfrm>
          <a:prstGeom prst="wedgeRoundRectCallout">
            <a:avLst>
              <a:gd name="adj1" fmla="val -58392"/>
              <a:gd name="adj2" fmla="val -2347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Sometimes the spelling changes a little. Is there an example here?</a:t>
            </a:r>
          </a:p>
        </p:txBody>
      </p:sp>
      <p:sp>
        <p:nvSpPr>
          <p:cNvPr id="49" name="Shape 87"/>
          <p:cNvSpPr/>
          <p:nvPr/>
        </p:nvSpPr>
        <p:spPr>
          <a:xfrm>
            <a:off x="9311193" y="5082612"/>
            <a:ext cx="2571061" cy="1472332"/>
          </a:xfrm>
          <a:prstGeom prst="cloudCallout">
            <a:avLst>
              <a:gd name="adj1" fmla="val -59684"/>
              <a:gd name="adj2" fmla="val -22537"/>
            </a:avLst>
          </a:prstGeom>
          <a:solidFill>
            <a:schemeClr val="bg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en-US" sz="1600" i="1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Yes – travelled:</a:t>
            </a:r>
            <a:r>
              <a:rPr lang="en-US" sz="1600" i="1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600" i="1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double ‘l’ </a:t>
            </a:r>
            <a:r>
              <a:rPr lang="en-US" sz="1600" i="1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+ </a:t>
            </a:r>
          </a:p>
          <a:p>
            <a:pPr marR="0" lvl="0" algn="ctr" rtl="0">
              <a:spcBef>
                <a:spcPts val="0"/>
              </a:spcBef>
              <a:buSzPct val="25000"/>
            </a:pPr>
            <a:r>
              <a:rPr lang="en-US" sz="1600" i="1" u="none" strike="noStrike" cap="none" dirty="0">
                <a:solidFill>
                  <a:srgbClr val="F49C4E"/>
                </a:solidFill>
                <a:latin typeface="Open Sans"/>
                <a:ea typeface="Open Sans"/>
                <a:cs typeface="Open Sans"/>
                <a:sym typeface="Open Sans"/>
              </a:rPr>
              <a:t>-ed</a:t>
            </a:r>
            <a:r>
              <a:rPr lang="en-US" sz="1600" i="1" u="none" strike="noStrike" cap="none" dirty="0">
                <a:solidFill>
                  <a:srgbClr val="C9D522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en-US" sz="1600" i="1" u="none" strike="noStrike" cap="none" dirty="0">
              <a:solidFill>
                <a:srgbClr val="F49C4E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  <p:extLst>
      <p:ext uri="{BB962C8B-B14F-4D97-AF65-F5344CB8AC3E}">
        <p14:creationId xmlns:p14="http://schemas.microsoft.com/office/powerpoint/2010/main" xmlns="" val="403682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58333E-6 -0.01042 L -0.23047 0.48703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23" y="2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125E-6 -0.01042 L -0.05404 0.4083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8" y="2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351 -0.00833 L -0.46536 0.5659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99" y="28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79167E-6 -4.07407E-6 L -0.40899 0.5273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56" y="2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79167E-6 -2.96296E-6 L -0.23893 0.4518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53" y="2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 animBg="1"/>
      <p:bldP spid="47" grpId="0" animBg="1"/>
      <p:bldP spid="48" grpId="0" animBg="1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50601" y="229387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SzPct val="25000"/>
            </a:pPr>
            <a:r>
              <a:rPr lang="en-US" sz="4400" b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Form: </a:t>
            </a:r>
            <a:r>
              <a:rPr lang="en-US" sz="4400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regular verbs in the positive</a:t>
            </a:r>
            <a:endParaRPr lang="en-US" sz="440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" name="Shape 82"/>
          <p:cNvSpPr txBox="1">
            <a:spLocks/>
          </p:cNvSpPr>
          <p:nvPr/>
        </p:nvSpPr>
        <p:spPr>
          <a:xfrm>
            <a:off x="450601" y="1134285"/>
            <a:ext cx="10491773" cy="407151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rgbClr val="9E3611"/>
              </a:buClr>
              <a:buSzPct val="25000"/>
              <a:buNone/>
            </a:pPr>
            <a:r>
              <a:rPr lang="en-US" dirty="0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We add -</a:t>
            </a:r>
            <a:r>
              <a:rPr lang="en-US" i="1" dirty="0" err="1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ed</a:t>
            </a:r>
            <a:r>
              <a:rPr lang="en-US" dirty="0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 to the verb to make a regular past simple conjugation.</a:t>
            </a:r>
            <a:endParaRPr lang="en-US" b="1" dirty="0">
              <a:solidFill>
                <a:srgbClr val="1C4587"/>
              </a:solidFill>
              <a:latin typeface="Open Sans" charset="0"/>
              <a:ea typeface="Open Sans" charset="0"/>
              <a:cs typeface="Open Sans" charset="0"/>
              <a:sym typeface="Open Sans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6397834"/>
              </p:ext>
            </p:extLst>
          </p:nvPr>
        </p:nvGraphicFramePr>
        <p:xfrm>
          <a:off x="641669" y="1804105"/>
          <a:ext cx="8625159" cy="2264364"/>
        </p:xfrm>
        <a:graphic>
          <a:graphicData uri="http://schemas.openxmlformats.org/drawingml/2006/table">
            <a:tbl>
              <a:tblPr firstRow="1" bandRow="1">
                <a:tableStyleId>{C3A2CA1F-3267-4498-8071-7EE1E42671EB}</a:tableStyleId>
              </a:tblPr>
              <a:tblGrid>
                <a:gridCol w="28750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750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50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94">
                <a:tc gridSpan="3">
                  <a:txBody>
                    <a:bodyPr/>
                    <a:lstStyle/>
                    <a:p>
                      <a:r>
                        <a:rPr lang="es-MX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regular verbs in the past simple</a:t>
                      </a:r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endParaRPr lang="en-GB" sz="1600" b="1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70C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wanted</a:t>
                      </a: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liked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travelled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visited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cooked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arrived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decided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danced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lived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studied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watched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played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0" name="Rounded Rectangular Callout 19"/>
          <p:cNvSpPr/>
          <p:nvPr/>
        </p:nvSpPr>
        <p:spPr>
          <a:xfrm>
            <a:off x="9878196" y="2762648"/>
            <a:ext cx="2128356" cy="1305821"/>
          </a:xfrm>
          <a:prstGeom prst="wedgeRoundRectCallout">
            <a:avLst>
              <a:gd name="adj1" fmla="val 20236"/>
              <a:gd name="adj2" fmla="val -71308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Here are some examples of regular past simple verbs.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9266828" y="4331138"/>
            <a:ext cx="2128356" cy="1305821"/>
          </a:xfrm>
          <a:prstGeom prst="wedgeRoundRectCallout">
            <a:avLst>
              <a:gd name="adj1" fmla="val 65122"/>
              <a:gd name="adj2" fmla="val -5458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Notice how some of the verbs have some small changes in spelling.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6362129" y="4221957"/>
            <a:ext cx="2031244" cy="595704"/>
          </a:xfrm>
          <a:prstGeom prst="wedgeRoundRectCallout">
            <a:avLst>
              <a:gd name="adj1" fmla="val 65122"/>
              <a:gd name="adj2" fmla="val -5458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Double consonant + -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ed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.</a:t>
            </a:r>
          </a:p>
        </p:txBody>
      </p:sp>
      <p:sp>
        <p:nvSpPr>
          <p:cNvPr id="25" name="Arc 24"/>
          <p:cNvSpPr/>
          <p:nvPr/>
        </p:nvSpPr>
        <p:spPr>
          <a:xfrm rot="11237588" flipV="1">
            <a:off x="5805866" y="2678753"/>
            <a:ext cx="2089380" cy="1856400"/>
          </a:xfrm>
          <a:prstGeom prst="arc">
            <a:avLst>
              <a:gd name="adj1" fmla="val 8688625"/>
              <a:gd name="adj2" fmla="val 14418928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3552964" y="4261403"/>
            <a:ext cx="2420417" cy="595704"/>
          </a:xfrm>
          <a:prstGeom prst="wedgeRoundRectCallout">
            <a:avLst>
              <a:gd name="adj1" fmla="val 65122"/>
              <a:gd name="adj2" fmla="val -5458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Verb ends in the letter </a:t>
            </a:r>
          </a:p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-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e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so just +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-d.</a:t>
            </a:r>
          </a:p>
        </p:txBody>
      </p:sp>
      <p:sp>
        <p:nvSpPr>
          <p:cNvPr id="29" name="Arc 28"/>
          <p:cNvSpPr/>
          <p:nvPr/>
        </p:nvSpPr>
        <p:spPr>
          <a:xfrm rot="8459568" flipV="1">
            <a:off x="2903889" y="3706013"/>
            <a:ext cx="2089380" cy="1031889"/>
          </a:xfrm>
          <a:prstGeom prst="arc">
            <a:avLst>
              <a:gd name="adj1" fmla="val 8134380"/>
              <a:gd name="adj2" fmla="val 1217366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1" name="Arc 30"/>
          <p:cNvSpPr/>
          <p:nvPr/>
        </p:nvSpPr>
        <p:spPr>
          <a:xfrm rot="13991241" flipH="1" flipV="1">
            <a:off x="5518727" y="2994233"/>
            <a:ext cx="2097283" cy="2534337"/>
          </a:xfrm>
          <a:prstGeom prst="arc">
            <a:avLst>
              <a:gd name="adj1" fmla="val 7555732"/>
              <a:gd name="adj2" fmla="val 12622152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7" name="Arc 36"/>
          <p:cNvSpPr/>
          <p:nvPr/>
        </p:nvSpPr>
        <p:spPr>
          <a:xfrm rot="2167374" flipV="1">
            <a:off x="764783" y="3843057"/>
            <a:ext cx="3353590" cy="1406834"/>
          </a:xfrm>
          <a:prstGeom prst="arc">
            <a:avLst>
              <a:gd name="adj1" fmla="val 1862262"/>
              <a:gd name="adj2" fmla="val 9615839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8" name="Arc 37"/>
          <p:cNvSpPr/>
          <p:nvPr/>
        </p:nvSpPr>
        <p:spPr>
          <a:xfrm rot="13991241" flipH="1" flipV="1">
            <a:off x="5882097" y="3063970"/>
            <a:ext cx="2097283" cy="2534337"/>
          </a:xfrm>
          <a:prstGeom prst="arc">
            <a:avLst>
              <a:gd name="adj1" fmla="val 7555732"/>
              <a:gd name="adj2" fmla="val 11350361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9" name="Arc 38"/>
          <p:cNvSpPr/>
          <p:nvPr/>
        </p:nvSpPr>
        <p:spPr>
          <a:xfrm rot="8459568" flipV="1">
            <a:off x="2521986" y="2611428"/>
            <a:ext cx="2590802" cy="2684637"/>
          </a:xfrm>
          <a:prstGeom prst="arc">
            <a:avLst>
              <a:gd name="adj1" fmla="val 7428108"/>
              <a:gd name="adj2" fmla="val 1275487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0" name="Rounded Rectangular Callout 39"/>
          <p:cNvSpPr/>
          <p:nvPr/>
        </p:nvSpPr>
        <p:spPr>
          <a:xfrm>
            <a:off x="486138" y="4261403"/>
            <a:ext cx="2530017" cy="1375556"/>
          </a:xfrm>
          <a:prstGeom prst="wedgeRoundRectCallout">
            <a:avLst>
              <a:gd name="adj1" fmla="val 55952"/>
              <a:gd name="adj2" fmla="val -36727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Here, the verb ends in </a:t>
            </a:r>
          </a:p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-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y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(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study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) and it changes to -</a:t>
            </a:r>
            <a:r>
              <a:rPr lang="en-US" sz="1600" i="1" dirty="0" err="1">
                <a:latin typeface="Open Sans" charset="0"/>
                <a:ea typeface="Open Sans" charset="0"/>
                <a:cs typeface="Open Sans" charset="0"/>
                <a:sym typeface="Open Sans"/>
              </a:rPr>
              <a:t>ied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. This doesn’t always happen, e.g.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play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–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played.</a:t>
            </a:r>
          </a:p>
        </p:txBody>
      </p:sp>
      <p:sp>
        <p:nvSpPr>
          <p:cNvPr id="41" name="Arc 40"/>
          <p:cNvSpPr/>
          <p:nvPr/>
        </p:nvSpPr>
        <p:spPr>
          <a:xfrm rot="8459568" flipV="1">
            <a:off x="359531" y="4094684"/>
            <a:ext cx="1684112" cy="691831"/>
          </a:xfrm>
          <a:prstGeom prst="arc">
            <a:avLst>
              <a:gd name="adj1" fmla="val 9098393"/>
              <a:gd name="adj2" fmla="val 12173665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2" name="Rounded Rectangular Callout 41"/>
          <p:cNvSpPr/>
          <p:nvPr/>
        </p:nvSpPr>
        <p:spPr>
          <a:xfrm>
            <a:off x="5892346" y="5097935"/>
            <a:ext cx="2436305" cy="901770"/>
          </a:xfrm>
          <a:prstGeom prst="wedgeRoundRectCallout">
            <a:avLst>
              <a:gd name="adj1" fmla="val 65122"/>
              <a:gd name="adj2" fmla="val -54586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In American English,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travelled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only has one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‘l’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.</a:t>
            </a:r>
          </a:p>
        </p:txBody>
      </p:sp>
      <p:sp>
        <p:nvSpPr>
          <p:cNvPr id="43" name="Pentagon 42"/>
          <p:cNvSpPr/>
          <p:nvPr/>
        </p:nvSpPr>
        <p:spPr>
          <a:xfrm>
            <a:off x="9737991" y="5875587"/>
            <a:ext cx="2269341" cy="778497"/>
          </a:xfrm>
          <a:prstGeom prst="homePlate">
            <a:avLst/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Let’s consider…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15531" y="971127"/>
            <a:ext cx="1333184" cy="1333184"/>
          </a:xfrm>
          <a:prstGeom prst="rect">
            <a:avLst/>
          </a:prstGeom>
        </p:spPr>
      </p:pic>
      <p:sp>
        <p:nvSpPr>
          <p:cNvPr id="23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  <p:extLst>
      <p:ext uri="{BB962C8B-B14F-4D97-AF65-F5344CB8AC3E}">
        <p14:creationId xmlns:p14="http://schemas.microsoft.com/office/powerpoint/2010/main" xmlns="" val="406101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 animBg="1"/>
      <p:bldP spid="22" grpId="0" animBg="1"/>
      <p:bldP spid="24" grpId="0" animBg="1"/>
      <p:bldP spid="25" grpId="0" animBg="1"/>
      <p:bldP spid="27" grpId="0" animBg="1"/>
      <p:bldP spid="29" grpId="0" animBg="1"/>
      <p:bldP spid="31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 idx="4294967295"/>
          </p:nvPr>
        </p:nvSpPr>
        <p:spPr>
          <a:xfrm>
            <a:off x="450601" y="229387"/>
            <a:ext cx="10685972" cy="1312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SzPct val="25000"/>
              <a:buFont typeface="Rokkitt"/>
              <a:buNone/>
            </a:pPr>
            <a:r>
              <a:rPr lang="en-US" sz="4400" b="1" dirty="0">
                <a:solidFill>
                  <a:srgbClr val="1C4587"/>
                </a:solidFill>
                <a:latin typeface="Open Sans"/>
                <a:ea typeface="Open Sans"/>
                <a:cs typeface="Open Sans"/>
                <a:sym typeface="Open Sans"/>
              </a:rPr>
              <a:t>Let’s consider pronunciation.</a:t>
            </a:r>
            <a:endParaRPr lang="en-US" sz="4400" i="0" u="none" strike="noStrike" cap="none" dirty="0">
              <a:solidFill>
                <a:srgbClr val="1C45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" name="Shape 82"/>
          <p:cNvSpPr txBox="1">
            <a:spLocks/>
          </p:cNvSpPr>
          <p:nvPr/>
        </p:nvSpPr>
        <p:spPr>
          <a:xfrm>
            <a:off x="450601" y="930307"/>
            <a:ext cx="10491773" cy="407151"/>
          </a:xfrm>
          <a:prstGeom prst="rect">
            <a:avLst/>
          </a:prstGeom>
          <a:noFill/>
          <a:ln>
            <a:noFill/>
          </a:ln>
          <a:effectLst/>
        </p:spPr>
        <p:txBody>
          <a:bodyPr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2100"/>
              </a:spcAft>
              <a:buClr>
                <a:schemeClr val="dk2"/>
              </a:buClr>
              <a:buSzPct val="100000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Clr>
                <a:srgbClr val="9E3611"/>
              </a:buClr>
              <a:buSzPct val="25000"/>
              <a:buNone/>
            </a:pPr>
            <a:r>
              <a:rPr lang="en-US" dirty="0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There are three different ways to pronounce the -</a:t>
            </a:r>
            <a:r>
              <a:rPr lang="en-US" i="1" dirty="0" err="1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ed</a:t>
            </a:r>
            <a:r>
              <a:rPr lang="en-US" dirty="0">
                <a:solidFill>
                  <a:srgbClr val="1C4587"/>
                </a:solidFill>
                <a:latin typeface="Open Sans" charset="0"/>
                <a:ea typeface="Open Sans" charset="0"/>
                <a:cs typeface="Open Sans" charset="0"/>
                <a:sym typeface="Open Sans"/>
              </a:rPr>
              <a:t> past simple ending.</a:t>
            </a:r>
            <a:endParaRPr lang="en-US" b="1" dirty="0">
              <a:solidFill>
                <a:srgbClr val="1C4587"/>
              </a:solidFill>
              <a:latin typeface="Open Sans" charset="0"/>
              <a:ea typeface="Open Sans" charset="0"/>
              <a:cs typeface="Open Sans" charset="0"/>
              <a:sym typeface="Open Sans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7461421"/>
              </p:ext>
            </p:extLst>
          </p:nvPr>
        </p:nvGraphicFramePr>
        <p:xfrm>
          <a:off x="378124" y="1476579"/>
          <a:ext cx="8625159" cy="2466090"/>
        </p:xfrm>
        <a:graphic>
          <a:graphicData uri="http://schemas.openxmlformats.org/drawingml/2006/table">
            <a:tbl>
              <a:tblPr firstRow="1" bandRow="1">
                <a:tableStyleId>{C3A2CA1F-3267-4498-8071-7EE1E42671EB}</a:tableStyleId>
              </a:tblPr>
              <a:tblGrid>
                <a:gridCol w="28750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750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750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94">
                <a:tc gridSpan="3">
                  <a:txBody>
                    <a:bodyPr/>
                    <a:lstStyle/>
                    <a:p>
                      <a:r>
                        <a:rPr lang="es-MX" sz="1600" dirty="0">
                          <a:latin typeface="Open Sans" charset="0"/>
                          <a:ea typeface="Open Sans" charset="0"/>
                          <a:cs typeface="Open Sans" charset="0"/>
                        </a:rPr>
                        <a:t>regular verbs in the past simple</a:t>
                      </a:r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600" dirty="0"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A7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  <a:p>
                      <a:endParaRPr lang="en-GB" sz="1600" b="1" dirty="0">
                        <a:solidFill>
                          <a:srgbClr val="002060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70C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0070C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wanted</a:t>
                      </a: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liked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travelled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visited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cooked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arrived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decided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danced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lived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394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studied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watched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00A7E3"/>
                          </a:solidFill>
                          <a:latin typeface="Open Sans" charset="0"/>
                          <a:ea typeface="Open Sans" charset="0"/>
                          <a:cs typeface="Open Sans" charset="0"/>
                        </a:rPr>
                        <a:t>played</a:t>
                      </a:r>
                      <a:endParaRPr lang="en-GB" sz="1600" b="1" dirty="0">
                        <a:solidFill>
                          <a:srgbClr val="00A7E3"/>
                        </a:solidFill>
                        <a:latin typeface="Open Sans" charset="0"/>
                        <a:ea typeface="Open Sans" charset="0"/>
                        <a:cs typeface="Open Sans" charset="0"/>
                      </a:endParaRPr>
                    </a:p>
                  </a:txBody>
                  <a:tcPr>
                    <a:solidFill>
                      <a:srgbClr val="CBE6F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0" name="Rounded Rectangular Callout 19"/>
          <p:cNvSpPr/>
          <p:nvPr/>
        </p:nvSpPr>
        <p:spPr>
          <a:xfrm>
            <a:off x="9080694" y="1633581"/>
            <a:ext cx="2910506" cy="737440"/>
          </a:xfrm>
          <a:prstGeom prst="wedgeRoundRectCallout">
            <a:avLst>
              <a:gd name="adj1" fmla="val 31778"/>
              <a:gd name="adj2" fmla="val -74443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Let’s look at this table again. Notice the three different columns.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9080694" y="2550306"/>
            <a:ext cx="2910506" cy="916226"/>
          </a:xfrm>
          <a:prstGeom prst="wedgeRoundRectCallout">
            <a:avLst>
              <a:gd name="adj1" fmla="val 29145"/>
              <a:gd name="adj2" fmla="val -62371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The pronunciation of the -</a:t>
            </a:r>
            <a:r>
              <a:rPr lang="en-US" sz="1600" i="1" dirty="0" err="1">
                <a:latin typeface="Open Sans" charset="0"/>
                <a:ea typeface="Open Sans" charset="0"/>
                <a:cs typeface="Open Sans" charset="0"/>
                <a:sym typeface="Open Sans"/>
              </a:rPr>
              <a:t>ed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ending depends on the last sound in the verb.</a:t>
            </a:r>
          </a:p>
        </p:txBody>
      </p:sp>
      <p:sp>
        <p:nvSpPr>
          <p:cNvPr id="23" name="Rounded Rectangular Callout 22"/>
          <p:cNvSpPr/>
          <p:nvPr/>
        </p:nvSpPr>
        <p:spPr>
          <a:xfrm>
            <a:off x="355752" y="4024969"/>
            <a:ext cx="2577046" cy="1201721"/>
          </a:xfrm>
          <a:prstGeom prst="wedgeRoundRectCallout">
            <a:avLst>
              <a:gd name="adj1" fmla="val 27290"/>
              <a:gd name="adj2" fmla="val -55631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Verbs that end in a /t/ or </a:t>
            </a:r>
          </a:p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/d/ sounds = add an extra syllable with /Id/. Look at this example…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378124" y="1864890"/>
            <a:ext cx="275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verbs ending in /t/ or /d/ = + /Id/   </a:t>
            </a:r>
            <a:r>
              <a:rPr lang="en-US" sz="1600" b="1" dirty="0">
                <a:solidFill>
                  <a:schemeClr val="bg1"/>
                </a:solidFill>
                <a:latin typeface="Open Sans" charset="0"/>
                <a:ea typeface="Open Sans" charset="0"/>
                <a:cs typeface="Open Sans" charset="0"/>
              </a:rPr>
              <a:t>EXTRA SYLLABLE</a:t>
            </a:r>
            <a:endParaRPr lang="en-GB" sz="1600" b="1" dirty="0">
              <a:solidFill>
                <a:schemeClr val="bg1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275336" y="5328982"/>
            <a:ext cx="2859412" cy="1014920"/>
          </a:xfrm>
          <a:prstGeom prst="wedgeRoundRectCallout">
            <a:avLst>
              <a:gd name="adj1" fmla="val 27290"/>
              <a:gd name="adj2" fmla="val -55631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WANT                 WANTED</a:t>
            </a:r>
          </a:p>
        </p:txBody>
      </p:sp>
      <p:sp>
        <p:nvSpPr>
          <p:cNvPr id="30" name="Arc 29"/>
          <p:cNvSpPr/>
          <p:nvPr/>
        </p:nvSpPr>
        <p:spPr>
          <a:xfrm rot="2538939" flipV="1">
            <a:off x="949937" y="4711797"/>
            <a:ext cx="1206555" cy="2534337"/>
          </a:xfrm>
          <a:prstGeom prst="arc">
            <a:avLst>
              <a:gd name="adj1" fmla="val 10861859"/>
              <a:gd name="adj2" fmla="val 119100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18626" y="5299839"/>
            <a:ext cx="11747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/t/ sound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3" name="Arc 32"/>
          <p:cNvSpPr/>
          <p:nvPr/>
        </p:nvSpPr>
        <p:spPr>
          <a:xfrm rot="2538939" flipV="1">
            <a:off x="2658182" y="4711796"/>
            <a:ext cx="1206555" cy="2534337"/>
          </a:xfrm>
          <a:prstGeom prst="arc">
            <a:avLst>
              <a:gd name="adj1" fmla="val 10861859"/>
              <a:gd name="adj2" fmla="val 119100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816838" y="5299839"/>
            <a:ext cx="13665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/Id/ sound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5" name="Arc 34"/>
          <p:cNvSpPr/>
          <p:nvPr/>
        </p:nvSpPr>
        <p:spPr>
          <a:xfrm rot="12925871" flipV="1">
            <a:off x="1266227" y="4490375"/>
            <a:ext cx="1206555" cy="2534337"/>
          </a:xfrm>
          <a:prstGeom prst="arc">
            <a:avLst>
              <a:gd name="adj1" fmla="val 10861859"/>
              <a:gd name="adj2" fmla="val 119100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686691" y="6026919"/>
            <a:ext cx="14749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two syllables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3" name="Arc 42"/>
          <p:cNvSpPr/>
          <p:nvPr/>
        </p:nvSpPr>
        <p:spPr>
          <a:xfrm rot="12925871" flipV="1">
            <a:off x="-503186" y="4490374"/>
            <a:ext cx="1206555" cy="2534337"/>
          </a:xfrm>
          <a:prstGeom prst="arc">
            <a:avLst>
              <a:gd name="adj1" fmla="val 10861859"/>
              <a:gd name="adj2" fmla="val 119100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2422" y="6022284"/>
            <a:ext cx="1499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one syllable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5" name="Rounded Rectangular Callout 44"/>
          <p:cNvSpPr/>
          <p:nvPr/>
        </p:nvSpPr>
        <p:spPr>
          <a:xfrm>
            <a:off x="3353855" y="4081790"/>
            <a:ext cx="4029583" cy="1108071"/>
          </a:xfrm>
          <a:prstGeom prst="wedgeRoundRectCallout">
            <a:avLst>
              <a:gd name="adj1" fmla="val 27290"/>
              <a:gd name="adj2" fmla="val -55631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Verbs that end in an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unvoiced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sound (your throat doesn’t vibrate when you make the sound) = + /t/ sound. </a:t>
            </a:r>
          </a:p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NO EXTRA SYLLABLE. 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61459" y="1864890"/>
            <a:ext cx="275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verbs ending an unvoiced sound = + /t/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48" name="Rounded Rectangular Callout 47"/>
          <p:cNvSpPr/>
          <p:nvPr/>
        </p:nvSpPr>
        <p:spPr>
          <a:xfrm>
            <a:off x="3484963" y="5265862"/>
            <a:ext cx="3529986" cy="1014920"/>
          </a:xfrm>
          <a:prstGeom prst="wedgeRoundRectCallout">
            <a:avLst>
              <a:gd name="adj1" fmla="val 27290"/>
              <a:gd name="adj2" fmla="val -55631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LIKE                                LIKED</a:t>
            </a:r>
          </a:p>
        </p:txBody>
      </p:sp>
      <p:sp>
        <p:nvSpPr>
          <p:cNvPr id="49" name="Arc 48"/>
          <p:cNvSpPr/>
          <p:nvPr/>
        </p:nvSpPr>
        <p:spPr>
          <a:xfrm rot="2538939" flipV="1">
            <a:off x="3940099" y="4629496"/>
            <a:ext cx="1206555" cy="2534337"/>
          </a:xfrm>
          <a:prstGeom prst="arc">
            <a:avLst>
              <a:gd name="adj1" fmla="val 10861859"/>
              <a:gd name="adj2" fmla="val 119100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508788" y="5217538"/>
            <a:ext cx="25745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/k/ sound (unvoiced)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1" name="Arc 50"/>
          <p:cNvSpPr/>
          <p:nvPr/>
        </p:nvSpPr>
        <p:spPr>
          <a:xfrm rot="2538939" flipV="1">
            <a:off x="6345105" y="4629496"/>
            <a:ext cx="1206555" cy="2534337"/>
          </a:xfrm>
          <a:prstGeom prst="arc">
            <a:avLst>
              <a:gd name="adj1" fmla="val 10861859"/>
              <a:gd name="adj2" fmla="val 119100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913794" y="5217538"/>
            <a:ext cx="25745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/t/ sound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3" name="Arc 52"/>
          <p:cNvSpPr/>
          <p:nvPr/>
        </p:nvSpPr>
        <p:spPr>
          <a:xfrm rot="14381724" flipV="1">
            <a:off x="4567503" y="4266900"/>
            <a:ext cx="1205070" cy="2534337"/>
          </a:xfrm>
          <a:prstGeom prst="arc">
            <a:avLst>
              <a:gd name="adj1" fmla="val 11514953"/>
              <a:gd name="adj2" fmla="val 1304474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325820" y="5886647"/>
            <a:ext cx="14287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one syllable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5" name="Arc 54"/>
          <p:cNvSpPr/>
          <p:nvPr/>
        </p:nvSpPr>
        <p:spPr>
          <a:xfrm rot="4679416" flipH="1" flipV="1">
            <a:off x="3132868" y="3479324"/>
            <a:ext cx="2643033" cy="2534337"/>
          </a:xfrm>
          <a:prstGeom prst="arc">
            <a:avLst>
              <a:gd name="adj1" fmla="val 11863080"/>
              <a:gd name="adj2" fmla="val 1304474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6" name="Rounded Rectangular Callout 55"/>
          <p:cNvSpPr/>
          <p:nvPr/>
        </p:nvSpPr>
        <p:spPr>
          <a:xfrm>
            <a:off x="7911214" y="3736748"/>
            <a:ext cx="4029583" cy="1108071"/>
          </a:xfrm>
          <a:prstGeom prst="wedgeRoundRectCallout">
            <a:avLst>
              <a:gd name="adj1" fmla="val 22210"/>
              <a:gd name="adj2" fmla="val -64253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Verbs that end in a </a:t>
            </a:r>
            <a:r>
              <a:rPr lang="en-US" sz="1600" i="1" dirty="0">
                <a:latin typeface="Open Sans" charset="0"/>
                <a:ea typeface="Open Sans" charset="0"/>
                <a:cs typeface="Open Sans" charset="0"/>
                <a:sym typeface="Open Sans"/>
              </a:rPr>
              <a:t>voiced</a:t>
            </a: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 sound (your throat vibrates when you make the sound) = + /d/ sound. </a:t>
            </a:r>
          </a:p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NO EXTRA SYLLABLE. 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149870" y="1835313"/>
            <a:ext cx="275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verbs ending an voiced sound = + /d/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58" name="Rounded Rectangular Callout 57"/>
          <p:cNvSpPr/>
          <p:nvPr/>
        </p:nvSpPr>
        <p:spPr>
          <a:xfrm>
            <a:off x="7102408" y="5278225"/>
            <a:ext cx="3168455" cy="1014920"/>
          </a:xfrm>
          <a:prstGeom prst="wedgeRoundRectCallout">
            <a:avLst>
              <a:gd name="adj1" fmla="val -12532"/>
              <a:gd name="adj2" fmla="val -69078"/>
              <a:gd name="adj3" fmla="val 16667"/>
            </a:avLst>
          </a:prstGeom>
          <a:solidFill>
            <a:srgbClr val="F49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SzPct val="25000"/>
            </a:pPr>
            <a:r>
              <a:rPr lang="en-US" sz="1600" dirty="0">
                <a:latin typeface="Open Sans" charset="0"/>
                <a:ea typeface="Open Sans" charset="0"/>
                <a:cs typeface="Open Sans" charset="0"/>
                <a:sym typeface="Open Sans"/>
              </a:rPr>
              <a:t>LIVE		LIVED</a:t>
            </a:r>
          </a:p>
        </p:txBody>
      </p:sp>
      <p:sp>
        <p:nvSpPr>
          <p:cNvPr id="59" name="Arc 58"/>
          <p:cNvSpPr/>
          <p:nvPr/>
        </p:nvSpPr>
        <p:spPr>
          <a:xfrm rot="2538939" flipV="1">
            <a:off x="7488693" y="4638648"/>
            <a:ext cx="1206555" cy="2534337"/>
          </a:xfrm>
          <a:prstGeom prst="arc">
            <a:avLst>
              <a:gd name="adj1" fmla="val 10861859"/>
              <a:gd name="adj2" fmla="val 119100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057382" y="5226690"/>
            <a:ext cx="25745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/v/ sound (voiced)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61" name="Arc 60"/>
          <p:cNvSpPr/>
          <p:nvPr/>
        </p:nvSpPr>
        <p:spPr>
          <a:xfrm rot="2538939" flipV="1">
            <a:off x="9512005" y="4638648"/>
            <a:ext cx="1206555" cy="2534337"/>
          </a:xfrm>
          <a:prstGeom prst="arc">
            <a:avLst>
              <a:gd name="adj1" fmla="val 10861859"/>
              <a:gd name="adj2" fmla="val 11910066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080694" y="5226690"/>
            <a:ext cx="25745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/d/ sound)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72" name="Arc 71"/>
          <p:cNvSpPr/>
          <p:nvPr/>
        </p:nvSpPr>
        <p:spPr>
          <a:xfrm rot="14381724" flipV="1">
            <a:off x="8131562" y="4345095"/>
            <a:ext cx="1206555" cy="2534337"/>
          </a:xfrm>
          <a:prstGeom prst="arc">
            <a:avLst>
              <a:gd name="adj1" fmla="val 11564682"/>
              <a:gd name="adj2" fmla="val 1304474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871141" y="5964200"/>
            <a:ext cx="14365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latin typeface="Open Sans" charset="0"/>
                <a:ea typeface="Open Sans" charset="0"/>
                <a:cs typeface="Open Sans" charset="0"/>
              </a:rPr>
              <a:t>one syllable</a:t>
            </a:r>
            <a:endParaRPr lang="en-GB" sz="1600" b="1" dirty="0">
              <a:solidFill>
                <a:srgbClr val="002060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74" name="Arc 73"/>
          <p:cNvSpPr/>
          <p:nvPr/>
        </p:nvSpPr>
        <p:spPr>
          <a:xfrm rot="4679416" flipH="1" flipV="1">
            <a:off x="6697295" y="3556877"/>
            <a:ext cx="2643033" cy="2534337"/>
          </a:xfrm>
          <a:prstGeom prst="arc">
            <a:avLst>
              <a:gd name="adj1" fmla="val 11757696"/>
              <a:gd name="adj2" fmla="val 1304474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75" name="Pentagon 74"/>
          <p:cNvSpPr/>
          <p:nvPr/>
        </p:nvSpPr>
        <p:spPr>
          <a:xfrm>
            <a:off x="10315889" y="5875587"/>
            <a:ext cx="1691443" cy="778497"/>
          </a:xfrm>
          <a:prstGeom prst="homePlate">
            <a:avLst/>
          </a:prstGeom>
          <a:solidFill>
            <a:srgbClr val="00A7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latin typeface="Open Sans"/>
                <a:ea typeface="Open Sans"/>
                <a:cs typeface="Open Sans"/>
                <a:sym typeface="Open Sans"/>
              </a:rPr>
              <a:t>Negative forms in the past simple.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51089" y="215808"/>
            <a:ext cx="1021042" cy="1021042"/>
          </a:xfrm>
          <a:prstGeom prst="rect">
            <a:avLst/>
          </a:prstGeom>
        </p:spPr>
      </p:pic>
      <p:sp>
        <p:nvSpPr>
          <p:cNvPr id="42" name="Footer Placeholder 1"/>
          <p:cNvSpPr>
            <a:spLocks noGrp="1"/>
          </p:cNvSpPr>
          <p:nvPr>
            <p:ph type="ftr" idx="11"/>
          </p:nvPr>
        </p:nvSpPr>
        <p:spPr>
          <a:xfrm>
            <a:off x="275336" y="6343903"/>
            <a:ext cx="6327600" cy="365099"/>
          </a:xfrm>
        </p:spPr>
        <p:txBody>
          <a:bodyPr/>
          <a:lstStyle/>
          <a:p>
            <a:pPr lvl="0"/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Copyright © 2018 by Pearson Education      Gold Experience 2nd Edition A1</a:t>
            </a:r>
          </a:p>
        </p:txBody>
      </p:sp>
    </p:spTree>
    <p:extLst>
      <p:ext uri="{BB962C8B-B14F-4D97-AF65-F5344CB8AC3E}">
        <p14:creationId xmlns:p14="http://schemas.microsoft.com/office/powerpoint/2010/main" xmlns="" val="62254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3" grpId="0"/>
      <p:bldP spid="28" grpId="0" animBg="1"/>
      <p:bldP spid="30" grpId="0" animBg="1"/>
      <p:bldP spid="32" grpId="0"/>
      <p:bldP spid="33" grpId="0" animBg="1"/>
      <p:bldP spid="34" grpId="0"/>
      <p:bldP spid="35" grpId="0" animBg="1"/>
      <p:bldP spid="36" grpId="0"/>
      <p:bldP spid="43" grpId="0" animBg="1"/>
      <p:bldP spid="44" grpId="0"/>
      <p:bldP spid="45" grpId="0" animBg="1"/>
      <p:bldP spid="46" grpId="0"/>
      <p:bldP spid="48" grpId="0" animBg="1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 animBg="1"/>
      <p:bldP spid="57" grpId="0"/>
      <p:bldP spid="58" grpId="0" animBg="1"/>
      <p:bldP spid="59" grpId="0" animBg="1"/>
      <p:bldP spid="60" grpId="0"/>
      <p:bldP spid="61" grpId="0" animBg="1"/>
      <p:bldP spid="62" grpId="0"/>
      <p:bldP spid="72" grpId="0" animBg="1"/>
      <p:bldP spid="73" grpId="0"/>
      <p:bldP spid="74" grpId="0" animBg="1"/>
      <p:bldP spid="7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2921</TotalTime>
  <Words>1611</Words>
  <Application>Microsoft Office PowerPoint</Application>
  <PresentationFormat>Προσαρμογή</PresentationFormat>
  <Paragraphs>237</Paragraphs>
  <Slides>12</Slides>
  <Notes>12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Simple Light</vt:lpstr>
      <vt:lpstr>Διαφάνεια 1</vt:lpstr>
      <vt:lpstr>An introduction to the past simple</vt:lpstr>
      <vt:lpstr>Function: the past simple</vt:lpstr>
      <vt:lpstr>Function: When do we use it?</vt:lpstr>
      <vt:lpstr>Form: the verb to be in the past simple</vt:lpstr>
      <vt:lpstr>Form: the verb to be in the past simple</vt:lpstr>
      <vt:lpstr>Form: regular verbs in the positive</vt:lpstr>
      <vt:lpstr>Form: regular verbs in the positive</vt:lpstr>
      <vt:lpstr>Let’s consider pronunciation.</vt:lpstr>
      <vt:lpstr>Form: negatives in the past simple</vt:lpstr>
      <vt:lpstr>Form: negatives in the past simple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Emphatic structures</dc:title>
  <dc:creator>Louise Manicolo</dc:creator>
  <cp:lastModifiedBy>Τζένη</cp:lastModifiedBy>
  <cp:revision>122</cp:revision>
  <dcterms:modified xsi:type="dcterms:W3CDTF">2023-12-17T21:43:40Z</dcterms:modified>
</cp:coreProperties>
</file>