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38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5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7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4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186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7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7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5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1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6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8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9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6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1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5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2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4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χάρτης, Άτλας, στιγμιότυπο οθόνης">
            <a:extLst>
              <a:ext uri="{FF2B5EF4-FFF2-40B4-BE49-F238E27FC236}">
                <a16:creationId xmlns:a16="http://schemas.microsoft.com/office/drawing/2014/main" id="{03DD3A57-3BCC-3A84-9999-368502467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r="1" b="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BF60428C-3851-74D9-BBE7-810032571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28" y="4121944"/>
            <a:ext cx="7927785" cy="1620665"/>
          </a:xfrm>
        </p:spPr>
        <p:txBody>
          <a:bodyPr>
            <a:normAutofit/>
          </a:bodyPr>
          <a:lstStyle/>
          <a:p>
            <a:pPr algn="l"/>
            <a:r>
              <a:rPr lang="el-GR" sz="4000" b="1" dirty="0">
                <a:solidFill>
                  <a:srgbClr val="FFFFFF"/>
                </a:solidFill>
              </a:rPr>
              <a:t>ΜΑΘΗΜΑ 16. ΤΑ ΒΟΥΝΑ ΚΑΙ ΟΙ ΠΕΔΙΑΔΕΣ ΤΗΣ ΕΥΡΩΠΗΣ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A10A12E-CFE9-08B2-2B42-04348E0CA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028" y="5737867"/>
            <a:ext cx="7942381" cy="61847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l-GR" sz="2000" dirty="0">
                <a:solidFill>
                  <a:srgbClr val="FFFFFF"/>
                </a:solidFill>
              </a:rPr>
              <a:t>ΓΕΩΓΡΑΦΙΑ Β ΓΥΜΝΑΣΙΟΥ</a:t>
            </a:r>
          </a:p>
          <a:p>
            <a:pPr algn="l"/>
            <a:r>
              <a:rPr lang="el-GR" sz="2000" dirty="0">
                <a:solidFill>
                  <a:srgbClr val="FFFFFF"/>
                </a:solidFill>
              </a:rPr>
              <a:t>Ι. ΦΛΑΜΜΟΥ</a:t>
            </a:r>
          </a:p>
        </p:txBody>
      </p:sp>
    </p:spTree>
    <p:extLst>
      <p:ext uri="{BB962C8B-B14F-4D97-AF65-F5344CB8AC3E}">
        <p14:creationId xmlns:p14="http://schemas.microsoft.com/office/powerpoint/2010/main" val="174201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102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14" name="Picture 4104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115" name="Oval 4106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4116" name="Picture 4108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17" name="Picture 4110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4098" name="Picture 2" descr="Alpenmurmeltiere">
            <a:extLst>
              <a:ext uri="{FF2B5EF4-FFF2-40B4-BE49-F238E27FC236}">
                <a16:creationId xmlns:a16="http://schemas.microsoft.com/office/drawing/2014/main" id="{D3313099-CD42-1776-846E-DA61100A47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" b="912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7" name="Picture 618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189" name="Picture 618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191" name="Oval 619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193" name="Picture 619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95" name="Picture 619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97" name="Rectangle 619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199" name="Rectangle 6198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AA19F8D-804B-2C44-CB0F-56CC003F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15" y="563484"/>
            <a:ext cx="4273510" cy="611043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EBEBEB"/>
                </a:solidFill>
                <a:effectLst/>
              </a:rPr>
              <a:t>Η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οροσειρά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των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Καρπα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θίων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έχει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χαρα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κτηριστικό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τοξωτό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σχήμ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α και εκτείνεται στις χώρες Σλοβακία , Πολωνία , Ουκρανία και Ρουμανία .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Μετά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τις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 ‘</a:t>
            </a:r>
            <a:r>
              <a:rPr lang="en-US" sz="2800" b="1" dirty="0" err="1">
                <a:solidFill>
                  <a:srgbClr val="EBEBEB"/>
                </a:solidFill>
                <a:effectLst/>
              </a:rPr>
              <a:t>Αλ</a:t>
            </a:r>
            <a:r>
              <a:rPr lang="en-US" sz="2800" b="1" dirty="0">
                <a:solidFill>
                  <a:srgbClr val="EBEBEB"/>
                </a:solidFill>
                <a:effectLst/>
              </a:rPr>
              <a:t>πεις η οροσειρά των Καρπαθίων είναι το πιο εκτεταμένο σύστημα βουνών στην Ευρώπη (μέγιστο υψόμετρο 2.655μ.)</a:t>
            </a:r>
            <a:endParaRPr lang="en-US" sz="2800" b="1" dirty="0">
              <a:solidFill>
                <a:srgbClr val="EBEBEB"/>
              </a:solidFill>
            </a:endParaRPr>
          </a:p>
        </p:txBody>
      </p:sp>
      <p:sp>
        <p:nvSpPr>
          <p:cNvPr id="6201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Ταξίδι στα Καρπάθια Όρη, το Κρυμμένο Μυστικό της Ευρώπης">
            <a:extLst>
              <a:ext uri="{FF2B5EF4-FFF2-40B4-BE49-F238E27FC236}">
                <a16:creationId xmlns:a16="http://schemas.microsoft.com/office/drawing/2014/main" id="{E9DD15BD-E965-547E-B95D-2AF7A870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" r="1" b="1519"/>
          <a:stretch/>
        </p:blipFill>
        <p:spPr bwMode="auto"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3" name="Rectangle 6202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26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02B6F4-1736-5C25-B2CB-E96F0D04D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87556B4-8340-8384-FD4D-DF2E9E0E6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 descr="Εικόνα που περιέχει κείμενο, χάρτης, Άτλας, Κόσμος/Παγκόσμιο">
            <a:extLst>
              <a:ext uri="{FF2B5EF4-FFF2-40B4-BE49-F238E27FC236}">
                <a16:creationId xmlns:a16="http://schemas.microsoft.com/office/drawing/2014/main" id="{DA146745-8009-8C95-15A7-B542001CE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426CCA-E559-0711-C23C-75CE598F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6" y="0"/>
            <a:ext cx="4066837" cy="67497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 sz="2800" b="1" i="0" dirty="0">
                <a:solidFill>
                  <a:schemeClr val="tx1"/>
                </a:solidFill>
                <a:effectLst/>
                <a:latin typeface="Droid Serif"/>
              </a:rPr>
              <a:t>Η Ευρώπη είναι λιγότερο ορεινή από όλες τις ηπείρους , αφού το μέσο υψόμετρο της </a:t>
            </a:r>
            <a:r>
              <a:rPr lang="el-GR" sz="2800" b="1" dirty="0">
                <a:solidFill>
                  <a:schemeClr val="tx1"/>
                </a:solidFill>
                <a:latin typeface="Droid Serif"/>
              </a:rPr>
              <a:t>είναι </a:t>
            </a:r>
            <a:r>
              <a:rPr lang="el-GR" sz="2800" b="1" i="0" dirty="0">
                <a:solidFill>
                  <a:schemeClr val="tx1"/>
                </a:solidFill>
                <a:effectLst/>
                <a:latin typeface="Droid Serif"/>
              </a:rPr>
              <a:t>περίπου 300 μέτρα , το οποίο είναι χαμηλότερο από αυτό των άλλων ηπείρων . Μόνο το ένα τρίτο της ηπείρου μας είναι ορεινό , ενώ τα 2/3 καταλαμβάνονται από μεγάλες πεδιάδες 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χάρτης, κείμενο, Άτλας&#10;&#10;Περιγραφή που δημιουργήθηκε αυτόματα">
            <a:extLst>
              <a:ext uri="{FF2B5EF4-FFF2-40B4-BE49-F238E27FC236}">
                <a16:creationId xmlns:a16="http://schemas.microsoft.com/office/drawing/2014/main" id="{A6A02D87-63FC-B6E3-76C7-1CA50DD57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" r="1" b="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27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3877DD-991B-5D90-EFAB-E3DB8060B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554" y="324852"/>
            <a:ext cx="11839151" cy="1094874"/>
          </a:xfrm>
        </p:spPr>
        <p:txBody>
          <a:bodyPr/>
          <a:lstStyle/>
          <a:p>
            <a:r>
              <a:rPr lang="el-GR" sz="3600" b="1" i="0" dirty="0">
                <a:solidFill>
                  <a:schemeClr val="tx1"/>
                </a:solidFill>
                <a:effectLst/>
                <a:latin typeface="Droid Serif"/>
              </a:rPr>
              <a:t>Με κριτήριο την μορφολογία διακρίνουμε τρεις  περιοχές στην Ευρώπη :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FCE221-2A75-99F9-702D-8614FC030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45368"/>
            <a:ext cx="12079705" cy="481263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Τη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βορεια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και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κεντροδυτικη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 , με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μετρια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σε </a:t>
            </a:r>
            <a:r>
              <a:rPr lang="el-GR" sz="2400" b="1" dirty="0" err="1">
                <a:solidFill>
                  <a:schemeClr val="tx1"/>
                </a:solidFill>
                <a:latin typeface="Droid Serif"/>
              </a:rPr>
              <a:t>υ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ψος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βουνα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που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περιβαλλονται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στον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νοτο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απο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μεγαλες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πεδιαδες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. Οι Σκανδιναβικές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αλπεις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και τα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βουνα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της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Σκωτιας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ειναι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οι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κυριοι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ορεινοι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dirty="0" err="1">
                <a:solidFill>
                  <a:schemeClr val="tx1"/>
                </a:solidFill>
                <a:latin typeface="Droid Serif"/>
              </a:rPr>
              <a:t>ο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γκοι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αυτης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της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περιοχης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Την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κεντρικη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και την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ανατολικη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 , με τις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απεραντες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πεδιαδες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(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βοριοευρωπαϊκή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και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ρωσικη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) .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Αυτες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οι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πεδιαδες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αρχιζουν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απο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τις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ακτες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του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Ατλαντικου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(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Γαλλια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Ολλανδια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Βελγιο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Γερμανια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) και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εκτεινονται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ως τα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Ουραλια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ανατολικα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μεχρι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τον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Αρκτικο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ωκεανο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στα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βορεια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και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μεχρι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την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Μαυρη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θαλασσα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στα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νοτια</a:t>
            </a:r>
            <a:endParaRPr lang="el-GR" sz="2400" b="1" i="0" u="none" strike="noStrike" dirty="0">
              <a:solidFill>
                <a:schemeClr val="tx1"/>
              </a:solidFill>
              <a:effectLst/>
              <a:latin typeface="Droid Serif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Τη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νοτια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 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οπου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βρισκονται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ελαχιστες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πεδιαδες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(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Παδου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-ΙΤΑΛΙΑ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Βλαχιας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-ΡΟΥΜΑΝΙΑ ) και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πολλα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ψηλα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βουνα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και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οροσειρες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(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Πυρηναια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ορη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οροσειρα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των </a:t>
            </a:r>
            <a:r>
              <a:rPr lang="el-GR" sz="2400" b="1" dirty="0" err="1">
                <a:solidFill>
                  <a:schemeClr val="tx1"/>
                </a:solidFill>
                <a:latin typeface="Droid Serif"/>
              </a:rPr>
              <a:t>α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λπεων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οροσειρα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των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Δειναρικων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</a:t>
            </a:r>
            <a:r>
              <a:rPr lang="el-GR" sz="2400" b="1" dirty="0" err="1">
                <a:solidFill>
                  <a:schemeClr val="tx1"/>
                </a:solidFill>
                <a:latin typeface="Droid Serif"/>
              </a:rPr>
              <a:t>α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λπεων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οροσειρα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των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Καρπαθιων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οροσειρα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του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Αιμου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,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οροσειρα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της </a:t>
            </a:r>
            <a:r>
              <a:rPr lang="el-GR" sz="2400" b="1" i="0" u="none" strike="noStrike" dirty="0" err="1">
                <a:solidFill>
                  <a:schemeClr val="tx1"/>
                </a:solidFill>
                <a:effectLst/>
                <a:latin typeface="Droid Serif"/>
              </a:rPr>
              <a:t>Πινδου</a:t>
            </a:r>
            <a:r>
              <a:rPr lang="el-GR" sz="2400" b="1" i="0" u="none" strike="noStrike" dirty="0">
                <a:solidFill>
                  <a:schemeClr val="tx1"/>
                </a:solidFill>
                <a:effectLst/>
                <a:latin typeface="Droid Serif"/>
              </a:rPr>
              <a:t> 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631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309A89-76D2-E8C1-1A47-F51BCA78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0"/>
            <a:ext cx="11545889" cy="1853248"/>
          </a:xfrm>
        </p:spPr>
        <p:txBody>
          <a:bodyPr/>
          <a:lstStyle/>
          <a:p>
            <a:r>
              <a:rPr lang="el-GR" sz="3600" b="1" i="0" dirty="0">
                <a:solidFill>
                  <a:schemeClr val="tx1"/>
                </a:solidFill>
                <a:effectLst/>
                <a:latin typeface="Droid Serif"/>
              </a:rPr>
              <a:t>Επειδή όμως η Ευρώπη είναι η ήπειρος των χερσονήσων , μπορούμε να παρατηρήσουμε ότι στις χερσονήσους της υπάρχουν οι εξής οροσειρές :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EDE3CE-8104-06D0-F80F-79D2B7389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2052918"/>
            <a:ext cx="11987463" cy="4239598"/>
          </a:xfrm>
        </p:spPr>
        <p:txBody>
          <a:bodyPr>
            <a:normAutofit fontScale="92500" lnSpcReduction="1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l-GR" sz="3200" b="1" i="0" u="sng" strike="noStrike" dirty="0">
                <a:effectLst/>
                <a:latin typeface="Droid Serif"/>
              </a:rPr>
              <a:t>Ιβηρική χερσόνησος </a:t>
            </a:r>
            <a:r>
              <a:rPr lang="el-GR" sz="3200" b="1" i="0" u="none" strike="noStrike" dirty="0">
                <a:effectLst/>
                <a:latin typeface="Droid Serif"/>
              </a:rPr>
              <a:t>: Πυρηναία όρη (μέγιστο υψόμετρο 3.404μ.- φυσικό σύνορο, ΒΔ-ΝΑ) , </a:t>
            </a:r>
            <a:r>
              <a:rPr lang="el-GR" sz="3200" b="1" i="0" u="none" strike="noStrike" dirty="0" err="1">
                <a:effectLst/>
                <a:latin typeface="Droid Serif"/>
              </a:rPr>
              <a:t>Κανταβρικά</a:t>
            </a:r>
            <a:r>
              <a:rPr lang="el-GR" sz="3200" b="1" i="0" u="none" strike="noStrike" dirty="0">
                <a:effectLst/>
                <a:latin typeface="Droid Serif"/>
              </a:rPr>
              <a:t> όρη (μέγιστο υψόμετρο 2.678μ.)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3200" b="1" i="0" u="sng" strike="noStrike" dirty="0">
                <a:effectLst/>
                <a:latin typeface="Droid Serif"/>
              </a:rPr>
              <a:t>Ιταλική χερσόνησος</a:t>
            </a:r>
            <a:r>
              <a:rPr lang="el-GR" sz="3200" b="1" i="0" u="none" strike="noStrike" dirty="0">
                <a:effectLst/>
                <a:latin typeface="Droid Serif"/>
              </a:rPr>
              <a:t> : </a:t>
            </a:r>
            <a:r>
              <a:rPr lang="el-GR" sz="3200" b="1" i="0" u="none" strike="noStrike" dirty="0" err="1">
                <a:effectLst/>
                <a:latin typeface="Droid Serif"/>
              </a:rPr>
              <a:t>Απέννινα</a:t>
            </a:r>
            <a:r>
              <a:rPr lang="el-GR" sz="3200" b="1" i="0" u="none" strike="noStrike" dirty="0">
                <a:effectLst/>
                <a:latin typeface="Droid Serif"/>
              </a:rPr>
              <a:t> όρη (Β-Ν, μέγιστο υψόμετρο 2.915μ)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3200" b="1" i="0" u="sng" strike="noStrike" dirty="0">
                <a:effectLst/>
                <a:latin typeface="Droid Serif"/>
              </a:rPr>
              <a:t>Βαλκανική χερσόνησος </a:t>
            </a:r>
            <a:r>
              <a:rPr lang="el-GR" sz="3200" b="1" i="0" u="none" strike="noStrike" dirty="0">
                <a:effectLst/>
                <a:latin typeface="Droid Serif"/>
              </a:rPr>
              <a:t>: </a:t>
            </a:r>
            <a:r>
              <a:rPr lang="el-GR" sz="3200" b="1" i="0" u="none" strike="noStrike" dirty="0" err="1">
                <a:effectLst/>
                <a:latin typeface="Droid Serif"/>
              </a:rPr>
              <a:t>Δειναρικές</a:t>
            </a:r>
            <a:r>
              <a:rPr lang="el-GR" sz="3200" b="1" i="0" u="none" strike="noStrike" dirty="0">
                <a:effectLst/>
                <a:latin typeface="Droid Serif"/>
              </a:rPr>
              <a:t> Άλπεις (ΒΔ-ΝΑ, μέγιστο υψόμετρο 2.522μ.), οροσειρά των Καρπαθίων (μέγιστο υψόμετρο 2.655μ.) , οροσειρά του Αίμου (Βουλγαρία, μέγιστο υψόμετρο 2.376μ.), οροσειρά της Πίνδου (μέγιστο υψόμετρο 2.637)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3200" b="1" i="0" u="sng" strike="noStrike" dirty="0">
                <a:effectLst/>
                <a:latin typeface="Droid Serif"/>
              </a:rPr>
              <a:t>Σκανδιναβική χερσόνησος </a:t>
            </a:r>
            <a:r>
              <a:rPr lang="el-GR" sz="3200" b="1" i="0" u="none" strike="noStrike" dirty="0">
                <a:effectLst/>
                <a:latin typeface="Droid Serif"/>
              </a:rPr>
              <a:t>: Σκανδιναβικές Άλπεις (ΒΑ-ΝΔ, μέγιστο υψόμετρο 2.469μ.)</a:t>
            </a:r>
          </a:p>
          <a:p>
            <a:pPr marL="0" indent="0" algn="l" fontAlgn="base">
              <a:buNone/>
            </a:pPr>
            <a:endParaRPr lang="el-GR" sz="2800" b="1" i="0" u="none" strike="noStrike" dirty="0">
              <a:effectLst/>
              <a:latin typeface="Droid Serif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58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5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DBB84E-A601-6A4D-B7CC-F68B9520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1350" cy="1190795"/>
          </a:xfrm>
        </p:spPr>
        <p:txBody>
          <a:bodyPr>
            <a:normAutofit fontScale="90000"/>
          </a:bodyPr>
          <a:lstStyle/>
          <a:p>
            <a:r>
              <a:rPr lang="el-GR" b="1" i="0" u="none" strike="noStrike" dirty="0">
                <a:solidFill>
                  <a:schemeClr val="bg1"/>
                </a:solidFill>
                <a:effectLst/>
                <a:latin typeface="Droid Serif"/>
              </a:rPr>
              <a:t>Δυο είναι τα βουνά ή οι οροσειρές που βρίσκονται στα ανατολικά όρια της Ευρώπης </a:t>
            </a:r>
            <a:r>
              <a:rPr lang="el-GR" b="1" i="0" u="none" strike="noStrike" dirty="0">
                <a:effectLst/>
                <a:latin typeface="Droid Serif"/>
              </a:rPr>
              <a:t>:</a:t>
            </a:r>
            <a:br>
              <a:rPr lang="el-GR" b="1" i="0" u="none" strike="noStrike" dirty="0">
                <a:effectLst/>
                <a:latin typeface="Droid Serif"/>
              </a:rPr>
            </a:br>
            <a:endParaRPr lang="el-GR" dirty="0">
              <a:solidFill>
                <a:srgbClr val="EBEBEB"/>
              </a:solidFill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1A59D0-69F7-FD8C-B4DC-0F521E59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2" y="2548281"/>
            <a:ext cx="5935086" cy="4054225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b="1" i="0" u="none" strike="noStrike" dirty="0">
                <a:effectLst/>
                <a:latin typeface="Droid Serif"/>
              </a:rPr>
              <a:t>Η οροσειρά των Ουραλίων , μια σχετικά χαμηλή οροσειρά που χωρίζει την Ευρώπη από την Ασία ( Ρωσία ) , με κατεύθυνση σχεδόν βορρά – νότου (μέγιστο υψόμετρο 1895μ.)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400" b="1" i="0" u="none" strike="noStrike" dirty="0">
                <a:effectLst/>
                <a:latin typeface="Droid Serif"/>
              </a:rPr>
              <a:t>Ένα ψηλό όρος , το όρος Καύκασος ανάμεσα στην Μαύρη θάλασσα και στην Κασπία θάλασσα με κατεύθυνση βορειοδυτικά προς νοτιοανατολικά ( είναι το ψηλότερο βουνό της Ευρώπης με κορυφή το </a:t>
            </a:r>
            <a:r>
              <a:rPr lang="el-GR" sz="2400" b="1" i="0" u="none" strike="noStrike" dirty="0" err="1">
                <a:effectLst/>
                <a:latin typeface="Droid Serif"/>
              </a:rPr>
              <a:t>Ελμπρούζ</a:t>
            </a:r>
            <a:r>
              <a:rPr lang="el-GR" sz="2400" b="1" i="0" u="none" strike="noStrike" dirty="0">
                <a:effectLst/>
                <a:latin typeface="Droid Serif"/>
              </a:rPr>
              <a:t> 5.642μ.)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pic>
        <p:nvPicPr>
          <p:cNvPr id="2050" name="Picture 2" descr="ΖΕΥΣ ΕΛΑΥΝΩΝ : ΠΕΡΙ ΒΑΛΚΑΝΙΩΝ (ΑΙΜΟΥ) ΚΑΙ ΚΑΥΚΑΣΟΥ">
            <a:extLst>
              <a:ext uri="{FF2B5EF4-FFF2-40B4-BE49-F238E27FC236}">
                <a16:creationId xmlns:a16="http://schemas.microsoft.com/office/drawing/2014/main" id="{FA83613E-FA8C-0754-2B54-CE6D71677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723358"/>
            <a:ext cx="6385430" cy="38791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70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Η Ευρώπη - esxoleio">
            <a:extLst>
              <a:ext uri="{FF2B5EF4-FFF2-40B4-BE49-F238E27FC236}">
                <a16:creationId xmlns:a16="http://schemas.microsoft.com/office/drawing/2014/main" id="{044C49EE-DAB0-E40D-3F57-0B36B214E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44" y="0"/>
            <a:ext cx="9105621" cy="68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1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22059D-295B-EBB9-EFE3-9BF7EB0F9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947358" cy="6248399"/>
          </a:xfrm>
        </p:spPr>
        <p:txBody>
          <a:bodyPr>
            <a:normAutofit/>
          </a:bodyPr>
          <a:lstStyle/>
          <a:p>
            <a:pPr algn="l" fontAlgn="base"/>
            <a:r>
              <a:rPr lang="el-GR" sz="2800" b="1" i="0" u="none" strike="noStrike" dirty="0">
                <a:effectLst/>
                <a:latin typeface="Droid Serif"/>
              </a:rPr>
              <a:t>Η πιο ορεινή περιοχή της Ευρώπης είναι η περιοχή της μεγάλης οροσειράς των </a:t>
            </a:r>
            <a:r>
              <a:rPr lang="el-GR" sz="2800" b="1" i="0" u="none" strike="noStrike" dirty="0" err="1">
                <a:effectLst/>
                <a:latin typeface="Droid Serif"/>
              </a:rPr>
              <a:t>Άλπεων</a:t>
            </a:r>
            <a:r>
              <a:rPr lang="el-GR" sz="2800" b="1" i="0" u="none" strike="noStrike" dirty="0">
                <a:effectLst/>
                <a:latin typeface="Droid Serif"/>
              </a:rPr>
              <a:t> η οποία αρχίζει από τα σύνορα Γαλλίας – Ιταλίας και εκτείνεται στην Ελβετία , τη Γερμανία και την Αυστρία . Η οροσειρά των </a:t>
            </a:r>
            <a:r>
              <a:rPr lang="el-GR" sz="2800" b="1" i="0" u="none" strike="noStrike" dirty="0" err="1">
                <a:effectLst/>
                <a:latin typeface="Droid Serif"/>
              </a:rPr>
              <a:t>Άλπεων</a:t>
            </a:r>
            <a:r>
              <a:rPr lang="el-GR" sz="2800" b="1" i="0" u="none" strike="noStrike" dirty="0">
                <a:effectLst/>
                <a:latin typeface="Droid Serif"/>
              </a:rPr>
              <a:t> μαζί με τα παρακλάδια της , δηλαδή τα Πυρηναία όρη , τις </a:t>
            </a:r>
            <a:r>
              <a:rPr lang="el-GR" sz="2800" b="1" i="0" u="none" strike="noStrike" dirty="0" err="1">
                <a:effectLst/>
                <a:latin typeface="Droid Serif"/>
              </a:rPr>
              <a:t>Δειναρικές</a:t>
            </a:r>
            <a:r>
              <a:rPr lang="el-GR" sz="2800" b="1" i="0" u="none" strike="noStrike" dirty="0">
                <a:effectLst/>
                <a:latin typeface="Droid Serif"/>
              </a:rPr>
              <a:t> Άλπεις , την οροσειρά της Πίνδου, την οροσειρά του Αίμου απαρτίζουν τον μεγαλύτερο ορεινό όγκο της Ευρώπης .</a:t>
            </a:r>
          </a:p>
          <a:p>
            <a:pPr algn="l" fontAlgn="base"/>
            <a:r>
              <a:rPr lang="el-GR" sz="2800" b="1" i="0" u="none" strike="noStrike" dirty="0">
                <a:effectLst/>
                <a:latin typeface="Droid Serif"/>
              </a:rPr>
              <a:t>Η οροσειρά των </a:t>
            </a:r>
            <a:r>
              <a:rPr lang="el-GR" sz="2800" b="1" i="0" u="none" strike="noStrike" dirty="0" err="1">
                <a:effectLst/>
                <a:latin typeface="Droid Serif"/>
              </a:rPr>
              <a:t>Άλπεων</a:t>
            </a:r>
            <a:r>
              <a:rPr lang="el-GR" sz="2800" b="1" i="0" u="none" strike="noStrike" dirty="0">
                <a:effectLst/>
                <a:latin typeface="Droid Serif"/>
              </a:rPr>
              <a:t> θεωρείται η σημαντικότερη οροσειρά της Ευρώπης επειδή 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2800" b="1" i="0" u="none" strike="noStrike" dirty="0">
                <a:effectLst/>
                <a:latin typeface="Droid Serif"/>
              </a:rPr>
              <a:t>Σε αυτήν υπάρχουν τα ψηλότερα βουνά της Ευρώπης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2800" b="1" i="0" u="none" strike="noStrike" dirty="0">
                <a:effectLst/>
                <a:latin typeface="Droid Serif"/>
              </a:rPr>
              <a:t>Από αυτήν πηγάζουν ή τροφοδοτούνται οι σημαντικότεροι ποταμοί της Ευρώπης ( με εξαίρεση τον Βόλγα 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l-GR" sz="2800" b="1" i="0" u="none" strike="noStrike" dirty="0">
                <a:effectLst/>
                <a:latin typeface="Droid Serif"/>
              </a:rPr>
              <a:t>Προσελκύει εκατομμύρια τουρίστες κάθε χρόνο και συμβάλλει στην οικονομική ανάπτυξη των </a:t>
            </a:r>
            <a:r>
              <a:rPr lang="el-GR" sz="2800" b="1" i="0" u="none" strike="noStrike" dirty="0" err="1">
                <a:effectLst/>
                <a:latin typeface="Droid Serif"/>
              </a:rPr>
              <a:t>ευρωπαικών</a:t>
            </a:r>
            <a:r>
              <a:rPr lang="el-GR" sz="2800" b="1" i="0" u="none" strike="noStrike" dirty="0">
                <a:effectLst/>
                <a:latin typeface="Droid Serif"/>
              </a:rPr>
              <a:t> χωρών 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228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126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129" name="Picture 5128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131" name="Oval 5130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5133" name="Picture 5132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135" name="Picture 5134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37" name="Rectangle 5136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5122" name="Picture 2" descr="12 απίθανες πληροφορίες για την οροσειρά των Άλπεων ...">
            <a:extLst>
              <a:ext uri="{FF2B5EF4-FFF2-40B4-BE49-F238E27FC236}">
                <a16:creationId xmlns:a16="http://schemas.microsoft.com/office/drawing/2014/main" id="{EA8B6160-AEC6-A5DC-A5C7-EB070938D7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200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08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</TotalTime>
  <Words>557</Words>
  <Application>Microsoft Office PowerPoint</Application>
  <PresentationFormat>Ευρεία οθόνη</PresentationFormat>
  <Paragraphs>22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Droid Serif</vt:lpstr>
      <vt:lpstr>Wingdings 3</vt:lpstr>
      <vt:lpstr>Ιόν</vt:lpstr>
      <vt:lpstr>ΜΑΘΗΜΑ 16. ΤΑ ΒΟΥΝΑ ΚΑΙ ΟΙ ΠΕΔΙΑΔΕΣ ΤΗΣ ΕΥΡΩΠΗΣ</vt:lpstr>
      <vt:lpstr>Παρουσίαση του PowerPoint</vt:lpstr>
      <vt:lpstr>Η Ευρώπη είναι λιγότερο ορεινή από όλες τις ηπείρους , αφού το μέσο υψόμετρο της είναι περίπου 300 μέτρα , το οποίο είναι χαμηλότερο από αυτό των άλλων ηπείρων . Μόνο το ένα τρίτο της ηπείρου μας είναι ορεινό , ενώ τα 2/3 καταλαμβάνονται από μεγάλες πεδιάδες .</vt:lpstr>
      <vt:lpstr>Με κριτήριο την μορφολογία διακρίνουμε τρεις  περιοχές στην Ευρώπη :</vt:lpstr>
      <vt:lpstr>Επειδή όμως η Ευρώπη είναι η ήπειρος των χερσονήσων , μπορούμε να παρατηρήσουμε ότι στις χερσονήσους της υπάρχουν οι εξής οροσειρές :</vt:lpstr>
      <vt:lpstr>Δυο είναι τα βουνά ή οι οροσειρές που βρίσκονται στα ανατολικά όρια της Ευρώπης :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οροσειρά των Καρπαθίων έχει χαρακτηριστικό τοξωτό σχήμα και εκτείνεται στις χώρες Σλοβακία , Πολωνία , Ουκρανία και Ρουμανία . Μετά τις ‘Αλπεις η οροσειρά των Καρπαθίων είναι το πιο εκτεταμένο σύστημα βουνών στην Ευρώπη (μέγιστο υψόμετρο 2.655μ.)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IOANNA FLAMMOY</dc:creator>
  <cp:lastModifiedBy>IOANNA FLAMMOY</cp:lastModifiedBy>
  <cp:revision>2</cp:revision>
  <dcterms:created xsi:type="dcterms:W3CDTF">2025-01-26T14:06:33Z</dcterms:created>
  <dcterms:modified xsi:type="dcterms:W3CDTF">2025-01-26T17:18:15Z</dcterms:modified>
</cp:coreProperties>
</file>