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9C7EE-6499-EBD6-29DB-007C765696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Die </a:t>
            </a:r>
            <a:r>
              <a:rPr lang="en-US" dirty="0" err="1"/>
              <a:t>Modalverben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2469055-DA59-6B7C-E8B3-6E8EA03387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dirty="0" err="1"/>
              <a:t>αγαπημενα</a:t>
            </a:r>
            <a:r>
              <a:rPr lang="el-GR" dirty="0"/>
              <a:t> </a:t>
            </a:r>
            <a:r>
              <a:rPr lang="el-GR" dirty="0" err="1"/>
              <a:t>ημι-βοηθητικα</a:t>
            </a:r>
            <a:r>
              <a:rPr lang="el-GR" dirty="0"/>
              <a:t> </a:t>
            </a:r>
            <a:r>
              <a:rPr lang="el-GR" dirty="0" err="1"/>
              <a:t>ρηματα</a:t>
            </a:r>
            <a:r>
              <a:rPr lang="el-GR" dirty="0"/>
              <a:t> των </a:t>
            </a:r>
            <a:r>
              <a:rPr lang="el-GR" dirty="0" err="1"/>
              <a:t>γερμανων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634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F6F267-E4F5-3B3E-A7A2-91B610D20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Πόσα είναι και σε ποιες νοητικές ομάδες χωρίζονται - </a:t>
            </a:r>
            <a:r>
              <a:rPr lang="el-GR" b="1" dirty="0"/>
              <a:t>ΜΠΟΡΩ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00A63C-C0F0-ECD0-459A-A16608177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967" y="2031216"/>
            <a:ext cx="9908121" cy="404750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l-GR" sz="24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de-DE" sz="2400" b="1" dirty="0">
              <a:solidFill>
                <a:srgbClr val="FFFF00"/>
              </a:solidFill>
            </a:endParaRPr>
          </a:p>
          <a:p>
            <a:r>
              <a:rPr lang="de-DE" sz="3400" b="1" dirty="0">
                <a:solidFill>
                  <a:srgbClr val="FFFF00"/>
                </a:solidFill>
              </a:rPr>
              <a:t>können</a:t>
            </a:r>
            <a:r>
              <a:rPr lang="el-GR" sz="3400" dirty="0"/>
              <a:t>=</a:t>
            </a:r>
            <a:r>
              <a:rPr lang="de-DE" sz="3400" dirty="0"/>
              <a:t> </a:t>
            </a:r>
            <a:r>
              <a:rPr lang="el-GR" sz="3400" dirty="0"/>
              <a:t>μπορώ, έχω την ικανότητα </a:t>
            </a:r>
            <a:br>
              <a:rPr lang="el-GR" sz="3400" dirty="0"/>
            </a:br>
            <a:r>
              <a:rPr lang="el-GR" sz="3400" dirty="0"/>
              <a:t>να κάνω κάτι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de-DE" sz="2400" dirty="0"/>
              <a:t>                  </a:t>
            </a:r>
            <a:r>
              <a:rPr lang="el-GR" sz="2400" dirty="0"/>
              <a:t>  </a:t>
            </a:r>
            <a:r>
              <a:rPr lang="en-US" sz="3200" dirty="0"/>
              <a:t>z. B. Das Kind kann schwimmen</a:t>
            </a:r>
            <a:endParaRPr lang="el-GR" sz="3200" dirty="0"/>
          </a:p>
          <a:p>
            <a:pPr marL="0" indent="0">
              <a:buNone/>
            </a:pPr>
            <a:endParaRPr lang="de-DE" sz="3200" dirty="0"/>
          </a:p>
          <a:p>
            <a:endParaRPr lang="el-GR" sz="2400" b="1" dirty="0"/>
          </a:p>
          <a:p>
            <a:r>
              <a:rPr lang="de-DE" sz="3400" b="1" dirty="0">
                <a:solidFill>
                  <a:srgbClr val="FFFF00"/>
                </a:solidFill>
              </a:rPr>
              <a:t>dürfen</a:t>
            </a:r>
            <a:r>
              <a:rPr lang="el-GR" sz="3400" dirty="0"/>
              <a:t>= μπορώ, επιτρέπεται</a:t>
            </a:r>
            <a:br>
              <a:rPr lang="de-DE" sz="2900" dirty="0"/>
            </a:br>
            <a:endParaRPr lang="el-GR" sz="2400" dirty="0"/>
          </a:p>
          <a:p>
            <a:pPr marL="0" indent="0">
              <a:buNone/>
            </a:pPr>
            <a:r>
              <a:rPr lang="de-DE" sz="3400" dirty="0"/>
              <a:t>                                                                                           z. B. Darf ich auf die </a:t>
            </a:r>
            <a:r>
              <a:rPr lang="de-DE" sz="3400" dirty="0" err="1"/>
              <a:t>Toillette</a:t>
            </a:r>
            <a:r>
              <a:rPr lang="de-DE" sz="3400" dirty="0"/>
              <a:t>?</a:t>
            </a:r>
            <a:br>
              <a:rPr lang="el-GR" sz="3400" dirty="0"/>
            </a:br>
            <a:endParaRPr lang="el-GR" sz="3400" dirty="0"/>
          </a:p>
          <a:p>
            <a:pPr marL="0" indent="0">
              <a:buNone/>
            </a:pPr>
            <a:br>
              <a:rPr lang="el-GR" dirty="0"/>
            </a:br>
            <a:endParaRPr lang="de-DE" dirty="0"/>
          </a:p>
          <a:p>
            <a:pPr marL="0" indent="0">
              <a:buNone/>
            </a:pPr>
            <a:br>
              <a:rPr lang="el-GR" dirty="0"/>
            </a:br>
            <a:endParaRPr lang="de-DE" dirty="0"/>
          </a:p>
          <a:p>
            <a:endParaRPr lang="de-DE" dirty="0"/>
          </a:p>
          <a:p>
            <a:endParaRPr lang="el-GR" dirty="0"/>
          </a:p>
        </p:txBody>
      </p:sp>
      <p:pic>
        <p:nvPicPr>
          <p:cNvPr id="1026" name="Picture 2" descr="Γιατί είναι τόσο σημαντικό να μάθω να κολυμπώ; -">
            <a:extLst>
              <a:ext uri="{FF2B5EF4-FFF2-40B4-BE49-F238E27FC236}">
                <a16:creationId xmlns:a16="http://schemas.microsoft.com/office/drawing/2014/main" id="{D93173E9-DB9B-7268-F051-E0565FBEB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825" y="3051198"/>
            <a:ext cx="1865014" cy="983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Μαθητής που σηκώνει το χέρι στην: Vector στοκ (χωρίς δικαιώματα) 2648304173  | Shutterstock">
            <a:extLst>
              <a:ext uri="{FF2B5EF4-FFF2-40B4-BE49-F238E27FC236}">
                <a16:creationId xmlns:a16="http://schemas.microsoft.com/office/drawing/2014/main" id="{0ACF54B5-B3AE-0201-7B66-3BD2EBC22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532" y="4035008"/>
            <a:ext cx="1146895" cy="147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03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F2F465-EB7C-E297-1FC9-295D54210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Πόσα είναι και σε ποιες νοητικές ομάδες χωρίζονται - </a:t>
            </a:r>
            <a:r>
              <a:rPr lang="el-GR" b="1" dirty="0"/>
              <a:t>ΠΡΕΠΕΙ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B55613-7035-E601-8617-B339C4158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>
                <a:solidFill>
                  <a:srgbClr val="FFFF00"/>
                </a:solidFill>
              </a:rPr>
              <a:t>müssen</a:t>
            </a:r>
            <a:r>
              <a:rPr lang="el-GR" dirty="0"/>
              <a:t>= πρέπει οπωσδήποτε να κάνω κάτι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>
                <a:solidFill>
                  <a:srgbClr val="FFFF00"/>
                </a:solidFill>
              </a:rPr>
              <a:t>sollen</a:t>
            </a:r>
            <a:r>
              <a:rPr lang="el-GR" dirty="0"/>
              <a:t>= οφείλω να κάνω κάτι (ηθική υποχρέωση ή επειδή κάποιοι μου το λένε</a:t>
            </a:r>
          </a:p>
          <a:p>
            <a:endParaRPr lang="el-GR" dirty="0"/>
          </a:p>
          <a:p>
            <a:endParaRPr lang="el-GR" dirty="0"/>
          </a:p>
          <a:p>
            <a:r>
              <a:rPr lang="de-DE" dirty="0"/>
              <a:t>Sie soll der Oma helfen					Ich  muss auf die Toilette!!!</a:t>
            </a:r>
            <a:endParaRPr lang="el-GR" dirty="0"/>
          </a:p>
        </p:txBody>
      </p:sp>
      <p:pic>
        <p:nvPicPr>
          <p:cNvPr id="2050" name="Picture 2" descr="Ούρηση: Πόσες φορές πρέπει να πηγαίνουμε τουαλέτα κάθε μέρα - Πότε πρέπει  να απευθυνθούμε σε γιατρό - News4Health.gr">
            <a:extLst>
              <a:ext uri="{FF2B5EF4-FFF2-40B4-BE49-F238E27FC236}">
                <a16:creationId xmlns:a16="http://schemas.microsoft.com/office/drawing/2014/main" id="{6FA16142-3FE3-EA7B-DACD-14D1F0A21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068" y="4883084"/>
            <a:ext cx="3930308" cy="189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Νεαρή Γυναίκα Βοηθά Έναν Ηλικιωμένο Άντρα Μπαστούνι Απομονωμένο Λευκό Φόντο  — Φωτογραφία © ljsphotography #350496958">
            <a:extLst>
              <a:ext uri="{FF2B5EF4-FFF2-40B4-BE49-F238E27FC236}">
                <a16:creationId xmlns:a16="http://schemas.microsoft.com/office/drawing/2014/main" id="{C8D4D14B-426C-84F6-0BBC-B1BCF57F9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885" y="5024487"/>
            <a:ext cx="2996101" cy="199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867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F0764E-F903-81EB-8E65-2C7972462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Πόσα είναι και σε ποιες νοητικές ομάδες χωρίζονται – </a:t>
            </a:r>
            <a:r>
              <a:rPr lang="el-GR" b="1" dirty="0"/>
              <a:t>ΘΕΛΩ</a:t>
            </a:r>
            <a:br>
              <a:rPr lang="de-DE" b="1" dirty="0"/>
            </a:br>
            <a:br>
              <a:rPr lang="de-DE" b="1" dirty="0"/>
            </a:br>
            <a:br>
              <a:rPr lang="de-DE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B17A3A-A0ED-FC9D-B3BC-6B7A36C7C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1583"/>
            <a:ext cx="8946541" cy="4195481"/>
          </a:xfrm>
        </p:spPr>
        <p:txBody>
          <a:bodyPr>
            <a:normAutofit fontScale="85000" lnSpcReduction="20000"/>
          </a:bodyPr>
          <a:lstStyle/>
          <a:p>
            <a:r>
              <a:rPr lang="de-DE" sz="2400" b="1" dirty="0">
                <a:solidFill>
                  <a:srgbClr val="FFFF00"/>
                </a:solidFill>
              </a:rPr>
              <a:t>wollen</a:t>
            </a:r>
            <a:r>
              <a:rPr lang="el-GR" sz="2400" dirty="0"/>
              <a:t>= θέλω				</a:t>
            </a:r>
            <a:r>
              <a:rPr lang="en-US" sz="2400" dirty="0"/>
              <a:t>z. B. Ich will Ferien machen!</a:t>
            </a:r>
            <a:endParaRPr lang="el-GR" sz="2400" dirty="0"/>
          </a:p>
          <a:p>
            <a:endParaRPr lang="el-GR" sz="24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endParaRPr lang="de-DE" sz="2400" b="1" dirty="0">
              <a:solidFill>
                <a:srgbClr val="FFFF00"/>
              </a:solidFill>
            </a:endParaRPr>
          </a:p>
          <a:p>
            <a:endParaRPr lang="de-DE" sz="2400" b="1" dirty="0">
              <a:solidFill>
                <a:srgbClr val="FFFF00"/>
              </a:solidFill>
            </a:endParaRPr>
          </a:p>
          <a:p>
            <a:r>
              <a:rPr lang="de-DE" sz="2400" b="1" dirty="0">
                <a:solidFill>
                  <a:srgbClr val="FFFF00"/>
                </a:solidFill>
              </a:rPr>
              <a:t>mögen</a:t>
            </a:r>
            <a:r>
              <a:rPr lang="el-GR" sz="2400" dirty="0"/>
              <a:t>= μ΄ αρέσει</a:t>
            </a:r>
            <a:endParaRPr lang="de-DE" sz="2400" dirty="0"/>
          </a:p>
          <a:p>
            <a:pPr marL="3200400" lvl="7" indent="0">
              <a:buNone/>
            </a:pPr>
            <a:endParaRPr lang="en-US" sz="2400" dirty="0"/>
          </a:p>
          <a:p>
            <a:pPr marL="3200400" lvl="7" indent="0">
              <a:buNone/>
            </a:pPr>
            <a:endParaRPr lang="en-US" sz="2400" dirty="0"/>
          </a:p>
          <a:p>
            <a:pPr marL="3200400" lvl="7" indent="0">
              <a:buNone/>
            </a:pPr>
            <a:endParaRPr lang="en-US" sz="2400" dirty="0"/>
          </a:p>
          <a:p>
            <a:pPr marL="3200400" lvl="7" indent="0">
              <a:buNone/>
            </a:pPr>
            <a:r>
              <a:rPr lang="en-US" sz="2400" dirty="0"/>
              <a:t>       Ich möchte eine Zeitung kaufen</a:t>
            </a:r>
            <a:endParaRPr lang="el-GR" sz="2400" dirty="0"/>
          </a:p>
          <a:p>
            <a:pPr marL="3200400" lvl="7" indent="0">
              <a:buNone/>
            </a:pPr>
            <a:endParaRPr lang="el-GR" dirty="0"/>
          </a:p>
        </p:txBody>
      </p:sp>
      <p:pic>
        <p:nvPicPr>
          <p:cNvPr id="3074" name="Picture 2" descr="Διακοπές με σκύλο: Όλα όσα πρέπει να ξέρεις - TaxiPet">
            <a:extLst>
              <a:ext uri="{FF2B5EF4-FFF2-40B4-BE49-F238E27FC236}">
                <a16:creationId xmlns:a16="http://schemas.microsoft.com/office/drawing/2014/main" id="{1989EAAB-9675-380E-CAD1-DD7374312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241" y="1876425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Περίπτερο - 4,7 χιλιάδες εικόνες, εικονογραφήσεις και φωτογραφίες στοκ  χωρίς δικαιώματα | Shutterstock">
            <a:extLst>
              <a:ext uri="{FF2B5EF4-FFF2-40B4-BE49-F238E27FC236}">
                <a16:creationId xmlns:a16="http://schemas.microsoft.com/office/drawing/2014/main" id="{2BE55F1C-445C-1D3A-8BE4-FF77016C0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864" y="3785783"/>
            <a:ext cx="2059577" cy="333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3555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338FEF-8918-80C5-650D-C9A98AC98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Μπορώ, πρέπει, θέλω</a:t>
            </a:r>
            <a:br>
              <a:rPr lang="el-GR" dirty="0"/>
            </a:br>
            <a:r>
              <a:rPr lang="el-GR" dirty="0"/>
              <a:t>στα γερμανικά</a:t>
            </a:r>
            <a:r>
              <a:rPr lang="de-DE" dirty="0"/>
              <a:t> </a:t>
            </a:r>
            <a:r>
              <a:rPr lang="el-GR" dirty="0"/>
              <a:t>–</a:t>
            </a:r>
            <a:r>
              <a:rPr lang="el-GR" dirty="0">
                <a:solidFill>
                  <a:srgbClr val="FF0000"/>
                </a:solidFill>
              </a:rPr>
              <a:t>δες κι αυτό!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5B5288-DF15-8D04-066F-B05033B8BA84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isometricOffAxis1Right"/>
            <a:lightRig rig="threePt" dir="t"/>
          </a:scene3d>
        </p:spPr>
        <p:txBody>
          <a:bodyPr/>
          <a:lstStyle/>
          <a:p>
            <a:r>
              <a:rPr lang="de-DE" dirty="0"/>
              <a:t>können ………………..can</a:t>
            </a:r>
          </a:p>
          <a:p>
            <a:r>
              <a:rPr lang="de-DE" dirty="0"/>
              <a:t>dürfen ………………..may</a:t>
            </a:r>
          </a:p>
          <a:p>
            <a:endParaRPr lang="de-DE" sz="2400" dirty="0"/>
          </a:p>
          <a:p>
            <a:r>
              <a:rPr lang="de-DE" sz="2400" dirty="0"/>
              <a:t>müssen …………must</a:t>
            </a:r>
          </a:p>
          <a:p>
            <a:r>
              <a:rPr lang="de-DE" sz="2400" dirty="0"/>
              <a:t>sollen…………ought to</a:t>
            </a:r>
          </a:p>
          <a:p>
            <a:endParaRPr lang="de-DE" sz="2400" dirty="0"/>
          </a:p>
          <a:p>
            <a:r>
              <a:rPr lang="de-DE" sz="2400" dirty="0"/>
              <a:t>wollen……….want to</a:t>
            </a:r>
          </a:p>
          <a:p>
            <a:r>
              <a:rPr lang="de-DE" sz="2400" dirty="0"/>
              <a:t>mögen………I like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318062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CF8DD2-1202-2DCE-D856-9C51AA36B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κλίνονται: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5D962-C317-0E75-1215-C72AD9E56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können</a:t>
            </a:r>
            <a:r>
              <a:rPr lang="en-US" dirty="0"/>
              <a:t>			</a:t>
            </a:r>
            <a:r>
              <a:rPr lang="en-US" dirty="0" err="1"/>
              <a:t>dürfen</a:t>
            </a:r>
            <a:r>
              <a:rPr lang="en-US" dirty="0"/>
              <a:t>		</a:t>
            </a:r>
            <a:r>
              <a:rPr lang="en-US" dirty="0" err="1"/>
              <a:t>müssen</a:t>
            </a:r>
            <a:r>
              <a:rPr lang="en-US" dirty="0"/>
              <a:t>		</a:t>
            </a:r>
            <a:r>
              <a:rPr lang="en-US" dirty="0" err="1"/>
              <a:t>sollen</a:t>
            </a:r>
            <a:r>
              <a:rPr lang="en-US" dirty="0"/>
              <a:t>	</a:t>
            </a:r>
            <a:r>
              <a:rPr lang="en-US" dirty="0" err="1"/>
              <a:t>wollen</a:t>
            </a:r>
            <a:r>
              <a:rPr lang="en-US" dirty="0"/>
              <a:t>	</a:t>
            </a:r>
            <a:r>
              <a:rPr lang="en-US" dirty="0" err="1"/>
              <a:t>mögen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ich </a:t>
            </a:r>
            <a:r>
              <a:rPr lang="en-US" dirty="0">
                <a:solidFill>
                  <a:srgbClr val="FFFF00"/>
                </a:solidFill>
              </a:rPr>
              <a:t>kann</a:t>
            </a:r>
            <a:r>
              <a:rPr lang="en-US" dirty="0"/>
              <a:t>		</a:t>
            </a:r>
            <a:r>
              <a:rPr lang="en-US" dirty="0" err="1">
                <a:solidFill>
                  <a:srgbClr val="FFFF00"/>
                </a:solidFill>
              </a:rPr>
              <a:t>darf</a:t>
            </a:r>
            <a:r>
              <a:rPr lang="en-US" dirty="0"/>
              <a:t>		</a:t>
            </a:r>
            <a:r>
              <a:rPr lang="en-US" dirty="0">
                <a:solidFill>
                  <a:srgbClr val="FFFF00"/>
                </a:solidFill>
              </a:rPr>
              <a:t>muss		</a:t>
            </a:r>
            <a:r>
              <a:rPr lang="en-US" dirty="0" err="1">
                <a:solidFill>
                  <a:srgbClr val="FFFF00"/>
                </a:solidFill>
              </a:rPr>
              <a:t>soll</a:t>
            </a:r>
            <a:r>
              <a:rPr lang="en-US" dirty="0">
                <a:solidFill>
                  <a:srgbClr val="FFFF00"/>
                </a:solidFill>
              </a:rPr>
              <a:t>		will		mag</a:t>
            </a:r>
            <a:br>
              <a:rPr lang="en-US" dirty="0"/>
            </a:br>
            <a:r>
              <a:rPr lang="en-US" dirty="0"/>
              <a:t>du </a:t>
            </a:r>
            <a:r>
              <a:rPr lang="en-US" dirty="0" err="1"/>
              <a:t>kannst</a:t>
            </a:r>
            <a:r>
              <a:rPr lang="en-US" dirty="0"/>
              <a:t>		</a:t>
            </a:r>
            <a:r>
              <a:rPr lang="en-US" dirty="0" err="1"/>
              <a:t>darfst</a:t>
            </a:r>
            <a:r>
              <a:rPr lang="en-US" dirty="0"/>
              <a:t>		</a:t>
            </a:r>
            <a:r>
              <a:rPr lang="en-US" dirty="0" err="1"/>
              <a:t>musst</a:t>
            </a:r>
            <a:r>
              <a:rPr lang="en-US" dirty="0"/>
              <a:t>          </a:t>
            </a:r>
            <a:r>
              <a:rPr lang="en-US" dirty="0" err="1"/>
              <a:t>sollst</a:t>
            </a:r>
            <a:r>
              <a:rPr lang="en-US" dirty="0"/>
              <a:t>	</a:t>
            </a:r>
            <a:r>
              <a:rPr lang="en-US" dirty="0" err="1"/>
              <a:t>willst</a:t>
            </a:r>
            <a:r>
              <a:rPr lang="en-US" dirty="0"/>
              <a:t>	</a:t>
            </a:r>
            <a:r>
              <a:rPr lang="en-US" dirty="0" err="1"/>
              <a:t>magst</a:t>
            </a:r>
            <a:r>
              <a:rPr lang="en-US" dirty="0"/>
              <a:t>		</a:t>
            </a:r>
            <a:br>
              <a:rPr lang="en-US" dirty="0"/>
            </a:br>
            <a:r>
              <a:rPr lang="en-US" dirty="0" err="1"/>
              <a:t>er,sie,es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kann</a:t>
            </a:r>
            <a:r>
              <a:rPr lang="en-US" dirty="0"/>
              <a:t>	</a:t>
            </a:r>
            <a:r>
              <a:rPr lang="en-US" dirty="0" err="1">
                <a:solidFill>
                  <a:srgbClr val="FFFF00"/>
                </a:solidFill>
              </a:rPr>
              <a:t>darf</a:t>
            </a:r>
            <a:r>
              <a:rPr lang="en-US" dirty="0">
                <a:solidFill>
                  <a:srgbClr val="FFFF00"/>
                </a:solidFill>
              </a:rPr>
              <a:t>		muss           </a:t>
            </a:r>
            <a:r>
              <a:rPr lang="en-US" dirty="0" err="1">
                <a:solidFill>
                  <a:srgbClr val="FFFF00"/>
                </a:solidFill>
              </a:rPr>
              <a:t>soll</a:t>
            </a:r>
            <a:r>
              <a:rPr lang="en-US" dirty="0">
                <a:solidFill>
                  <a:srgbClr val="FFFF00"/>
                </a:solidFill>
              </a:rPr>
              <a:t>		will		mag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können</a:t>
            </a:r>
            <a:r>
              <a:rPr lang="en-US" dirty="0"/>
              <a:t>		</a:t>
            </a:r>
            <a:r>
              <a:rPr lang="en-US" dirty="0" err="1"/>
              <a:t>dürfen</a:t>
            </a:r>
            <a:r>
              <a:rPr lang="en-US" dirty="0"/>
              <a:t>		</a:t>
            </a:r>
            <a:r>
              <a:rPr lang="en-US" dirty="0" err="1"/>
              <a:t>müssen</a:t>
            </a:r>
            <a:r>
              <a:rPr lang="en-US" dirty="0"/>
              <a:t>      </a:t>
            </a:r>
            <a:r>
              <a:rPr lang="en-US" dirty="0" err="1"/>
              <a:t>sollen</a:t>
            </a:r>
            <a:r>
              <a:rPr lang="en-US" dirty="0"/>
              <a:t>	</a:t>
            </a:r>
            <a:r>
              <a:rPr lang="en-US" dirty="0" err="1"/>
              <a:t>wollen</a:t>
            </a:r>
            <a:r>
              <a:rPr lang="en-US" dirty="0"/>
              <a:t>	</a:t>
            </a:r>
            <a:r>
              <a:rPr lang="en-US" dirty="0" err="1"/>
              <a:t>mögen</a:t>
            </a:r>
            <a:br>
              <a:rPr lang="en-US" dirty="0"/>
            </a:b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könnt</a:t>
            </a:r>
            <a:r>
              <a:rPr lang="en-US" dirty="0"/>
              <a:t>		</a:t>
            </a:r>
            <a:r>
              <a:rPr lang="en-US" dirty="0" err="1"/>
              <a:t>dürft</a:t>
            </a:r>
            <a:r>
              <a:rPr lang="en-US" dirty="0"/>
              <a:t>		</a:t>
            </a:r>
            <a:r>
              <a:rPr lang="en-US" dirty="0" err="1"/>
              <a:t>müsst</a:t>
            </a:r>
            <a:r>
              <a:rPr lang="en-US" dirty="0"/>
              <a:t>         </a:t>
            </a:r>
            <a:r>
              <a:rPr lang="en-US" dirty="0" err="1"/>
              <a:t>sollt</a:t>
            </a:r>
            <a:r>
              <a:rPr lang="en-US" dirty="0"/>
              <a:t>		</a:t>
            </a:r>
            <a:r>
              <a:rPr lang="en-US" dirty="0" err="1"/>
              <a:t>wollt</a:t>
            </a:r>
            <a:r>
              <a:rPr lang="en-US" dirty="0"/>
              <a:t>	</a:t>
            </a:r>
            <a:r>
              <a:rPr lang="en-US" dirty="0" err="1"/>
              <a:t>mögt</a:t>
            </a:r>
            <a:br>
              <a:rPr lang="en-US" dirty="0"/>
            </a:br>
            <a:r>
              <a:rPr lang="en-US" dirty="0" err="1"/>
              <a:t>sie,Sie</a:t>
            </a:r>
            <a:r>
              <a:rPr lang="en-US" dirty="0"/>
              <a:t> </a:t>
            </a:r>
            <a:r>
              <a:rPr lang="en-US" dirty="0" err="1"/>
              <a:t>können</a:t>
            </a:r>
            <a:r>
              <a:rPr lang="en-US" dirty="0"/>
              <a:t>	</a:t>
            </a:r>
            <a:r>
              <a:rPr lang="en-US" dirty="0" err="1"/>
              <a:t>dürfen</a:t>
            </a:r>
            <a:r>
              <a:rPr lang="en-US" dirty="0"/>
              <a:t>		</a:t>
            </a:r>
            <a:r>
              <a:rPr lang="en-US" dirty="0" err="1"/>
              <a:t>müssen</a:t>
            </a:r>
            <a:r>
              <a:rPr lang="en-US" dirty="0"/>
              <a:t>      </a:t>
            </a:r>
            <a:r>
              <a:rPr lang="en-US" dirty="0" err="1"/>
              <a:t>sollen</a:t>
            </a:r>
            <a:r>
              <a:rPr lang="en-US" dirty="0"/>
              <a:t>	</a:t>
            </a:r>
            <a:r>
              <a:rPr lang="en-US" dirty="0" err="1"/>
              <a:t>wollen</a:t>
            </a:r>
            <a:r>
              <a:rPr lang="en-US" dirty="0"/>
              <a:t>	</a:t>
            </a:r>
            <a:r>
              <a:rPr lang="en-US" dirty="0" err="1"/>
              <a:t>mögen</a:t>
            </a:r>
            <a:endParaRPr lang="en-US" dirty="0"/>
          </a:p>
          <a:p>
            <a:endParaRPr lang="en-US" dirty="0"/>
          </a:p>
          <a:p>
            <a:r>
              <a:rPr lang="en-US" sz="2800" dirty="0">
                <a:solidFill>
                  <a:srgbClr val="FF0000"/>
                </a:solidFill>
              </a:rPr>
              <a:t>!!!</a:t>
            </a:r>
            <a:r>
              <a:rPr lang="en-US" dirty="0"/>
              <a:t> Ich </a:t>
            </a:r>
            <a:r>
              <a:rPr lang="en-US" dirty="0">
                <a:solidFill>
                  <a:srgbClr val="FFFF00"/>
                </a:solidFill>
              </a:rPr>
              <a:t>möchte</a:t>
            </a:r>
            <a:r>
              <a:rPr lang="en-US" dirty="0"/>
              <a:t>, du </a:t>
            </a:r>
            <a:r>
              <a:rPr lang="en-US" dirty="0" err="1"/>
              <a:t>möchtest</a:t>
            </a:r>
            <a:r>
              <a:rPr lang="en-US" dirty="0"/>
              <a:t>, er-</a:t>
            </a:r>
            <a:r>
              <a:rPr lang="en-US" dirty="0" err="1"/>
              <a:t>sie</a:t>
            </a:r>
            <a:r>
              <a:rPr lang="en-US" dirty="0"/>
              <a:t>-es </a:t>
            </a:r>
            <a:r>
              <a:rPr lang="en-US" dirty="0">
                <a:solidFill>
                  <a:srgbClr val="FFFF00"/>
                </a:solidFill>
              </a:rPr>
              <a:t>möchte</a:t>
            </a:r>
            <a:r>
              <a:rPr lang="en-US" dirty="0"/>
              <a:t>,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möchten</a:t>
            </a:r>
            <a:r>
              <a:rPr lang="en-US" dirty="0"/>
              <a:t>,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möchtet</a:t>
            </a:r>
            <a:r>
              <a:rPr lang="en-US" dirty="0"/>
              <a:t>, </a:t>
            </a:r>
            <a:r>
              <a:rPr lang="en-US" dirty="0" err="1"/>
              <a:t>sie</a:t>
            </a:r>
            <a:r>
              <a:rPr lang="en-US" dirty="0"/>
              <a:t>-Sie </a:t>
            </a:r>
            <a:r>
              <a:rPr lang="en-US" dirty="0" err="1"/>
              <a:t>möchten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686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5DC119-EFE9-865A-142F-1DBA8409A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1" dirty="0"/>
              <a:t>Πώς συντάσσονται τα </a:t>
            </a:r>
            <a:r>
              <a:rPr lang="en-US" sz="4000" b="1" dirty="0" err="1"/>
              <a:t>Modalverben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A586FC-A835-CD2E-EE11-52C2E34B2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Υποκείμενο   </a:t>
            </a:r>
            <a:r>
              <a:rPr lang="en-US" dirty="0"/>
              <a:t>Modal   </a:t>
            </a:r>
            <a:r>
              <a:rPr lang="el-GR" dirty="0"/>
              <a:t>αντικείμενο κ.ά.     Απαρέμφατο ρήματος με </a:t>
            </a:r>
            <a:r>
              <a:rPr lang="de-DE" dirty="0"/>
              <a:t>–en</a:t>
            </a:r>
          </a:p>
          <a:p>
            <a:pPr marL="0" indent="0">
              <a:buNone/>
            </a:pPr>
            <a:r>
              <a:rPr lang="de-DE" dirty="0"/>
              <a:t>  Karl              </a:t>
            </a:r>
            <a:r>
              <a:rPr lang="de-DE" sz="4000" b="1" dirty="0">
                <a:solidFill>
                  <a:srgbClr val="FFFF00"/>
                </a:solidFill>
              </a:rPr>
              <a:t>muss</a:t>
            </a:r>
            <a:r>
              <a:rPr lang="de-DE" dirty="0"/>
              <a:t>     die Hausaufgaben        </a:t>
            </a:r>
            <a:r>
              <a:rPr lang="de-DE" sz="4000" dirty="0"/>
              <a:t>machen</a:t>
            </a:r>
          </a:p>
          <a:p>
            <a:pPr marL="0" indent="0">
              <a:buNone/>
            </a:pPr>
            <a:r>
              <a:rPr lang="de-DE" dirty="0"/>
              <a:t>   Das Kind         </a:t>
            </a:r>
            <a:r>
              <a:rPr lang="de-DE" sz="4000" b="1" dirty="0">
                <a:solidFill>
                  <a:srgbClr val="FFFF00"/>
                </a:solidFill>
              </a:rPr>
              <a:t>will </a:t>
            </a:r>
            <a:r>
              <a:rPr lang="de-DE" b="1" dirty="0">
                <a:solidFill>
                  <a:srgbClr val="FFFF00"/>
                </a:solidFill>
              </a:rPr>
              <a:t> </a:t>
            </a:r>
            <a:r>
              <a:rPr lang="de-DE" dirty="0"/>
              <a:t>                 ein Eis                       </a:t>
            </a:r>
            <a:r>
              <a:rPr lang="de-DE" sz="4000" dirty="0"/>
              <a:t>essen</a:t>
            </a:r>
          </a:p>
          <a:p>
            <a:pPr marL="0" indent="0">
              <a:buNone/>
            </a:pPr>
            <a:endParaRPr lang="de-DE" sz="4000" dirty="0"/>
          </a:p>
          <a:p>
            <a:pPr marL="0" indent="0">
              <a:buNone/>
            </a:pPr>
            <a:r>
              <a:rPr lang="el-GR" sz="3200" dirty="0"/>
              <a:t>Ερώτηση:</a:t>
            </a:r>
            <a:br>
              <a:rPr lang="el-GR" sz="3200" dirty="0"/>
            </a:br>
            <a:br>
              <a:rPr lang="el-GR" sz="3200" dirty="0"/>
            </a:br>
            <a:r>
              <a:rPr lang="de-DE" sz="3200" b="1" dirty="0">
                <a:solidFill>
                  <a:srgbClr val="FFFF00"/>
                </a:solidFill>
              </a:rPr>
              <a:t>Darf</a:t>
            </a:r>
            <a:r>
              <a:rPr lang="de-DE" sz="3200" dirty="0"/>
              <a:t> </a:t>
            </a:r>
            <a:r>
              <a:rPr lang="de-DE" sz="2400" dirty="0"/>
              <a:t>ich auf die Toilette</a:t>
            </a:r>
            <a:r>
              <a:rPr lang="de-DE" sz="3200" dirty="0"/>
              <a:t> gehen?</a:t>
            </a:r>
          </a:p>
        </p:txBody>
      </p:sp>
    </p:spTree>
    <p:extLst>
      <p:ext uri="{BB962C8B-B14F-4D97-AF65-F5344CB8AC3E}">
        <p14:creationId xmlns:p14="http://schemas.microsoft.com/office/powerpoint/2010/main" val="246053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3A66E7-F24D-809E-36F0-574425B71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Πότε παραλείπουμε το άλλο ρήμα;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EDD49A-FEB5-4210-1E39-1E84C2F43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Υπάρχουν περιπτώσεις που «όλη τη δουλειά» την κάνει το </a:t>
            </a:r>
            <a:r>
              <a:rPr lang="de-DE" dirty="0"/>
              <a:t>Modal. </a:t>
            </a:r>
            <a:br>
              <a:rPr lang="el-GR" dirty="0"/>
            </a:br>
            <a:r>
              <a:rPr lang="el-GR" dirty="0"/>
              <a:t>Τότε δεν χρειάζεται το ρήμα που μπαίνει στο τέλος</a:t>
            </a:r>
            <a:br>
              <a:rPr lang="el-GR" dirty="0"/>
            </a:br>
            <a:r>
              <a:rPr lang="el-GR" dirty="0"/>
              <a:t>Διότι και χωρίς αυτό εννοείται αυτό που θέλουμε να πούμε:</a:t>
            </a:r>
          </a:p>
          <a:p>
            <a:endParaRPr lang="el-GR" dirty="0"/>
          </a:p>
          <a:p>
            <a:r>
              <a:rPr lang="el-GR" dirty="0"/>
              <a:t>Παραδείγματα:</a:t>
            </a:r>
          </a:p>
          <a:p>
            <a:pPr marL="457200" indent="-457200">
              <a:buAutoNum type="arabicPeriod"/>
            </a:pPr>
            <a:r>
              <a:rPr lang="de-DE" dirty="0"/>
              <a:t>Ich kann zwei Sprachen  (sprechen)</a:t>
            </a:r>
            <a:br>
              <a:rPr lang="de-DE" dirty="0"/>
            </a:br>
            <a:r>
              <a:rPr lang="de-DE" dirty="0"/>
              <a:t>Wie viele Sprachen kannst du?   </a:t>
            </a:r>
          </a:p>
          <a:p>
            <a:pPr marL="457200" indent="-457200">
              <a:buAutoNum type="arabicPeriod"/>
            </a:pPr>
            <a:r>
              <a:rPr lang="de-DE" dirty="0"/>
              <a:t>Ich will Schokolade! (essen)</a:t>
            </a:r>
          </a:p>
          <a:p>
            <a:pPr marL="457200" indent="-457200">
              <a:buAutoNum type="arabicPeriod"/>
            </a:pPr>
            <a:r>
              <a:rPr lang="de-DE" dirty="0"/>
              <a:t>Ich muss zum Arzt </a:t>
            </a:r>
            <a:r>
              <a:rPr lang="de-DE"/>
              <a:t>(gehen)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4299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</TotalTime>
  <Words>426</Words>
  <Application>Microsoft Office PowerPoint</Application>
  <PresentationFormat>Ευρεία οθόνη</PresentationFormat>
  <Paragraphs>59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Ιόν</vt:lpstr>
      <vt:lpstr>Die Modalverben</vt:lpstr>
      <vt:lpstr>Πόσα είναι και σε ποιες νοητικές ομάδες χωρίζονται - ΜΠΟΡΩ </vt:lpstr>
      <vt:lpstr>Πόσα είναι και σε ποιες νοητικές ομάδες χωρίζονται - ΠΡΕΠΕΙ</vt:lpstr>
      <vt:lpstr>Πόσα είναι και σε ποιες νοητικές ομάδες χωρίζονται – ΘΕΛΩ   </vt:lpstr>
      <vt:lpstr>Μπορώ, πρέπει, θέλω στα γερμανικά –δες κι αυτό!</vt:lpstr>
      <vt:lpstr>Πώς κλίνονται:</vt:lpstr>
      <vt:lpstr>Πώς συντάσσονται τα Modalverben</vt:lpstr>
      <vt:lpstr>Πότε παραλείπουμε το άλλο ρήμα;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Βασιλική Ψυλλάκη</dc:creator>
  <cp:lastModifiedBy>Βασιλική Ψυλλάκη</cp:lastModifiedBy>
  <cp:revision>2</cp:revision>
  <dcterms:created xsi:type="dcterms:W3CDTF">2026-01-27T20:17:55Z</dcterms:created>
  <dcterms:modified xsi:type="dcterms:W3CDTF">2026-01-27T21:25:15Z</dcterms:modified>
</cp:coreProperties>
</file>