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DB1F4-5A47-4B51-A936-4F1C9C264F9F}" type="datetimeFigureOut">
              <a:rPr lang="el-GR" smtClean="0"/>
              <a:t>27/3/2026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2FCC4E-6FF5-41C4-9B11-C8D21D862E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637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2FCC4E-6FF5-41C4-9B11-C8D21D862E52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6547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3/27/2026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3/27/2026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3/27/2026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3/27/2026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3/27/2026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3/27/2026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53F3A58-E9D6-82A0-3CA3-78B51369E1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Die Steigerung</a:t>
            </a:r>
            <a:br>
              <a:rPr lang="en-US" dirty="0"/>
            </a:b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6151CEC-B7DC-28B9-3E20-C1C2F31FC1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scene3d>
            <a:camera prst="perspectiveContrastingRightFacing"/>
            <a:lightRig rig="threePt" dir="t"/>
          </a:scene3d>
        </p:spPr>
        <p:txBody>
          <a:bodyPr/>
          <a:lstStyle/>
          <a:p>
            <a:r>
              <a:rPr lang="el-GR" dirty="0">
                <a:solidFill>
                  <a:srgbClr val="002060"/>
                </a:solidFill>
              </a:rPr>
              <a:t>ΟΙ ΒΑΘΜΟΙ ΤΩΝ ΕΠΙΘΕΤΩΝ ΣΤΑ ΓΕΡΜΑΝΙΚΑ</a:t>
            </a:r>
            <a:br>
              <a:rPr lang="el-GR" dirty="0">
                <a:solidFill>
                  <a:srgbClr val="002060"/>
                </a:solidFill>
              </a:rPr>
            </a:br>
            <a:r>
              <a:rPr lang="el-GR" b="1" dirty="0">
                <a:solidFill>
                  <a:srgbClr val="002060"/>
                </a:solidFill>
              </a:rPr>
              <a:t>ΠΑΝΤΑ ΜΟΝΟΛΕΚΤΙΚΑ!!!</a:t>
            </a:r>
          </a:p>
        </p:txBody>
      </p:sp>
    </p:spTree>
    <p:extLst>
      <p:ext uri="{BB962C8B-B14F-4D97-AF65-F5344CB8AC3E}">
        <p14:creationId xmlns:p14="http://schemas.microsoft.com/office/powerpoint/2010/main" val="779667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1FF2A9-F36F-4003-0F49-0A15672897C7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de-DE" dirty="0">
                <a:solidFill>
                  <a:srgbClr val="FF0000"/>
                </a:solidFill>
              </a:rPr>
              <a:t>Der Komparativ</a:t>
            </a:r>
            <a:br>
              <a:rPr lang="de-DE" dirty="0">
                <a:solidFill>
                  <a:srgbClr val="FF0000"/>
                </a:solidFill>
              </a:rPr>
            </a:br>
            <a:br>
              <a:rPr lang="de-DE" dirty="0">
                <a:solidFill>
                  <a:srgbClr val="FF0000"/>
                </a:solidFill>
              </a:rPr>
            </a:br>
            <a:r>
              <a:rPr lang="el-GR" dirty="0">
                <a:solidFill>
                  <a:srgbClr val="FF0000"/>
                </a:solidFill>
              </a:rPr>
              <a:t>Όταν συγκρίνω ανάμεσα </a:t>
            </a:r>
            <a:br>
              <a:rPr lang="el-GR" dirty="0">
                <a:solidFill>
                  <a:srgbClr val="FF0000"/>
                </a:solidFill>
              </a:rPr>
            </a:br>
            <a:r>
              <a:rPr lang="el-GR" dirty="0">
                <a:solidFill>
                  <a:srgbClr val="FF0000"/>
                </a:solidFill>
              </a:rPr>
              <a:t>σε δύο</a:t>
            </a:r>
            <a:br>
              <a:rPr lang="de-DE" dirty="0">
                <a:solidFill>
                  <a:srgbClr val="FF0000"/>
                </a:solidFill>
              </a:rPr>
            </a:br>
            <a:br>
              <a:rPr lang="de-DE" dirty="0">
                <a:solidFill>
                  <a:srgbClr val="FF0000"/>
                </a:solidFill>
              </a:rPr>
            </a:br>
            <a:r>
              <a:rPr lang="de-DE" b="1" dirty="0">
                <a:solidFill>
                  <a:srgbClr val="FF0000"/>
                </a:solidFill>
              </a:rPr>
              <a:t>       </a:t>
            </a:r>
            <a:r>
              <a:rPr lang="de-DE" sz="6000" b="1" dirty="0">
                <a:solidFill>
                  <a:srgbClr val="FF0000"/>
                </a:solidFill>
              </a:rPr>
              <a:t>-er</a:t>
            </a:r>
            <a:br>
              <a:rPr lang="de-DE" sz="6000" b="1" dirty="0">
                <a:solidFill>
                  <a:srgbClr val="FF0000"/>
                </a:solidFill>
              </a:rPr>
            </a:br>
            <a:r>
              <a:rPr lang="de-DE" sz="6000" b="1" dirty="0">
                <a:solidFill>
                  <a:srgbClr val="FF0000"/>
                </a:solidFill>
              </a:rPr>
              <a:t>    </a:t>
            </a:r>
            <a:r>
              <a:rPr lang="de-DE" sz="6000" i="1" dirty="0">
                <a:solidFill>
                  <a:srgbClr val="FF0000"/>
                </a:solidFill>
              </a:rPr>
              <a:t>als</a:t>
            </a:r>
            <a:endParaRPr lang="el-GR" sz="6000" i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6405595-797B-4B11-C74E-1C812C49E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4744" y="868680"/>
            <a:ext cx="7315200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3600" dirty="0"/>
              <a:t>Das blaue Buch  ist </a:t>
            </a:r>
            <a:r>
              <a:rPr lang="de-DE" sz="3600" b="1" dirty="0"/>
              <a:t>dick</a:t>
            </a:r>
            <a:r>
              <a:rPr lang="de-DE" sz="3600" dirty="0"/>
              <a:t>                         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sz="2800" dirty="0"/>
          </a:p>
          <a:p>
            <a:pPr marL="0" indent="0">
              <a:buNone/>
            </a:pPr>
            <a:endParaRPr lang="de-DE" sz="2800" dirty="0"/>
          </a:p>
          <a:p>
            <a:pPr marL="0" indent="0">
              <a:buNone/>
            </a:pPr>
            <a:r>
              <a:rPr lang="de-DE" sz="3600" dirty="0"/>
              <a:t>Das graue Buch  ist </a:t>
            </a:r>
            <a:br>
              <a:rPr lang="de-DE" sz="3600" dirty="0"/>
            </a:br>
            <a:r>
              <a:rPr lang="de-DE" sz="3600" b="1" dirty="0"/>
              <a:t>dick-</a:t>
            </a:r>
            <a:r>
              <a:rPr lang="de-DE" sz="4400" b="1" dirty="0">
                <a:solidFill>
                  <a:srgbClr val="FF0000"/>
                </a:solidFill>
              </a:rPr>
              <a:t>er  </a:t>
            </a:r>
            <a:r>
              <a:rPr lang="de-DE" sz="4400" i="1" dirty="0">
                <a:solidFill>
                  <a:srgbClr val="FF0000"/>
                </a:solidFill>
              </a:rPr>
              <a:t>als</a:t>
            </a:r>
            <a:r>
              <a:rPr lang="de-DE" sz="4400" b="1" dirty="0">
                <a:solidFill>
                  <a:srgbClr val="FF0000"/>
                </a:solidFill>
              </a:rPr>
              <a:t>  </a:t>
            </a:r>
            <a:r>
              <a:rPr lang="de-DE" sz="3600" dirty="0">
                <a:solidFill>
                  <a:schemeClr val="bg2">
                    <a:lumMod val="50000"/>
                  </a:schemeClr>
                </a:solidFill>
              </a:rPr>
              <a:t>das blaue </a:t>
            </a:r>
            <a:r>
              <a:rPr lang="de-DE" sz="3600" dirty="0"/>
              <a:t>Buch                          </a:t>
            </a:r>
          </a:p>
          <a:p>
            <a:pPr marL="0" indent="0">
              <a:buNone/>
            </a:pPr>
            <a:r>
              <a:rPr lang="de-DE" sz="2800" dirty="0"/>
              <a:t> </a:t>
            </a:r>
            <a:endParaRPr lang="el-GR" sz="2800" dirty="0"/>
          </a:p>
        </p:txBody>
      </p:sp>
      <p:pic>
        <p:nvPicPr>
          <p:cNvPr id="1032" name="Picture 8" descr="Altes, Dickes Buch Mit Blauer Abdeckung Auf Weißem Hintergrund Stockbild -  Bild von buch, rückseite: 164817201">
            <a:extLst>
              <a:ext uri="{FF2B5EF4-FFF2-40B4-BE49-F238E27FC236}">
                <a16:creationId xmlns:a16="http://schemas.microsoft.com/office/drawing/2014/main" id="{445BE146-4AD9-06B7-F375-D62CD96DAA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313" y="1252418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Altes Solides Buch Dickes Buch Renovierung, Texte, Blau, Klasse PNG Bild  und Clipart zum kostenlosen Download">
            <a:extLst>
              <a:ext uri="{FF2B5EF4-FFF2-40B4-BE49-F238E27FC236}">
                <a16:creationId xmlns:a16="http://schemas.microsoft.com/office/drawing/2014/main" id="{C0D9881D-F461-0433-A22E-7749D8EE6D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6241" y="2952870"/>
            <a:ext cx="2426447" cy="1762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0967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C857294-1037-063A-7B48-DF54C36D5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dirty="0">
                <a:solidFill>
                  <a:srgbClr val="FF0000"/>
                </a:solidFill>
              </a:rPr>
              <a:t>Der Superlativ</a:t>
            </a:r>
            <a:br>
              <a:rPr lang="de-DE" sz="3200" dirty="0">
                <a:solidFill>
                  <a:srgbClr val="FF0000"/>
                </a:solidFill>
              </a:rPr>
            </a:br>
            <a:br>
              <a:rPr lang="de-DE" sz="3200" dirty="0">
                <a:solidFill>
                  <a:srgbClr val="FF0000"/>
                </a:solidFill>
              </a:rPr>
            </a:br>
            <a:r>
              <a:rPr lang="el-GR" sz="3200" dirty="0">
                <a:solidFill>
                  <a:srgbClr val="FF0000"/>
                </a:solidFill>
              </a:rPr>
              <a:t>Όταν συγκρίνω ανάμεσα σε πολλά</a:t>
            </a:r>
            <a:br>
              <a:rPr lang="de-DE" dirty="0">
                <a:solidFill>
                  <a:srgbClr val="FF0000"/>
                </a:solidFill>
              </a:rPr>
            </a:br>
            <a:br>
              <a:rPr lang="de-DE" dirty="0">
                <a:solidFill>
                  <a:srgbClr val="FF0000"/>
                </a:solidFill>
              </a:rPr>
            </a:br>
            <a:r>
              <a:rPr lang="de-DE" sz="5400" b="1" dirty="0">
                <a:solidFill>
                  <a:srgbClr val="FF0000"/>
                </a:solidFill>
              </a:rPr>
              <a:t>am  -sten</a:t>
            </a:r>
            <a:endParaRPr lang="el-GR" sz="5400" b="1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CF48458-2ED7-C5ED-EEFE-1F5F9798E7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2526" y="864108"/>
            <a:ext cx="7315200" cy="512064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el-GR" dirty="0"/>
            </a:br>
            <a:r>
              <a:rPr lang="de-DE" sz="3200" dirty="0"/>
              <a:t>Diese Gasse ist </a:t>
            </a:r>
            <a:r>
              <a:rPr lang="de-DE" sz="3200" b="1" dirty="0">
                <a:solidFill>
                  <a:schemeClr val="tx1"/>
                </a:solidFill>
              </a:rPr>
              <a:t>eng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br>
              <a:rPr lang="de-DE" dirty="0"/>
            </a:br>
            <a:r>
              <a:rPr lang="de-DE" sz="2800" dirty="0"/>
              <a:t>                  </a:t>
            </a:r>
            <a:r>
              <a:rPr lang="de-DE" sz="3200" dirty="0"/>
              <a:t>Diese Gasse ist </a:t>
            </a:r>
            <a:r>
              <a:rPr lang="de-DE" sz="3200" b="1" dirty="0">
                <a:solidFill>
                  <a:schemeClr val="tx1"/>
                </a:solidFill>
              </a:rPr>
              <a:t>enger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br>
              <a:rPr lang="de-DE" dirty="0"/>
            </a:br>
            <a:endParaRPr lang="de-DE" dirty="0"/>
          </a:p>
          <a:p>
            <a:pPr marL="0" indent="0">
              <a:buNone/>
            </a:pPr>
            <a:r>
              <a:rPr lang="de-DE" dirty="0"/>
              <a:t>                                                          </a:t>
            </a:r>
            <a:r>
              <a:rPr lang="el-GR" dirty="0"/>
              <a:t>       </a:t>
            </a:r>
            <a:r>
              <a:rPr lang="de-DE" sz="3200" dirty="0"/>
              <a:t>Diese Gasse ist </a:t>
            </a:r>
            <a:br>
              <a:rPr lang="el-GR" sz="3200" dirty="0"/>
            </a:br>
            <a:r>
              <a:rPr lang="el-GR" sz="3200" dirty="0"/>
              <a:t>                                                        </a:t>
            </a:r>
            <a:r>
              <a:rPr lang="de-DE" sz="4000" b="1" dirty="0">
                <a:solidFill>
                  <a:srgbClr val="FF0000"/>
                </a:solidFill>
              </a:rPr>
              <a:t>am engsten</a:t>
            </a:r>
            <a:endParaRPr lang="el-GR" sz="4000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Enge Straßen: Viele neue Schilder - Ludwigshafen - DIE RHEINPFALZ">
            <a:extLst>
              <a:ext uri="{FF2B5EF4-FFF2-40B4-BE49-F238E27FC236}">
                <a16:creationId xmlns:a16="http://schemas.microsoft.com/office/drawing/2014/main" id="{5D4C9BB5-1E32-DF4F-873B-8E777DA8F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1608" y="864108"/>
            <a:ext cx="2274042" cy="1513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Stadt und Land Fotos: Foto „Enge Strasse / Gasse - beidseitig  Fachwerkhäuser; Architekturbilder aus Goslar.“">
            <a:extLst>
              <a:ext uri="{FF2B5EF4-FFF2-40B4-BE49-F238E27FC236}">
                <a16:creationId xmlns:a16="http://schemas.microsoft.com/office/drawing/2014/main" id="{A9D7245D-50F2-565A-16B3-0BB31B58E8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2726" y="1715042"/>
            <a:ext cx="1567989" cy="2356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Die schmalste Straße der Welt ist in Reutlingen - Die Weltenbummler">
            <a:extLst>
              <a:ext uri="{FF2B5EF4-FFF2-40B4-BE49-F238E27FC236}">
                <a16:creationId xmlns:a16="http://schemas.microsoft.com/office/drawing/2014/main" id="{ECFFBE9E-DA79-D58F-2C68-F34DF7B597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0148" y="4089531"/>
            <a:ext cx="2733774" cy="1819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9537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0E3D9B9-A553-E78A-1FBE-618038C16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>
                <a:solidFill>
                  <a:srgbClr val="FF0000"/>
                </a:solidFill>
              </a:rPr>
              <a:t>Μονοσύλλαβα</a:t>
            </a:r>
            <a:r>
              <a:rPr lang="el-GR" sz="3200" b="1" dirty="0"/>
              <a:t> επίθετα με</a:t>
            </a:r>
            <a:br>
              <a:rPr lang="el-GR" sz="3200" b="1" dirty="0"/>
            </a:br>
            <a:r>
              <a:rPr lang="de-DE" b="1" dirty="0">
                <a:solidFill>
                  <a:srgbClr val="FF0000"/>
                </a:solidFill>
              </a:rPr>
              <a:t>-a-o-u</a:t>
            </a:r>
            <a:br>
              <a:rPr lang="de-DE" sz="3200" b="1" dirty="0"/>
            </a:br>
            <a:r>
              <a:rPr lang="el-GR" sz="3200" b="1" dirty="0"/>
              <a:t>στα παραθετικά παίρνουν </a:t>
            </a:r>
            <a:br>
              <a:rPr lang="el-GR" sz="3200" b="1" dirty="0"/>
            </a:br>
            <a:r>
              <a:rPr lang="de-DE" sz="3200" b="1" dirty="0"/>
              <a:t>Umlaut </a:t>
            </a:r>
            <a:br>
              <a:rPr lang="de-DE" b="1" dirty="0"/>
            </a:br>
            <a:r>
              <a:rPr lang="de-DE" sz="4400" b="1" dirty="0">
                <a:solidFill>
                  <a:srgbClr val="FF0000"/>
                </a:solidFill>
              </a:rPr>
              <a:t>-ä –ö- ü</a:t>
            </a:r>
            <a:endParaRPr lang="el-GR" sz="4400" b="1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EC0AFBE-651A-5B96-0591-92E0DAA48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6134" y="797037"/>
            <a:ext cx="7315200" cy="5120640"/>
          </a:xfrm>
        </p:spPr>
        <p:txBody>
          <a:bodyPr/>
          <a:lstStyle/>
          <a:p>
            <a:pPr marL="0" indent="0">
              <a:buNone/>
            </a:pPr>
            <a:r>
              <a:rPr lang="de-DE" sz="3200" dirty="0"/>
              <a:t>                        Mein Rock ist </a:t>
            </a:r>
            <a:r>
              <a:rPr lang="de-DE" sz="3200" b="1" dirty="0"/>
              <a:t>lang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                                </a:t>
            </a:r>
            <a:r>
              <a:rPr lang="de-DE" sz="3200" dirty="0"/>
              <a:t>Dein Rock ist </a:t>
            </a:r>
            <a:r>
              <a:rPr lang="de-DE" sz="3200" b="1" dirty="0">
                <a:solidFill>
                  <a:srgbClr val="FF0000"/>
                </a:solidFill>
              </a:rPr>
              <a:t>länger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sz="3200" dirty="0"/>
          </a:p>
          <a:p>
            <a:pPr marL="0" indent="0">
              <a:buNone/>
            </a:pPr>
            <a:r>
              <a:rPr lang="de-DE" sz="3200" dirty="0"/>
              <a:t>Elenas  Rock ist </a:t>
            </a:r>
            <a:r>
              <a:rPr lang="de-DE" sz="3200" b="1" dirty="0">
                <a:solidFill>
                  <a:srgbClr val="FF0000"/>
                </a:solidFill>
              </a:rPr>
              <a:t>am längsten</a:t>
            </a:r>
          </a:p>
          <a:p>
            <a:endParaRPr lang="el-GR" dirty="0"/>
          </a:p>
        </p:txBody>
      </p:sp>
      <p:pic>
        <p:nvPicPr>
          <p:cNvPr id="3074" name="Picture 2" descr="Langer Rock mit Schlitz">
            <a:extLst>
              <a:ext uri="{FF2B5EF4-FFF2-40B4-BE49-F238E27FC236}">
                <a16:creationId xmlns:a16="http://schemas.microsoft.com/office/drawing/2014/main" id="{E2A9EE8C-5F6E-1B3E-ED3F-55C8A16794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006874" y="797037"/>
            <a:ext cx="1715242" cy="242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VMCILLA Hohe Taille Langer Rock | Schwarz | Vero Moda®">
            <a:extLst>
              <a:ext uri="{FF2B5EF4-FFF2-40B4-BE49-F238E27FC236}">
                <a16:creationId xmlns:a16="http://schemas.microsoft.com/office/drawing/2014/main" id="{A5386F86-2FA3-E2E8-C351-5B35704D22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3641" y="2076145"/>
            <a:ext cx="1614479" cy="2155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Langer Rock aus Viskose - Schwarz | s.Oliver">
            <a:extLst>
              <a:ext uri="{FF2B5EF4-FFF2-40B4-BE49-F238E27FC236}">
                <a16:creationId xmlns:a16="http://schemas.microsoft.com/office/drawing/2014/main" id="{8B639A44-74BF-5A98-E906-0ECAEBB025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6874" y="3636888"/>
            <a:ext cx="1614491" cy="2280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5593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40E2F66-DCEB-F8C1-B85D-88F00BFC9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/>
              <a:t> </a:t>
            </a:r>
            <a:r>
              <a:rPr lang="el-GR" sz="3200" dirty="0"/>
              <a:t>Όταν το επίθετο τελειώνει σε </a:t>
            </a:r>
            <a:br>
              <a:rPr lang="el-GR" sz="3200" dirty="0"/>
            </a:br>
            <a:r>
              <a:rPr lang="el-GR" sz="3200" b="1" dirty="0">
                <a:solidFill>
                  <a:srgbClr val="FF0000"/>
                </a:solidFill>
              </a:rPr>
              <a:t>-</a:t>
            </a:r>
            <a:r>
              <a:rPr lang="de-DE" sz="3200" b="1" dirty="0">
                <a:solidFill>
                  <a:srgbClr val="FF0000"/>
                </a:solidFill>
              </a:rPr>
              <a:t>t-d-</a:t>
            </a:r>
            <a:r>
              <a:rPr lang="de-DE" sz="3200" b="1" dirty="0" err="1">
                <a:solidFill>
                  <a:srgbClr val="FF0000"/>
                </a:solidFill>
              </a:rPr>
              <a:t>ss</a:t>
            </a:r>
            <a:r>
              <a:rPr lang="de-DE" sz="3200" b="1" dirty="0">
                <a:solidFill>
                  <a:srgbClr val="FF0000"/>
                </a:solidFill>
              </a:rPr>
              <a:t>-ß-</a:t>
            </a:r>
            <a:r>
              <a:rPr lang="de-DE" sz="3200" b="1" dirty="0" err="1">
                <a:solidFill>
                  <a:srgbClr val="FF0000"/>
                </a:solidFill>
              </a:rPr>
              <a:t>sch</a:t>
            </a:r>
            <a:r>
              <a:rPr lang="de-DE" sz="3200" b="1" dirty="0">
                <a:solidFill>
                  <a:srgbClr val="FF0000"/>
                </a:solidFill>
              </a:rPr>
              <a:t>-z</a:t>
            </a:r>
            <a:br>
              <a:rPr lang="de-DE" sz="3200" dirty="0"/>
            </a:br>
            <a:r>
              <a:rPr lang="el-GR" sz="3200" dirty="0"/>
              <a:t>έχουμε στον υπερθετικό ένα    </a:t>
            </a:r>
            <a:r>
              <a:rPr lang="en-US" sz="6600" b="1" dirty="0">
                <a:solidFill>
                  <a:srgbClr val="FF0000"/>
                </a:solidFill>
              </a:rPr>
              <a:t>-e </a:t>
            </a:r>
            <a:br>
              <a:rPr lang="en-US" sz="4000" b="1" dirty="0">
                <a:solidFill>
                  <a:srgbClr val="FF0000"/>
                </a:solidFill>
              </a:rPr>
            </a:br>
            <a:r>
              <a:rPr lang="el-GR" sz="3200" dirty="0">
                <a:solidFill>
                  <a:schemeClr val="bg1">
                    <a:lumMod val="95000"/>
                  </a:schemeClr>
                </a:solidFill>
              </a:rPr>
              <a:t>πριν το</a:t>
            </a:r>
            <a:r>
              <a:rPr lang="de-DE" sz="32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de-DE" sz="4000" b="1" dirty="0">
                <a:solidFill>
                  <a:srgbClr val="FF0000"/>
                </a:solidFill>
              </a:rPr>
              <a:t>-sten</a:t>
            </a:r>
            <a:br>
              <a:rPr lang="el-GR" sz="3200" dirty="0"/>
            </a:br>
            <a:endParaRPr lang="el-GR" sz="32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3722F0C-5FD5-AD78-B759-BB54C68EC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sz="3200" dirty="0"/>
              <a:t>Die Musik im Restaurant </a:t>
            </a:r>
            <a:br>
              <a:rPr lang="de-DE" sz="3200" dirty="0"/>
            </a:br>
            <a:r>
              <a:rPr lang="de-DE" sz="3200" dirty="0"/>
              <a:t>ist </a:t>
            </a:r>
            <a:r>
              <a:rPr lang="de-DE" sz="3200" b="1" dirty="0">
                <a:solidFill>
                  <a:schemeClr val="tx1"/>
                </a:solidFill>
              </a:rPr>
              <a:t>laut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                                               </a:t>
            </a:r>
          </a:p>
          <a:p>
            <a:pPr marL="0" indent="0">
              <a:buNone/>
            </a:pPr>
            <a:r>
              <a:rPr lang="de-DE" dirty="0"/>
              <a:t>                                               </a:t>
            </a:r>
            <a:r>
              <a:rPr lang="de-DE" sz="3200" dirty="0"/>
              <a:t>Die Musik im Café</a:t>
            </a:r>
            <a:r>
              <a:rPr lang="en-US" sz="3200" dirty="0"/>
              <a:t> ist </a:t>
            </a:r>
            <a:r>
              <a:rPr lang="en-US" sz="3200" b="1" dirty="0">
                <a:solidFill>
                  <a:schemeClr val="tx1"/>
                </a:solidFill>
              </a:rPr>
              <a:t>lauter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br>
              <a:rPr lang="en-US" dirty="0"/>
            </a:br>
            <a:r>
              <a:rPr lang="en-US" sz="3600" dirty="0"/>
              <a:t>Die Musik im Club ist </a:t>
            </a:r>
            <a:br>
              <a:rPr lang="en-US" sz="3600" dirty="0"/>
            </a:br>
            <a:r>
              <a:rPr lang="en-US" sz="3600" dirty="0"/>
              <a:t>       </a:t>
            </a:r>
            <a:r>
              <a:rPr lang="en-US" sz="3600" b="1" dirty="0">
                <a:solidFill>
                  <a:srgbClr val="C00000"/>
                </a:solidFill>
              </a:rPr>
              <a:t>am laut</a:t>
            </a:r>
            <a:r>
              <a:rPr lang="en-US" sz="5800" b="1" dirty="0">
                <a:solidFill>
                  <a:srgbClr val="002060"/>
                </a:solidFill>
              </a:rPr>
              <a:t>e</a:t>
            </a:r>
            <a:r>
              <a:rPr lang="en-US" sz="3600" b="1" dirty="0">
                <a:solidFill>
                  <a:srgbClr val="C00000"/>
                </a:solidFill>
              </a:rPr>
              <a:t>sten  </a:t>
            </a:r>
            <a:endParaRPr lang="el-GR" sz="3600" b="1" dirty="0">
              <a:solidFill>
                <a:srgbClr val="C00000"/>
              </a:solidFill>
            </a:endParaRPr>
          </a:p>
        </p:txBody>
      </p:sp>
      <p:pic>
        <p:nvPicPr>
          <p:cNvPr id="4098" name="Picture 2" descr="Add live music to draw new restaurant goers.">
            <a:extLst>
              <a:ext uri="{FF2B5EF4-FFF2-40B4-BE49-F238E27FC236}">
                <a16:creationId xmlns:a16="http://schemas.microsoft.com/office/drawing/2014/main" id="{891F6721-A2BF-0D89-5F35-BED3D23C17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5546" y="1186138"/>
            <a:ext cx="2625800" cy="1337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Kaffeehaus Musik | Spotify">
            <a:extLst>
              <a:ext uri="{FF2B5EF4-FFF2-40B4-BE49-F238E27FC236}">
                <a16:creationId xmlns:a16="http://schemas.microsoft.com/office/drawing/2014/main" id="{155BF5B3-1A82-3F13-6E84-E126AACE8B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1817" y="2515109"/>
            <a:ext cx="2034183" cy="2034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About Music Club - Music Club - Clubs and Activities - Maui High School">
            <a:extLst>
              <a:ext uri="{FF2B5EF4-FFF2-40B4-BE49-F238E27FC236}">
                <a16:creationId xmlns:a16="http://schemas.microsoft.com/office/drawing/2014/main" id="{4A847019-0E7C-DB27-F1FB-B9679FEB87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2148" y="4267163"/>
            <a:ext cx="2321602" cy="165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3807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5FB91D1-459A-9BDB-27EB-50B4165DA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l-GR" dirty="0"/>
            </a:br>
            <a:r>
              <a:rPr lang="el-GR" b="1" dirty="0"/>
              <a:t>Ανώμαλος σχηματισμός βαθμών επιθέτου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BCC0F26-A9FE-6317-99C7-1C4182EF1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gern</a:t>
            </a:r>
            <a:r>
              <a:rPr lang="el-GR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(ευχαρίστως) </a:t>
            </a:r>
            <a:r>
              <a:rPr lang="de-DE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– lieber -  am</a:t>
            </a:r>
            <a:br>
              <a:rPr lang="el-GR" sz="32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l-GR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            </a:t>
            </a:r>
            <a:r>
              <a:rPr lang="de-DE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l-GR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</a:t>
            </a:r>
            <a:r>
              <a:rPr lang="de-DE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liebsten</a:t>
            </a:r>
            <a:br>
              <a:rPr lang="el-GR" sz="32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endParaRPr lang="de-DE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de-DE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gut</a:t>
            </a:r>
            <a:r>
              <a:rPr lang="el-GR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(καλός)</a:t>
            </a:r>
            <a:r>
              <a:rPr lang="de-DE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– besser – am besten</a:t>
            </a:r>
            <a:endParaRPr lang="el-GR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de-DE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de-DE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viel</a:t>
            </a:r>
            <a:r>
              <a:rPr lang="el-GR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(πολύς) </a:t>
            </a:r>
            <a:r>
              <a:rPr lang="de-DE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– mehr – am meisten</a:t>
            </a:r>
          </a:p>
        </p:txBody>
      </p:sp>
    </p:spTree>
    <p:extLst>
      <p:ext uri="{BB962C8B-B14F-4D97-AF65-F5344CB8AC3E}">
        <p14:creationId xmlns:p14="http://schemas.microsoft.com/office/powerpoint/2010/main" val="3277911467"/>
      </p:ext>
    </p:extLst>
  </p:cSld>
  <p:clrMapOvr>
    <a:masterClrMapping/>
  </p:clrMapOvr>
</p:sld>
</file>

<file path=ppt/theme/theme1.xml><?xml version="1.0" encoding="utf-8"?>
<a:theme xmlns:a="http://schemas.openxmlformats.org/drawingml/2006/main" name="Πλαίσιο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{19127590-CF8E-43E9-AF15-D271CB31B47F}TF5b254a55-10e1-4643-bbf8-937ce7de93d8d59e4f8d-f2aa35d90101</Template>
  <TotalTime>117</TotalTime>
  <Words>202</Words>
  <Application>Microsoft Office PowerPoint</Application>
  <PresentationFormat>Ευρεία οθόνη</PresentationFormat>
  <Paragraphs>44</Paragraphs>
  <Slides>6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2" baseType="lpstr">
      <vt:lpstr>Arial</vt:lpstr>
      <vt:lpstr>Calibri</vt:lpstr>
      <vt:lpstr>Comic Sans MS</vt:lpstr>
      <vt:lpstr>Corbel</vt:lpstr>
      <vt:lpstr>Wingdings 2</vt:lpstr>
      <vt:lpstr>Πλαίσιο</vt:lpstr>
      <vt:lpstr>Die Steigerung </vt:lpstr>
      <vt:lpstr>Der Komparativ  Όταν συγκρίνω ανάμεσα  σε δύο         -er     als</vt:lpstr>
      <vt:lpstr>Der Superlativ  Όταν συγκρίνω ανάμεσα σε πολλά  am  -sten</vt:lpstr>
      <vt:lpstr>Μονοσύλλαβα επίθετα με -a-o-u στα παραθετικά παίρνουν  Umlaut  -ä –ö- ü</vt:lpstr>
      <vt:lpstr> Όταν το επίθετο τελειώνει σε  -t-d-ss-ß-sch-z έχουμε στον υπερθετικό ένα    -e  πριν το -sten </vt:lpstr>
      <vt:lpstr> Ανώμαλος σχηματισμός βαθμών επιθέτου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Βασιλική Ψυλλάκη</dc:creator>
  <cp:lastModifiedBy>Βασιλική Ψυλλάκη</cp:lastModifiedBy>
  <cp:revision>3</cp:revision>
  <dcterms:created xsi:type="dcterms:W3CDTF">2026-03-27T18:56:20Z</dcterms:created>
  <dcterms:modified xsi:type="dcterms:W3CDTF">2026-03-27T20:54:03Z</dcterms:modified>
</cp:coreProperties>
</file>