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820CDB-540B-5F39-8773-24E2DCF178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el-GR" dirty="0"/>
              <a:t>προθέσεις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11F7510-BB53-3CB7-4A80-06ACB2F94D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PRÄPOSITIONEN M</a:t>
            </a:r>
            <a:r>
              <a:rPr lang="de-DE" sz="3200" b="1" dirty="0"/>
              <a:t>it Akkusativ</a:t>
            </a:r>
            <a:endParaRPr lang="el-GR" sz="3200" b="1" dirty="0"/>
          </a:p>
        </p:txBody>
      </p:sp>
    </p:spTree>
    <p:extLst>
      <p:ext uri="{BB962C8B-B14F-4D97-AF65-F5344CB8AC3E}">
        <p14:creationId xmlns:p14="http://schemas.microsoft.com/office/powerpoint/2010/main" val="2734803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89DF7F-AA2A-85D1-0305-1827F09DC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C000"/>
                </a:solidFill>
              </a:rPr>
              <a:t>PRÄPOSITIONEN m</a:t>
            </a:r>
            <a:r>
              <a:rPr lang="de-DE" sz="4400" b="1" dirty="0">
                <a:solidFill>
                  <a:srgbClr val="FFC000"/>
                </a:solidFill>
              </a:rPr>
              <a:t>it Akkusativ</a:t>
            </a:r>
            <a:br>
              <a:rPr lang="el-GR" sz="4400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D9B5984-465A-6E7C-5543-C5B54FD8B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2052918"/>
            <a:ext cx="8946541" cy="41954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4400" b="1" dirty="0">
                <a:solidFill>
                  <a:srgbClr val="FFC000"/>
                </a:solidFill>
              </a:rPr>
              <a:t>um</a:t>
            </a:r>
            <a:r>
              <a:rPr lang="de-DE" dirty="0"/>
              <a:t> </a:t>
            </a:r>
            <a:r>
              <a:rPr lang="el-GR" sz="3200" dirty="0"/>
              <a:t>=γύρω από</a:t>
            </a:r>
            <a:r>
              <a:rPr lang="de-DE" sz="3200" dirty="0"/>
              <a:t> </a:t>
            </a:r>
            <a:r>
              <a:rPr lang="el-GR" sz="3200" dirty="0"/>
              <a:t>(</a:t>
            </a:r>
            <a:r>
              <a:rPr lang="el-GR" sz="3200" b="1" dirty="0"/>
              <a:t>τοπικό</a:t>
            </a:r>
            <a:r>
              <a:rPr lang="el-GR" sz="3200" dirty="0"/>
              <a:t>)</a:t>
            </a:r>
            <a:br>
              <a:rPr lang="el-GR" sz="3200" dirty="0"/>
            </a:br>
            <a:r>
              <a:rPr lang="de-DE" sz="3200" dirty="0"/>
              <a:t>Er geht um das Haus</a:t>
            </a:r>
            <a:br>
              <a:rPr lang="de-DE" sz="3200" dirty="0"/>
            </a:br>
            <a:r>
              <a:rPr lang="de-DE" sz="4400" b="1" dirty="0">
                <a:solidFill>
                  <a:srgbClr val="FFC000"/>
                </a:solidFill>
              </a:rPr>
              <a:t>um</a:t>
            </a:r>
            <a:r>
              <a:rPr lang="de-DE" dirty="0"/>
              <a:t> </a:t>
            </a:r>
            <a:r>
              <a:rPr lang="el-GR" sz="3200" dirty="0"/>
              <a:t>= σε (</a:t>
            </a:r>
            <a:r>
              <a:rPr lang="el-GR" sz="3200" b="1" dirty="0"/>
              <a:t>χρονικό</a:t>
            </a:r>
            <a:r>
              <a:rPr lang="el-GR" sz="3200" dirty="0"/>
              <a:t>)</a:t>
            </a:r>
            <a:br>
              <a:rPr lang="el-GR" sz="3200" dirty="0"/>
            </a:br>
            <a:r>
              <a:rPr lang="de-DE" sz="3200" dirty="0"/>
              <a:t>um sechs Uhr</a:t>
            </a:r>
            <a:br>
              <a:rPr lang="el-GR" sz="3200" dirty="0"/>
            </a:br>
            <a:endParaRPr lang="de-DE" sz="3200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4400" b="1" dirty="0">
                <a:solidFill>
                  <a:srgbClr val="FFC000"/>
                </a:solidFill>
              </a:rPr>
              <a:t>um…herum</a:t>
            </a:r>
            <a:r>
              <a:rPr lang="el-GR" sz="4400" b="1" dirty="0">
                <a:solidFill>
                  <a:srgbClr val="FFC000"/>
                </a:solidFill>
              </a:rPr>
              <a:t> </a:t>
            </a:r>
            <a:r>
              <a:rPr lang="el-GR" sz="2400" dirty="0"/>
              <a:t>= γύρω (τριγύρω) από</a:t>
            </a:r>
            <a:br>
              <a:rPr lang="el-GR" sz="2400" dirty="0"/>
            </a:br>
            <a:r>
              <a:rPr lang="en-US" sz="2400" dirty="0"/>
              <a:t>Jeden Sonntag sitzt die Familie um den Tisch herum.</a:t>
            </a:r>
            <a:endParaRPr lang="el-GR" sz="2400" dirty="0"/>
          </a:p>
        </p:txBody>
      </p:sp>
      <p:pic>
        <p:nvPicPr>
          <p:cNvPr id="1026" name="Picture 2" descr="Brettspiel-Treff Dötlingen: Veranstaltung punktet zum vierten Mal">
            <a:extLst>
              <a:ext uri="{FF2B5EF4-FFF2-40B4-BE49-F238E27FC236}">
                <a16:creationId xmlns:a16="http://schemas.microsoft.com/office/drawing/2014/main" id="{4682BDA3-26C8-7EC8-A105-1A95D6B268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345" y="2828041"/>
            <a:ext cx="4104586" cy="2298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453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AB17C7-5988-F7F3-03E5-6A04325AC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>
                <a:solidFill>
                  <a:srgbClr val="FFC000"/>
                </a:solidFill>
              </a:rPr>
              <a:t>PRÄPOSITIONEN m</a:t>
            </a:r>
            <a:r>
              <a:rPr lang="de-DE" sz="4000" b="1" dirty="0">
                <a:solidFill>
                  <a:srgbClr val="FFC000"/>
                </a:solidFill>
              </a:rPr>
              <a:t>it Akkusativ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BF232D-B399-2DEF-3EB9-0F448785C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  </a:t>
            </a:r>
            <a:r>
              <a:rPr lang="de-DE" sz="6000" b="1" dirty="0">
                <a:solidFill>
                  <a:srgbClr val="FFC000"/>
                </a:solidFill>
              </a:rPr>
              <a:t>für</a:t>
            </a:r>
            <a:r>
              <a:rPr lang="de-DE" sz="4800" b="1" dirty="0">
                <a:solidFill>
                  <a:srgbClr val="FFC000"/>
                </a:solidFill>
              </a:rPr>
              <a:t> </a:t>
            </a:r>
            <a:r>
              <a:rPr lang="el-GR" sz="3200" dirty="0"/>
              <a:t>=για</a:t>
            </a:r>
            <a:endParaRPr lang="de-DE" sz="3200" dirty="0"/>
          </a:p>
          <a:p>
            <a:pPr marL="0" indent="0">
              <a:buNone/>
            </a:pPr>
            <a:endParaRPr lang="de-DE" sz="3200" dirty="0"/>
          </a:p>
          <a:p>
            <a:pPr marL="0" indent="0">
              <a:buNone/>
            </a:pPr>
            <a:r>
              <a:rPr lang="en-US" sz="3200" dirty="0"/>
              <a:t>Meine Mutter kocht für die Familie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Er arbeitet schon für zwei Stunden.</a:t>
            </a:r>
            <a:endParaRPr lang="el-GR" sz="3200" dirty="0"/>
          </a:p>
        </p:txBody>
      </p:sp>
      <p:pic>
        <p:nvPicPr>
          <p:cNvPr id="2050" name="Picture 2" descr="Mit diesen 6 Tricks schaffen Sie es, ohne Strom zu kochen">
            <a:extLst>
              <a:ext uri="{FF2B5EF4-FFF2-40B4-BE49-F238E27FC236}">
                <a16:creationId xmlns:a16="http://schemas.microsoft.com/office/drawing/2014/main" id="{6332D355-1057-DCCE-9C84-6E6ECB63C9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077" y="1581149"/>
            <a:ext cx="3099385" cy="2321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4186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697349D-1FC7-7524-145D-55921C9FB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FFC000"/>
                </a:solidFill>
              </a:rPr>
              <a:t>PRÄPOSITIONEN m</a:t>
            </a:r>
            <a:r>
              <a:rPr lang="de-DE" sz="4400" b="1" dirty="0">
                <a:solidFill>
                  <a:srgbClr val="FFC000"/>
                </a:solidFill>
              </a:rPr>
              <a:t>it Akkusativ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600EDC2-F424-BA09-69EB-F70658C95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4413" y="1717902"/>
            <a:ext cx="8946541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4800" b="1" dirty="0">
                <a:solidFill>
                  <a:srgbClr val="FFC000"/>
                </a:solidFill>
              </a:rPr>
              <a:t>gegen</a:t>
            </a:r>
            <a:r>
              <a:rPr lang="el-GR" sz="3200" b="1" dirty="0">
                <a:solidFill>
                  <a:schemeClr val="tx1">
                    <a:lumMod val="95000"/>
                  </a:schemeClr>
                </a:solidFill>
              </a:rPr>
              <a:t>= εναντίον, κατά</a:t>
            </a:r>
            <a:endParaRPr lang="de-DE" sz="3200" b="1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endParaRPr lang="de-DE" sz="3200" b="1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e-DE" sz="3200" b="1" dirty="0">
                <a:solidFill>
                  <a:schemeClr val="tx1">
                    <a:lumMod val="95000"/>
                  </a:schemeClr>
                </a:solidFill>
              </a:rPr>
              <a:t>Das Auto fällt gegen den Baum</a:t>
            </a:r>
          </a:p>
          <a:p>
            <a:pPr marL="0" indent="0">
              <a:buNone/>
            </a:pPr>
            <a:endParaRPr lang="de-DE" sz="3200" b="1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e-DE" sz="3200" b="1" dirty="0">
                <a:solidFill>
                  <a:schemeClr val="tx1">
                    <a:lumMod val="95000"/>
                  </a:schemeClr>
                </a:solidFill>
              </a:rPr>
              <a:t>Ich komme gegen fünf Uhr.</a:t>
            </a:r>
          </a:p>
        </p:txBody>
      </p:sp>
      <p:pic>
        <p:nvPicPr>
          <p:cNvPr id="3074" name="Picture 2" descr="Unfall mit Auto gegen Baum Stock-Vektorbild von ©Sonulkaster 150000428">
            <a:extLst>
              <a:ext uri="{FF2B5EF4-FFF2-40B4-BE49-F238E27FC236}">
                <a16:creationId xmlns:a16="http://schemas.microsoft.com/office/drawing/2014/main" id="{9DAE5979-3021-A901-D414-7D7904E767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276" y="1717902"/>
            <a:ext cx="2534860" cy="2319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er Wecker klingelt um fünf Uhr? Wer nicht so früh aufstehen sollte">
            <a:extLst>
              <a:ext uri="{FF2B5EF4-FFF2-40B4-BE49-F238E27FC236}">
                <a16:creationId xmlns:a16="http://schemas.microsoft.com/office/drawing/2014/main" id="{5AA7EE15-A1DC-A05F-6B67-25C4714AB8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978" y="4502112"/>
            <a:ext cx="2857500" cy="1757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4241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321215-4EEB-92CF-6666-A80CAD288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FFC000"/>
                </a:solidFill>
              </a:rPr>
              <a:t>PRÄPOSITIONEN m</a:t>
            </a:r>
            <a:r>
              <a:rPr lang="de-DE" sz="4000" b="1" dirty="0">
                <a:solidFill>
                  <a:srgbClr val="FFC000"/>
                </a:solidFill>
              </a:rPr>
              <a:t>it Akkusativ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CFD2198-429D-9C03-6350-9978FD46C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094" y="1638139"/>
            <a:ext cx="8946541" cy="4195481"/>
          </a:xfrm>
        </p:spPr>
        <p:txBody>
          <a:bodyPr/>
          <a:lstStyle/>
          <a:p>
            <a:pPr marL="0" indent="0">
              <a:buNone/>
            </a:pPr>
            <a:r>
              <a:rPr lang="de-DE" sz="5400" b="1" dirty="0">
                <a:solidFill>
                  <a:srgbClr val="FFC000"/>
                </a:solidFill>
              </a:rPr>
              <a:t>Durch</a:t>
            </a:r>
            <a:r>
              <a:rPr lang="de-DE" sz="4400" b="1" dirty="0">
                <a:solidFill>
                  <a:srgbClr val="FFC000"/>
                </a:solidFill>
              </a:rPr>
              <a:t> </a:t>
            </a:r>
            <a:r>
              <a:rPr lang="el-GR" sz="3600" dirty="0"/>
              <a:t>= δια</a:t>
            </a:r>
            <a:r>
              <a:rPr lang="de-DE" sz="3600" dirty="0"/>
              <a:t>, </a:t>
            </a:r>
            <a:r>
              <a:rPr lang="el-GR" sz="3600" dirty="0"/>
              <a:t>διαμέσου </a:t>
            </a:r>
          </a:p>
          <a:p>
            <a:pPr marL="0" indent="0">
              <a:buNone/>
            </a:pPr>
            <a:r>
              <a:rPr lang="de-DE" sz="2800" b="1" dirty="0"/>
              <a:t>Sie gehen durch den Park.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800" b="1" dirty="0"/>
              <a:t>Zwanzig durch vier ist fünf</a:t>
            </a:r>
            <a:r>
              <a:rPr lang="el-GR" sz="2800" b="1" dirty="0"/>
              <a:t> </a:t>
            </a:r>
            <a:r>
              <a:rPr lang="el-GR" sz="2400" dirty="0"/>
              <a:t>         </a:t>
            </a:r>
            <a:r>
              <a:rPr lang="el-GR" sz="4000" b="1" dirty="0">
                <a:solidFill>
                  <a:srgbClr val="00B0F0"/>
                </a:solidFill>
              </a:rPr>
              <a:t>20:4=5</a:t>
            </a:r>
            <a:endParaRPr lang="de-DE" sz="4000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l-GR" sz="4000" b="1" dirty="0">
                <a:solidFill>
                  <a:srgbClr val="00B0F0"/>
                </a:solidFill>
              </a:rPr>
              <a:t>   </a:t>
            </a:r>
            <a:r>
              <a:rPr lang="el-GR" sz="2400" dirty="0"/>
              <a:t>                 </a:t>
            </a:r>
          </a:p>
          <a:p>
            <a:pPr marL="0" indent="0">
              <a:buNone/>
            </a:pPr>
            <a:r>
              <a:rPr lang="de-DE" sz="2800" b="1" dirty="0"/>
              <a:t>Karla spricht mit ihrer Mutter durch </a:t>
            </a:r>
            <a:r>
              <a:rPr lang="de-DE" sz="2800" b="1" dirty="0" err="1"/>
              <a:t>Webex</a:t>
            </a:r>
            <a:endParaRPr lang="el-GR" sz="2800" b="1" dirty="0"/>
          </a:p>
        </p:txBody>
      </p:sp>
      <p:pic>
        <p:nvPicPr>
          <p:cNvPr id="4098" name="Picture 2" descr="395.600+ Fotos, Bilder und lizenzfreie Bilder zu Park Spazieren - iStock |  Wald spazieren">
            <a:extLst>
              <a:ext uri="{FF2B5EF4-FFF2-40B4-BE49-F238E27FC236}">
                <a16:creationId xmlns:a16="http://schemas.microsoft.com/office/drawing/2014/main" id="{7AF4986D-9CC3-8818-4B59-8EA8E602E1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7330" y="1295594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Κλέψτε τις εντυπώσεις στην Τηλεδιάσκεψη - vwoman.gr">
            <a:extLst>
              <a:ext uri="{FF2B5EF4-FFF2-40B4-BE49-F238E27FC236}">
                <a16:creationId xmlns:a16="http://schemas.microsoft.com/office/drawing/2014/main" id="{A8BC6487-3070-AB41-4B46-55DDE79F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0930" y="4690868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073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B5F52B-B46D-0C6C-53D2-E45866EB8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FFC000"/>
                </a:solidFill>
              </a:rPr>
              <a:t>PRÄPOSITIONEN m</a:t>
            </a:r>
            <a:r>
              <a:rPr lang="de-DE" sz="4400" b="1" dirty="0">
                <a:solidFill>
                  <a:srgbClr val="FFC000"/>
                </a:solidFill>
              </a:rPr>
              <a:t>it Akkusativ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34BB330-C024-6DF3-B0C9-1DFCBC412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86841"/>
            <a:ext cx="8946541" cy="41954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sz="5200" b="1" dirty="0">
                <a:solidFill>
                  <a:srgbClr val="FFC000"/>
                </a:solidFill>
              </a:rPr>
              <a:t>ohne</a:t>
            </a:r>
            <a:r>
              <a:rPr lang="el-GR" sz="3900" dirty="0"/>
              <a:t>= χωρίς</a:t>
            </a:r>
            <a:endParaRPr lang="de-DE" sz="3900" dirty="0"/>
          </a:p>
          <a:p>
            <a:pPr marL="0" indent="0">
              <a:buNone/>
            </a:pPr>
            <a:r>
              <a:rPr lang="el-GR" dirty="0"/>
              <a:t>                              </a:t>
            </a:r>
            <a:r>
              <a:rPr lang="de-DE" sz="2200" b="1" dirty="0"/>
              <a:t>Ohne meinen Sohn komme ich nicht </a:t>
            </a:r>
            <a:br>
              <a:rPr lang="el-GR" sz="2200" b="1" dirty="0"/>
            </a:br>
            <a:endParaRPr lang="el-GR" sz="2200" b="1" dirty="0"/>
          </a:p>
          <a:p>
            <a:pPr marL="0" indent="0">
              <a:buNone/>
            </a:pPr>
            <a:r>
              <a:rPr lang="de-DE" sz="2200" b="1" dirty="0"/>
              <a:t>Ohne Wasser kann man nicht erleben</a:t>
            </a:r>
          </a:p>
          <a:p>
            <a:pPr marL="0" indent="0">
              <a:buNone/>
            </a:pPr>
            <a:r>
              <a:rPr lang="el-GR" dirty="0"/>
              <a:t>                              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de-DE" sz="2200" b="1" dirty="0"/>
              <a:t>Das Auto kann nicht ohne Benzin fahren</a:t>
            </a:r>
            <a:endParaRPr lang="el-GR" sz="2200" b="1" dirty="0"/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5122" name="Picture 2" descr="Έμεινες από βενζίνη στο δρόμο -Τι πρέπει να κάνεις | carandmotor.gr">
            <a:extLst>
              <a:ext uri="{FF2B5EF4-FFF2-40B4-BE49-F238E27FC236}">
                <a16:creationId xmlns:a16="http://schemas.microsoft.com/office/drawing/2014/main" id="{BF335325-FC00-4A62-EBEE-CF29EEC1D1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286" y="4420911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ΠΑΤΕΡΑΣ και γιος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CBA9245D-3BA1-2270-8226-4B440D1AC3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7036" y="1691734"/>
            <a:ext cx="1487781" cy="1908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Γιατί δεν πρέπει να πίνετε νερό από τη βρύση του μπάνιου - ΤΑ ΝΕΑ">
            <a:extLst>
              <a:ext uri="{FF2B5EF4-FFF2-40B4-BE49-F238E27FC236}">
                <a16:creationId xmlns:a16="http://schemas.microsoft.com/office/drawing/2014/main" id="{04EB3FF9-6E72-67CE-5B01-57E11174F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331" y="3379507"/>
            <a:ext cx="2131063" cy="1625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052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670328-C383-4BC3-51CE-3B3326DCD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FFC000"/>
                </a:solidFill>
              </a:rPr>
              <a:t>PRÄPOSITIONEN m</a:t>
            </a:r>
            <a:r>
              <a:rPr lang="de-DE" sz="4000" b="1" dirty="0">
                <a:solidFill>
                  <a:srgbClr val="FFC000"/>
                </a:solidFill>
              </a:rPr>
              <a:t>it Akkusativ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55FC42-5143-5AF0-B8D2-4E5F0AB6B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9"/>
            <a:ext cx="8113375" cy="34632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800" b="1" dirty="0">
                <a:solidFill>
                  <a:srgbClr val="FFC000"/>
                </a:solidFill>
              </a:rPr>
              <a:t>entlang </a:t>
            </a:r>
            <a:br>
              <a:rPr lang="en-US" sz="4800" b="1" dirty="0">
                <a:solidFill>
                  <a:srgbClr val="FFC000"/>
                </a:solidFill>
              </a:rPr>
            </a:br>
            <a:r>
              <a:rPr lang="el-GR" sz="2800" b="1" dirty="0">
                <a:solidFill>
                  <a:schemeClr val="tx1">
                    <a:lumMod val="95000"/>
                  </a:schemeClr>
                </a:solidFill>
              </a:rPr>
              <a:t>= κατά μήκος</a:t>
            </a:r>
            <a:endParaRPr lang="en-US" sz="4800" b="1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95000"/>
                  </a:schemeClr>
                </a:solidFill>
              </a:rPr>
              <a:t>                                   Er geht die Straße entlang</a:t>
            </a:r>
            <a:endParaRPr lang="el-GR" sz="2800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6146" name="Picture 2" descr="Laufen – spazieren – wandern - Von der Lust, zu Fuß zu gehen">
            <a:extLst>
              <a:ext uri="{FF2B5EF4-FFF2-40B4-BE49-F238E27FC236}">
                <a16:creationId xmlns:a16="http://schemas.microsoft.com/office/drawing/2014/main" id="{89EF978A-F8B7-A383-E77B-347AC5A1FA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542" y="1695646"/>
            <a:ext cx="4766005" cy="266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8596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5D6FBB-982E-9E7B-F38D-3602882EA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FFC000"/>
                </a:solidFill>
              </a:rPr>
              <a:t>PRÄPOSITIONEN m</a:t>
            </a:r>
            <a:r>
              <a:rPr lang="de-DE" sz="4000" b="1" dirty="0">
                <a:solidFill>
                  <a:srgbClr val="FFC000"/>
                </a:solidFill>
              </a:rPr>
              <a:t>it Akkusativ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74A52E9-7FA7-FEE1-DBA8-DD16ED3E6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b="1" dirty="0"/>
              <a:t>um 	………………. </a:t>
            </a:r>
            <a:r>
              <a:rPr lang="en-US" sz="2800" b="1" dirty="0"/>
              <a:t>around, about, at</a:t>
            </a:r>
            <a:br>
              <a:rPr lang="de-DE" sz="2800" b="1" dirty="0"/>
            </a:br>
            <a:r>
              <a:rPr lang="de-DE" sz="2800" b="1" dirty="0"/>
              <a:t>für         ………………. for</a:t>
            </a:r>
            <a:br>
              <a:rPr lang="de-DE" sz="2800" b="1" dirty="0"/>
            </a:br>
            <a:r>
              <a:rPr lang="de-DE" sz="2800" b="1" dirty="0"/>
              <a:t>gegen  ………………. against, about</a:t>
            </a:r>
            <a:br>
              <a:rPr lang="de-DE" sz="2800" b="1" dirty="0"/>
            </a:br>
            <a:r>
              <a:rPr lang="de-DE" sz="2800" b="1" dirty="0"/>
              <a:t>durch    ………………. through</a:t>
            </a:r>
            <a:br>
              <a:rPr lang="de-DE" sz="2800" b="1" dirty="0"/>
            </a:br>
            <a:r>
              <a:rPr lang="de-DE" sz="2800" b="1" dirty="0"/>
              <a:t>ohne     ……………….. without</a:t>
            </a:r>
            <a:br>
              <a:rPr lang="de-DE" sz="2800" b="1" dirty="0"/>
            </a:br>
            <a:r>
              <a:rPr lang="de-DE" sz="2800" b="1" dirty="0"/>
              <a:t>entlang ……………….. along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210459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C0F5EB-1487-1B58-EEBE-08C5230DC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FFC000"/>
                </a:solidFill>
              </a:rPr>
              <a:t>PRÄPOSITIONEN m</a:t>
            </a:r>
            <a:r>
              <a:rPr lang="de-DE" sz="4400" b="1" dirty="0">
                <a:solidFill>
                  <a:srgbClr val="FFC000"/>
                </a:solidFill>
              </a:rPr>
              <a:t>it Akkusativ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CCF1F4C-371C-FF39-1934-C5FFFB55C3A3}"/>
              </a:ext>
            </a:extLst>
          </p:cNvPr>
          <p:cNvSpPr>
            <a:spLocks noGrp="1"/>
          </p:cNvSpPr>
          <p:nvPr>
            <p:ph idx="1"/>
          </p:nvPr>
        </p:nvSpPr>
        <p:spPr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400" b="1" dirty="0"/>
              <a:t>um </a:t>
            </a:r>
          </a:p>
          <a:p>
            <a:pPr marL="0" indent="0">
              <a:buNone/>
            </a:pPr>
            <a:r>
              <a:rPr lang="de-DE" sz="2400" b="1" dirty="0"/>
              <a:t>für</a:t>
            </a:r>
          </a:p>
          <a:p>
            <a:pPr marL="0" indent="0">
              <a:buNone/>
            </a:pPr>
            <a:r>
              <a:rPr lang="de-DE" sz="2400" b="1" dirty="0"/>
              <a:t>gegen</a:t>
            </a:r>
          </a:p>
          <a:p>
            <a:pPr marL="0" indent="0">
              <a:buNone/>
            </a:pPr>
            <a:endParaRPr lang="de-DE" sz="2400" b="1" dirty="0"/>
          </a:p>
          <a:p>
            <a:pPr marL="0" indent="0">
              <a:buNone/>
            </a:pPr>
            <a:r>
              <a:rPr lang="de-DE" sz="2400" b="1" dirty="0"/>
              <a:t>durch</a:t>
            </a:r>
          </a:p>
          <a:p>
            <a:pPr marL="0" indent="0">
              <a:buNone/>
            </a:pPr>
            <a:r>
              <a:rPr lang="de-DE" sz="2400" b="1" dirty="0"/>
              <a:t>ohne </a:t>
            </a:r>
          </a:p>
          <a:p>
            <a:pPr marL="0" indent="0">
              <a:buNone/>
            </a:pPr>
            <a:r>
              <a:rPr lang="de-DE" sz="2400" b="1" dirty="0"/>
              <a:t>entlang 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b="1" dirty="0">
                <a:solidFill>
                  <a:srgbClr val="FF0000"/>
                </a:solidFill>
              </a:rPr>
              <a:t>…</a:t>
            </a:r>
            <a:r>
              <a:rPr lang="el-GR" sz="2400" b="1" dirty="0">
                <a:solidFill>
                  <a:srgbClr val="FF0000"/>
                </a:solidFill>
              </a:rPr>
              <a:t> έτοιμο το ποιηματάκι!!!</a:t>
            </a:r>
          </a:p>
        </p:txBody>
      </p:sp>
      <p:pic>
        <p:nvPicPr>
          <p:cNvPr id="7172" name="Picture 4" descr="Präpositionen + Akk. | Online-Übungen von Claus Lenz für jugendliche  Zuwanderer und Flüchtlinge">
            <a:extLst>
              <a:ext uri="{FF2B5EF4-FFF2-40B4-BE49-F238E27FC236}">
                <a16:creationId xmlns:a16="http://schemas.microsoft.com/office/drawing/2014/main" id="{79F22030-35C4-0E09-55B2-6F68D6A767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4484" y="3233394"/>
            <a:ext cx="3529603" cy="3529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7870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72</TotalTime>
  <Words>219</Words>
  <Application>Microsoft Office PowerPoint</Application>
  <PresentationFormat>Ευρεία οθόνη</PresentationFormat>
  <Paragraphs>55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Ιόν</vt:lpstr>
      <vt:lpstr>προθέσεις</vt:lpstr>
      <vt:lpstr>PRÄPOSITIONEN mit Akkusativ </vt:lpstr>
      <vt:lpstr>PRÄPOSITIONEN mit Akkusativ</vt:lpstr>
      <vt:lpstr>PRÄPOSITIONEN mit Akkusativ</vt:lpstr>
      <vt:lpstr>PRÄPOSITIONEN mit Akkusativ</vt:lpstr>
      <vt:lpstr>PRÄPOSITIONEN mit Akkusativ</vt:lpstr>
      <vt:lpstr>PRÄPOSITIONEN mit Akkusativ</vt:lpstr>
      <vt:lpstr>PRÄPOSITIONEN mit Akkusativ</vt:lpstr>
      <vt:lpstr>PRÄPOSITIONEN mit Akkusativ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Βασιλική Ψυλλάκη</dc:creator>
  <cp:lastModifiedBy>Βασιλική Ψυλλάκη</cp:lastModifiedBy>
  <cp:revision>3</cp:revision>
  <dcterms:created xsi:type="dcterms:W3CDTF">2026-03-03T20:25:50Z</dcterms:created>
  <dcterms:modified xsi:type="dcterms:W3CDTF">2026-03-03T21:38:30Z</dcterms:modified>
</cp:coreProperties>
</file>