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BDCBD5-CDA5-5155-FE42-FC31EF7E12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b="1" dirty="0">
                <a:solidFill>
                  <a:srgbClr val="FF0000"/>
                </a:solidFill>
              </a:rPr>
              <a:t>Οι </a:t>
            </a:r>
            <a:r>
              <a:rPr lang="el-GR" b="1" dirty="0" err="1">
                <a:solidFill>
                  <a:srgbClr val="FF0000"/>
                </a:solidFill>
              </a:rPr>
              <a:t>προθεσεισ</a:t>
            </a:r>
            <a:br>
              <a:rPr lang="el-GR" b="1" dirty="0">
                <a:solidFill>
                  <a:srgbClr val="FF0000"/>
                </a:solidFill>
              </a:rPr>
            </a:br>
            <a:r>
              <a:rPr lang="el-GR" b="1" dirty="0">
                <a:solidFill>
                  <a:srgbClr val="FF0000"/>
                </a:solidFill>
              </a:rPr>
              <a:t>στα </a:t>
            </a:r>
            <a:r>
              <a:rPr lang="el-GR" b="1" dirty="0" err="1">
                <a:solidFill>
                  <a:srgbClr val="FF0000"/>
                </a:solidFill>
              </a:rPr>
              <a:t>γερμανικα</a:t>
            </a:r>
            <a:br>
              <a:rPr lang="de-DE" dirty="0"/>
            </a:br>
            <a:r>
              <a:rPr lang="de-DE" dirty="0"/>
              <a:t>				teil a</a:t>
            </a:r>
            <a:br>
              <a:rPr lang="el-GR" dirty="0"/>
            </a:b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AAE8F1E-FB94-793F-3C47-43F9A1546A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3600" b="1" dirty="0"/>
              <a:t>Die Präpositionen</a:t>
            </a:r>
            <a:endParaRPr lang="el-GR" sz="3600" b="1" dirty="0"/>
          </a:p>
        </p:txBody>
      </p:sp>
    </p:spTree>
    <p:extLst>
      <p:ext uri="{BB962C8B-B14F-4D97-AF65-F5344CB8AC3E}">
        <p14:creationId xmlns:p14="http://schemas.microsoft.com/office/powerpoint/2010/main" val="1683333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3ECE21-55B6-CD0B-AD22-D687B7ACE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präpositionen</a:t>
            </a:r>
            <a:r>
              <a:rPr lang="el-GR" dirty="0"/>
              <a:t> </a:t>
            </a:r>
            <a:br>
              <a:rPr lang="de-DE" dirty="0"/>
            </a:b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Dativ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B017016-9FEF-F4B4-551D-EFD3B3CDF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4000" dirty="0"/>
              <a:t>      </a:t>
            </a:r>
            <a:r>
              <a:rPr lang="de-DE" sz="4000" b="1" dirty="0">
                <a:solidFill>
                  <a:srgbClr val="FF0000"/>
                </a:solidFill>
              </a:rPr>
              <a:t>Achtung!!!</a:t>
            </a:r>
          </a:p>
          <a:p>
            <a:pPr marL="0" indent="0">
              <a:buNone/>
            </a:pPr>
            <a:r>
              <a:rPr lang="de-DE" sz="3200" dirty="0"/>
              <a:t>  von </a:t>
            </a:r>
            <a:r>
              <a:rPr lang="el-GR" sz="3200" dirty="0"/>
              <a:t>+</a:t>
            </a:r>
            <a:r>
              <a:rPr lang="de-DE" sz="3200" dirty="0"/>
              <a:t> dem …………………….</a:t>
            </a:r>
            <a:r>
              <a:rPr lang="de-DE" sz="3200" b="1" dirty="0">
                <a:solidFill>
                  <a:srgbClr val="FF0000"/>
                </a:solidFill>
              </a:rPr>
              <a:t>vom</a:t>
            </a:r>
            <a:br>
              <a:rPr lang="de-DE" sz="3200" dirty="0"/>
            </a:br>
            <a:r>
              <a:rPr lang="de-DE" sz="3200" dirty="0"/>
              <a:t>  zu </a:t>
            </a:r>
            <a:r>
              <a:rPr lang="el-GR" sz="3200" dirty="0"/>
              <a:t>+</a:t>
            </a:r>
            <a:r>
              <a:rPr lang="de-DE" sz="3200" dirty="0"/>
              <a:t> dem ………………………</a:t>
            </a:r>
            <a:r>
              <a:rPr lang="de-DE" sz="3200" b="1" dirty="0">
                <a:solidFill>
                  <a:srgbClr val="FF0000"/>
                </a:solidFill>
              </a:rPr>
              <a:t>zum</a:t>
            </a:r>
            <a:br>
              <a:rPr lang="el-GR" sz="3200" dirty="0"/>
            </a:br>
            <a:r>
              <a:rPr lang="de-DE" sz="3200" dirty="0"/>
              <a:t>  zu </a:t>
            </a:r>
            <a:r>
              <a:rPr lang="el-GR" sz="3200" dirty="0"/>
              <a:t>+</a:t>
            </a:r>
            <a:r>
              <a:rPr lang="de-DE" sz="3200" dirty="0"/>
              <a:t> der ………………………..</a:t>
            </a:r>
            <a:r>
              <a:rPr lang="de-DE" sz="3200" b="1" dirty="0">
                <a:solidFill>
                  <a:srgbClr val="FF0000"/>
                </a:solidFill>
              </a:rPr>
              <a:t>zur</a:t>
            </a:r>
            <a:br>
              <a:rPr lang="de-DE" sz="3200" dirty="0"/>
            </a:br>
            <a:r>
              <a:rPr lang="de-DE" sz="3200" dirty="0"/>
              <a:t>  bei </a:t>
            </a:r>
            <a:r>
              <a:rPr lang="el-GR" sz="3200" dirty="0"/>
              <a:t>+</a:t>
            </a:r>
            <a:r>
              <a:rPr lang="de-DE" sz="3200" dirty="0"/>
              <a:t> dem ………………………</a:t>
            </a:r>
            <a:r>
              <a:rPr lang="de-DE" sz="3200" b="1" dirty="0">
                <a:solidFill>
                  <a:srgbClr val="FF0000"/>
                </a:solidFill>
              </a:rPr>
              <a:t>beim</a:t>
            </a:r>
            <a:endParaRPr lang="el-GR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424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4DAAD4-239C-9AB6-C9A1-D204DB1C7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präpositionen</a:t>
            </a:r>
            <a:r>
              <a:rPr lang="el-GR" dirty="0"/>
              <a:t> </a:t>
            </a:r>
            <a:br>
              <a:rPr lang="de-DE" dirty="0"/>
            </a:b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Dativ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B97EEB-B5C9-9B81-C4FD-37130EA34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sz="2800" dirty="0"/>
              <a:t>   Το ποιηματάκι μας έχει 2 στροφές:</a:t>
            </a:r>
          </a:p>
          <a:p>
            <a:pPr marL="0" indent="0">
              <a:buNone/>
            </a:pPr>
            <a:r>
              <a:rPr lang="de-DE" sz="2400" b="1" dirty="0">
                <a:solidFill>
                  <a:srgbClr val="0070C0"/>
                </a:solidFill>
              </a:rPr>
              <a:t>	</a:t>
            </a:r>
            <a:r>
              <a:rPr lang="de-DE" sz="2800" b="1" dirty="0">
                <a:solidFill>
                  <a:srgbClr val="0070C0"/>
                </a:solidFill>
              </a:rPr>
              <a:t>aus </a:t>
            </a:r>
            <a:br>
              <a:rPr lang="de-DE" sz="2800" b="1" dirty="0">
                <a:solidFill>
                  <a:srgbClr val="0070C0"/>
                </a:solidFill>
              </a:rPr>
            </a:br>
            <a:r>
              <a:rPr lang="de-DE" sz="2800" b="1" dirty="0">
                <a:solidFill>
                  <a:srgbClr val="0070C0"/>
                </a:solidFill>
              </a:rPr>
              <a:t>	von</a:t>
            </a:r>
            <a:br>
              <a:rPr lang="de-DE" sz="2800" b="1" dirty="0">
                <a:solidFill>
                  <a:srgbClr val="0070C0"/>
                </a:solidFill>
              </a:rPr>
            </a:br>
            <a:r>
              <a:rPr lang="de-DE" sz="2800" b="1" dirty="0">
                <a:solidFill>
                  <a:srgbClr val="0070C0"/>
                </a:solidFill>
              </a:rPr>
              <a:t>	nach</a:t>
            </a:r>
            <a:br>
              <a:rPr lang="de-DE" sz="2800" b="1" dirty="0">
                <a:solidFill>
                  <a:srgbClr val="0070C0"/>
                </a:solidFill>
              </a:rPr>
            </a:br>
            <a:r>
              <a:rPr lang="de-DE" sz="2800" b="1" dirty="0">
                <a:solidFill>
                  <a:srgbClr val="0070C0"/>
                </a:solidFill>
              </a:rPr>
              <a:t>	zu</a:t>
            </a:r>
          </a:p>
          <a:p>
            <a:pPr marL="0" indent="0">
              <a:buNone/>
            </a:pPr>
            <a:r>
              <a:rPr lang="de-DE" sz="2800" b="1" dirty="0">
                <a:solidFill>
                  <a:schemeClr val="accent3"/>
                </a:solidFill>
              </a:rPr>
              <a:t>seit</a:t>
            </a:r>
            <a:br>
              <a:rPr lang="de-DE" sz="2800" b="1" dirty="0">
                <a:solidFill>
                  <a:schemeClr val="accent3"/>
                </a:solidFill>
              </a:rPr>
            </a:br>
            <a:r>
              <a:rPr lang="de-DE" sz="2800" b="1" dirty="0">
                <a:solidFill>
                  <a:schemeClr val="accent3"/>
                </a:solidFill>
              </a:rPr>
              <a:t>bei</a:t>
            </a:r>
            <a:br>
              <a:rPr lang="de-DE" sz="2800" b="1" dirty="0">
                <a:solidFill>
                  <a:schemeClr val="accent3"/>
                </a:solidFill>
              </a:rPr>
            </a:br>
            <a:r>
              <a:rPr lang="de-DE" sz="2800" b="1" dirty="0">
                <a:solidFill>
                  <a:schemeClr val="accent3"/>
                </a:solidFill>
              </a:rPr>
              <a:t>mit</a:t>
            </a:r>
            <a:br>
              <a:rPr lang="de-DE" sz="2800" b="1" dirty="0">
                <a:solidFill>
                  <a:schemeClr val="accent3"/>
                </a:solidFill>
              </a:rPr>
            </a:br>
            <a:r>
              <a:rPr lang="de-DE" sz="2800" b="1" dirty="0">
                <a:solidFill>
                  <a:schemeClr val="accent3"/>
                </a:solidFill>
              </a:rPr>
              <a:t>gegenüber</a:t>
            </a:r>
          </a:p>
          <a:p>
            <a:endParaRPr lang="el-GR" dirty="0"/>
          </a:p>
        </p:txBody>
      </p:sp>
      <p:pic>
        <p:nvPicPr>
          <p:cNvPr id="10242" name="Picture 2" descr="Präpositionen mit dem Dativ – Deutsch mit Rieke">
            <a:extLst>
              <a:ext uri="{FF2B5EF4-FFF2-40B4-BE49-F238E27FC236}">
                <a16:creationId xmlns:a16="http://schemas.microsoft.com/office/drawing/2014/main" id="{8DCE82D6-6D15-21DD-C29C-D3210C616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0868" y="3516198"/>
            <a:ext cx="3787183" cy="2029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304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30C284-43EC-28CF-4719-5F6A15273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099" y="772398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de-DE" sz="4000" dirty="0">
                <a:solidFill>
                  <a:schemeClr val="tx1"/>
                </a:solidFill>
              </a:rPr>
              <a:t>präpositionen</a:t>
            </a:r>
            <a:r>
              <a:rPr lang="el-GR" dirty="0"/>
              <a:t> </a:t>
            </a:r>
            <a:br>
              <a:rPr lang="de-DE" dirty="0"/>
            </a:b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Dativ</a:t>
            </a:r>
            <a:endParaRPr lang="el-GR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25713E-14D8-3EAB-F2B7-E84868CBC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270399"/>
            <a:ext cx="7729728" cy="31019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sz="5400" b="1" dirty="0">
                <a:solidFill>
                  <a:srgbClr val="00B050"/>
                </a:solidFill>
              </a:rPr>
              <a:t> </a:t>
            </a:r>
            <a:r>
              <a:rPr lang="en-US" sz="7200" b="1" dirty="0">
                <a:solidFill>
                  <a:srgbClr val="00B050"/>
                </a:solidFill>
              </a:rPr>
              <a:t>aus</a:t>
            </a:r>
            <a:r>
              <a:rPr lang="el-GR" sz="5400" dirty="0"/>
              <a:t> = από</a:t>
            </a:r>
            <a:r>
              <a:rPr lang="el-GR" sz="5400" b="1" dirty="0">
                <a:solidFill>
                  <a:srgbClr val="00B050"/>
                </a:solidFill>
              </a:rPr>
              <a:t> </a:t>
            </a:r>
            <a:endParaRPr lang="de-DE" sz="54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l-GR" sz="5400" b="1" dirty="0">
                <a:solidFill>
                  <a:srgbClr val="00B050"/>
                </a:solidFill>
              </a:rPr>
              <a:t>    </a:t>
            </a:r>
            <a:br>
              <a:rPr lang="de-DE" sz="4000" dirty="0"/>
            </a:br>
            <a:r>
              <a:rPr lang="de-DE" sz="4000" dirty="0"/>
              <a:t>              </a:t>
            </a:r>
            <a:r>
              <a:rPr lang="en-US" sz="2800" dirty="0">
                <a:latin typeface="Comic Sans MS" panose="030F0702030302020204" pitchFamily="66" charset="0"/>
              </a:rPr>
              <a:t>Der Hase kommt </a:t>
            </a:r>
            <a:r>
              <a:rPr lang="en-US" sz="2800" b="1" dirty="0">
                <a:latin typeface="Comic Sans MS" panose="030F0702030302020204" pitchFamily="66" charset="0"/>
              </a:rPr>
              <a:t>aus dem </a:t>
            </a:r>
            <a:r>
              <a:rPr lang="en-US" sz="2800" dirty="0">
                <a:latin typeface="Comic Sans MS" panose="030F0702030302020204" pitchFamily="66" charset="0"/>
              </a:rPr>
              <a:t>Hut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>
                <a:latin typeface="Bookman Old Style" panose="02050604050505020204" pitchFamily="18" charset="0"/>
              </a:rPr>
              <a:t>Woher kommst du? Ich komme </a:t>
            </a:r>
            <a:r>
              <a:rPr lang="en-US" sz="2800" b="1" dirty="0">
                <a:latin typeface="Bookman Old Style" panose="02050604050505020204" pitchFamily="18" charset="0"/>
              </a:rPr>
              <a:t>aus</a:t>
            </a:r>
            <a:r>
              <a:rPr lang="en-US" sz="2800" dirty="0">
                <a:latin typeface="Bookman Old Style" panose="02050604050505020204" pitchFamily="18" charset="0"/>
              </a:rPr>
              <a:t> Italien</a:t>
            </a:r>
            <a:r>
              <a:rPr lang="en-US" sz="2800" dirty="0"/>
              <a:t>. </a:t>
            </a:r>
          </a:p>
          <a:p>
            <a:endParaRPr lang="el-GR" dirty="0"/>
          </a:p>
        </p:txBody>
      </p:sp>
      <p:pic>
        <p:nvPicPr>
          <p:cNvPr id="1026" name="Picture 2" descr="μάγος βγάζει κουνέλι από το καπέλο του. Διανυσματική απεικόνιση -  εικονογραφία από τράβηγμα, τέχνασμα: 223494683">
            <a:extLst>
              <a:ext uri="{FF2B5EF4-FFF2-40B4-BE49-F238E27FC236}">
                <a16:creationId xmlns:a16="http://schemas.microsoft.com/office/drawing/2014/main" id="{8DA45877-A337-4E4C-0775-9B8557B03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3464" y="2319337"/>
            <a:ext cx="2057400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9148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461DBA-6BDF-349D-239B-B27CC9668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präpositionen</a:t>
            </a:r>
            <a:r>
              <a:rPr lang="el-GR" dirty="0"/>
              <a:t> </a:t>
            </a:r>
            <a:br>
              <a:rPr lang="de-DE" dirty="0"/>
            </a:b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Dativ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11AD2F-3AB2-65B0-94F1-17E4F0E2B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534349"/>
            <a:ext cx="7729728" cy="31019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4000" b="1" dirty="0">
                <a:solidFill>
                  <a:srgbClr val="00B050"/>
                </a:solidFill>
              </a:rPr>
              <a:t>von</a:t>
            </a:r>
            <a:r>
              <a:rPr lang="de-DE" dirty="0"/>
              <a:t> </a:t>
            </a:r>
            <a:r>
              <a:rPr lang="el-GR" dirty="0"/>
              <a:t>= </a:t>
            </a:r>
            <a:r>
              <a:rPr lang="el-GR" sz="2400" dirty="0"/>
              <a:t>από</a:t>
            </a:r>
            <a:r>
              <a:rPr lang="de-DE" sz="2400" dirty="0"/>
              <a:t> </a:t>
            </a:r>
            <a:r>
              <a:rPr lang="el-GR" sz="2400" dirty="0"/>
              <a:t>– σημείο αναχώρησης</a:t>
            </a:r>
          </a:p>
          <a:p>
            <a:pPr marL="0" indent="0">
              <a:buNone/>
            </a:pPr>
            <a:r>
              <a:rPr lang="en-US" sz="2800" dirty="0"/>
              <a:t>Ich komme </a:t>
            </a:r>
            <a:r>
              <a:rPr lang="en-US" sz="2800" b="1" dirty="0">
                <a:solidFill>
                  <a:srgbClr val="00B050"/>
                </a:solidFill>
              </a:rPr>
              <a:t>von</a:t>
            </a:r>
            <a:r>
              <a:rPr lang="en-US" sz="2800" dirty="0"/>
              <a:t> meine</a:t>
            </a:r>
            <a:r>
              <a:rPr lang="de-DE" sz="2800" dirty="0"/>
              <a:t>m</a:t>
            </a:r>
            <a:r>
              <a:rPr lang="en-US" sz="2800" dirty="0"/>
              <a:t> Freund </a:t>
            </a:r>
            <a:br>
              <a:rPr lang="en-US" sz="2800" dirty="0"/>
            </a:br>
            <a:endParaRPr lang="en-US" sz="2800" dirty="0"/>
          </a:p>
          <a:p>
            <a:pPr marL="0" indent="0">
              <a:buNone/>
            </a:pPr>
            <a:br>
              <a:rPr lang="de-DE" sz="2400" dirty="0"/>
            </a:br>
            <a:r>
              <a:rPr lang="de-DE" sz="2400" dirty="0"/>
              <a:t>!!! </a:t>
            </a:r>
            <a:r>
              <a:rPr lang="el-GR" sz="2400" dirty="0"/>
              <a:t>Επίσης χρησιμοποιείται σαν γενική κτητική</a:t>
            </a:r>
            <a:br>
              <a:rPr lang="el-GR" sz="2400" dirty="0"/>
            </a:br>
            <a:r>
              <a:rPr lang="en-US" sz="2400" dirty="0"/>
              <a:t>Das ist der Vater </a:t>
            </a:r>
            <a:r>
              <a:rPr lang="en-US" sz="2400" b="1" dirty="0">
                <a:solidFill>
                  <a:srgbClr val="00B050"/>
                </a:solidFill>
              </a:rPr>
              <a:t>von</a:t>
            </a:r>
            <a:r>
              <a:rPr lang="en-US" sz="2400" dirty="0"/>
              <a:t> Maria</a:t>
            </a:r>
            <a:br>
              <a:rPr lang="en-US" sz="2400" dirty="0"/>
            </a:br>
            <a:r>
              <a:rPr lang="en-US" sz="2400" dirty="0"/>
              <a:t>Das ist das Auto </a:t>
            </a:r>
            <a:r>
              <a:rPr lang="en-US" sz="2400" b="1" dirty="0">
                <a:solidFill>
                  <a:srgbClr val="00B050"/>
                </a:solidFill>
              </a:rPr>
              <a:t>von</a:t>
            </a:r>
            <a:r>
              <a:rPr lang="en-US" sz="2400" dirty="0"/>
              <a:t> Spiros</a:t>
            </a:r>
            <a:endParaRPr lang="el-GR" sz="2400" dirty="0"/>
          </a:p>
        </p:txBody>
      </p:sp>
      <p:pic>
        <p:nvPicPr>
          <p:cNvPr id="2050" name="Picture 2" descr="φίλοι χαιρετιούνται στο δρόμο Στοκ Εικόνες - εικόνα από φίλοι, υπαίθρια:  218557850">
            <a:extLst>
              <a:ext uri="{FF2B5EF4-FFF2-40B4-BE49-F238E27FC236}">
                <a16:creationId xmlns:a16="http://schemas.microsoft.com/office/drawing/2014/main" id="{CB2E54EC-BF41-E865-C389-AF111AA51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160" y="2793133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7554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01B202-6561-FE1F-5F0E-80C489A42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präpositionen</a:t>
            </a:r>
            <a:r>
              <a:rPr lang="el-GR" dirty="0"/>
              <a:t> </a:t>
            </a:r>
            <a:br>
              <a:rPr lang="de-DE" dirty="0"/>
            </a:b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Dativ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831288-41AC-A647-0204-3A419B07C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4000" b="1" dirty="0">
                <a:solidFill>
                  <a:srgbClr val="00B050"/>
                </a:solidFill>
              </a:rPr>
              <a:t>nach </a:t>
            </a:r>
            <a:r>
              <a:rPr lang="el-GR" sz="2800" dirty="0"/>
              <a:t>=προς </a:t>
            </a:r>
            <a:r>
              <a:rPr lang="el-GR" sz="2000" dirty="0"/>
              <a:t>(πόλεις, χωριά, τόπους, χώρες χωρίς άρθρο κ.α.)</a:t>
            </a:r>
            <a:br>
              <a:rPr lang="el-GR" dirty="0"/>
            </a:br>
            <a:r>
              <a:rPr lang="el-GR" dirty="0"/>
              <a:t> </a:t>
            </a:r>
            <a:r>
              <a:rPr lang="en-US" sz="2000" dirty="0"/>
              <a:t>Ich fahre morgen </a:t>
            </a:r>
            <a:r>
              <a:rPr lang="en-US" sz="2000" b="1" dirty="0">
                <a:solidFill>
                  <a:srgbClr val="00B050"/>
                </a:solidFill>
              </a:rPr>
              <a:t>nach</a:t>
            </a:r>
            <a:r>
              <a:rPr lang="en-US" sz="2000" dirty="0"/>
              <a:t> Hamburg</a:t>
            </a:r>
            <a:br>
              <a:rPr lang="en-US" sz="2000" dirty="0"/>
            </a:br>
            <a:r>
              <a:rPr lang="en-US" sz="2000" dirty="0"/>
              <a:t>	            </a:t>
            </a:r>
            <a:r>
              <a:rPr lang="el-GR" sz="2000" dirty="0"/>
              <a:t>  </a:t>
            </a:r>
            <a:r>
              <a:rPr lang="en-US" sz="2000" b="1" dirty="0">
                <a:solidFill>
                  <a:srgbClr val="00B050"/>
                </a:solidFill>
              </a:rPr>
              <a:t>nach</a:t>
            </a:r>
            <a:r>
              <a:rPr lang="en-US" sz="2000" dirty="0"/>
              <a:t> Athen</a:t>
            </a:r>
            <a:br>
              <a:rPr lang="en-US" sz="2000" dirty="0"/>
            </a:br>
            <a:r>
              <a:rPr lang="en-US" sz="2000" dirty="0"/>
              <a:t>	            </a:t>
            </a:r>
            <a:r>
              <a:rPr lang="el-GR" sz="2000" dirty="0"/>
              <a:t>  </a:t>
            </a:r>
            <a:r>
              <a:rPr lang="en-US" sz="2000" b="1" dirty="0">
                <a:solidFill>
                  <a:srgbClr val="00B050"/>
                </a:solidFill>
              </a:rPr>
              <a:t>nach</a:t>
            </a:r>
            <a:r>
              <a:rPr lang="en-US" sz="2000" dirty="0"/>
              <a:t> Bulgarien</a:t>
            </a:r>
            <a:br>
              <a:rPr lang="en-US" sz="2000" dirty="0"/>
            </a:br>
            <a:r>
              <a:rPr lang="en-US" sz="2000" dirty="0"/>
              <a:t>	            </a:t>
            </a:r>
            <a:r>
              <a:rPr lang="el-GR" sz="2000" dirty="0"/>
              <a:t>  </a:t>
            </a:r>
            <a:r>
              <a:rPr lang="en-US" sz="2000" b="1" dirty="0">
                <a:solidFill>
                  <a:srgbClr val="00B050"/>
                </a:solidFill>
              </a:rPr>
              <a:t>nach</a:t>
            </a:r>
            <a:r>
              <a:rPr lang="en-US" sz="2000" dirty="0"/>
              <a:t> Bayern</a:t>
            </a:r>
            <a:br>
              <a:rPr lang="en-US" sz="2000" dirty="0"/>
            </a:br>
            <a:r>
              <a:rPr lang="en-US" sz="2000" dirty="0"/>
              <a:t>                           </a:t>
            </a:r>
            <a:r>
              <a:rPr lang="en-US" sz="2000" b="1" dirty="0">
                <a:solidFill>
                  <a:srgbClr val="00B050"/>
                </a:solidFill>
              </a:rPr>
              <a:t>nach</a:t>
            </a:r>
            <a:r>
              <a:rPr lang="en-US" sz="2000" dirty="0"/>
              <a:t> links</a:t>
            </a:r>
            <a:br>
              <a:rPr lang="en-US" sz="2000" dirty="0"/>
            </a:br>
            <a:r>
              <a:rPr lang="en-US" sz="2000" dirty="0"/>
              <a:t>                           </a:t>
            </a:r>
            <a:r>
              <a:rPr lang="en-US" sz="2000" b="1" dirty="0">
                <a:solidFill>
                  <a:srgbClr val="00B050"/>
                </a:solidFill>
              </a:rPr>
              <a:t>nach</a:t>
            </a:r>
            <a:r>
              <a:rPr lang="en-US" sz="2000" dirty="0"/>
              <a:t> Osten</a:t>
            </a:r>
            <a:br>
              <a:rPr lang="en-US" sz="2000" dirty="0"/>
            </a:br>
            <a:r>
              <a:rPr lang="en-US" sz="2000" dirty="0"/>
              <a:t>  </a:t>
            </a:r>
            <a:r>
              <a:rPr lang="de-DE" sz="2000" dirty="0"/>
              <a:t> </a:t>
            </a:r>
            <a:endParaRPr lang="el-GR" sz="2000" dirty="0"/>
          </a:p>
        </p:txBody>
      </p:sp>
      <p:pic>
        <p:nvPicPr>
          <p:cNvPr id="3074" name="Picture 2" descr="Plimakis Travel">
            <a:extLst>
              <a:ext uri="{FF2B5EF4-FFF2-40B4-BE49-F238E27FC236}">
                <a16:creationId xmlns:a16="http://schemas.microsoft.com/office/drawing/2014/main" id="{84F204E5-F652-AF13-CB66-761FF2357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372" y="3525459"/>
            <a:ext cx="3388376" cy="2111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9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621625-BA3D-329B-953F-D9B1AD0C4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präpositionen</a:t>
            </a:r>
            <a:r>
              <a:rPr lang="el-GR" dirty="0"/>
              <a:t> </a:t>
            </a:r>
            <a:br>
              <a:rPr lang="de-DE" dirty="0"/>
            </a:b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Dativ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267BC4-9995-427A-C336-F012B5D44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3"/>
            <a:ext cx="7729728" cy="3101983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 </a:t>
            </a:r>
            <a:r>
              <a:rPr lang="de-DE" sz="5400" b="1" dirty="0">
                <a:solidFill>
                  <a:srgbClr val="00B050"/>
                </a:solidFill>
              </a:rPr>
              <a:t>zu</a:t>
            </a:r>
            <a:r>
              <a:rPr lang="el-GR" dirty="0"/>
              <a:t> </a:t>
            </a:r>
            <a:r>
              <a:rPr lang="el-GR" sz="2800" dirty="0"/>
              <a:t>= προς (προορισμός)</a:t>
            </a:r>
          </a:p>
          <a:p>
            <a:pPr marL="0" indent="0">
              <a:buNone/>
            </a:pPr>
            <a:r>
              <a:rPr lang="de-DE" sz="2800" dirty="0"/>
              <a:t> - Ich fahre </a:t>
            </a:r>
            <a:r>
              <a:rPr lang="de-DE" sz="2800" b="1" dirty="0">
                <a:solidFill>
                  <a:srgbClr val="00B050"/>
                </a:solidFill>
              </a:rPr>
              <a:t>zu</a:t>
            </a:r>
            <a:r>
              <a:rPr lang="de-DE" sz="2800" dirty="0"/>
              <a:t> meine</a:t>
            </a:r>
            <a:r>
              <a:rPr lang="de-DE" sz="2800" b="1" dirty="0">
                <a:solidFill>
                  <a:srgbClr val="00B050"/>
                </a:solidFill>
              </a:rPr>
              <a:t>n</a:t>
            </a:r>
            <a:r>
              <a:rPr lang="de-DE" sz="2800" dirty="0"/>
              <a:t> Eltern.</a:t>
            </a:r>
            <a:br>
              <a:rPr lang="de-DE" sz="2800" dirty="0"/>
            </a:br>
            <a:br>
              <a:rPr lang="de-DE" sz="2800" dirty="0"/>
            </a:br>
            <a:r>
              <a:rPr lang="de-DE" sz="2800" dirty="0"/>
              <a:t> - Ich fahre </a:t>
            </a:r>
            <a:r>
              <a:rPr lang="de-DE" sz="2800" b="1" dirty="0">
                <a:solidFill>
                  <a:srgbClr val="00B050"/>
                </a:solidFill>
              </a:rPr>
              <a:t>zum</a:t>
            </a:r>
            <a:r>
              <a:rPr lang="de-DE" sz="2800" dirty="0"/>
              <a:t> Bahnhof</a:t>
            </a:r>
            <a:br>
              <a:rPr lang="el-GR" sz="2800" dirty="0"/>
            </a:br>
            <a:endParaRPr lang="el-GR" sz="2800" dirty="0"/>
          </a:p>
        </p:txBody>
      </p:sp>
      <p:pic>
        <p:nvPicPr>
          <p:cNvPr id="4098" name="Picture 2" descr="Θέλω να αντιμετωπίσω τους γονείς μου - PsychologyNow.gr">
            <a:extLst>
              <a:ext uri="{FF2B5EF4-FFF2-40B4-BE49-F238E27FC236}">
                <a16:creationId xmlns:a16="http://schemas.microsoft.com/office/drawing/2014/main" id="{62539B5F-5AA9-64EB-BCB6-3CF134560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306" y="2557462"/>
            <a:ext cx="3226557" cy="2147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717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AD6085-BE3B-9F3D-D7F4-E991746D5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präpositionen</a:t>
            </a:r>
            <a:r>
              <a:rPr lang="el-GR" dirty="0"/>
              <a:t> </a:t>
            </a:r>
            <a:br>
              <a:rPr lang="de-DE" dirty="0"/>
            </a:b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Dativ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584878-4059-EDCB-699A-5B61042BF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260972"/>
            <a:ext cx="7729728" cy="3101983"/>
          </a:xfrm>
        </p:spPr>
        <p:txBody>
          <a:bodyPr/>
          <a:lstStyle/>
          <a:p>
            <a:pPr marL="0" indent="0">
              <a:buNone/>
            </a:pPr>
            <a:r>
              <a:rPr lang="de-DE" sz="4400" b="1" dirty="0">
                <a:solidFill>
                  <a:srgbClr val="00B050"/>
                </a:solidFill>
              </a:rPr>
              <a:t>seit </a:t>
            </a:r>
            <a:r>
              <a:rPr lang="el-GR" sz="2800" dirty="0"/>
              <a:t>= εδώ και (</a:t>
            </a:r>
            <a:r>
              <a:rPr lang="en-US" sz="2800" dirty="0"/>
              <a:t>since) – </a:t>
            </a:r>
            <a:r>
              <a:rPr lang="el-GR" sz="2800" dirty="0"/>
              <a:t>χρονικό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2800" dirty="0"/>
              <a:t>-</a:t>
            </a:r>
            <a:r>
              <a:rPr lang="de-DE" sz="2800" b="1" dirty="0">
                <a:solidFill>
                  <a:srgbClr val="00B050"/>
                </a:solidFill>
              </a:rPr>
              <a:t>Seit </a:t>
            </a:r>
            <a:r>
              <a:rPr lang="de-DE" sz="2800" dirty="0"/>
              <a:t>wann lernst du Deutsch?</a:t>
            </a:r>
            <a:br>
              <a:rPr lang="de-DE" sz="2800" dirty="0"/>
            </a:br>
            <a:r>
              <a:rPr lang="de-DE" sz="2800" dirty="0"/>
              <a:t> -</a:t>
            </a:r>
            <a:r>
              <a:rPr lang="de-DE" sz="2800" b="1" dirty="0">
                <a:solidFill>
                  <a:srgbClr val="00B050"/>
                </a:solidFill>
              </a:rPr>
              <a:t>Seit</a:t>
            </a:r>
            <a:r>
              <a:rPr lang="de-DE" sz="2800" dirty="0"/>
              <a:t> 3 Jahren.</a:t>
            </a:r>
            <a:br>
              <a:rPr lang="de-DE" sz="2800" dirty="0"/>
            </a:br>
            <a:r>
              <a:rPr lang="de-DE" sz="2800" dirty="0"/>
              <a:t>   </a:t>
            </a:r>
            <a:r>
              <a:rPr lang="de-DE" sz="2800" b="1" dirty="0">
                <a:solidFill>
                  <a:srgbClr val="00B050"/>
                </a:solidFill>
              </a:rPr>
              <a:t>Seit</a:t>
            </a:r>
            <a:r>
              <a:rPr lang="de-DE" sz="2800" dirty="0"/>
              <a:t> 2023</a:t>
            </a:r>
            <a:endParaRPr lang="el-GR" sz="2800" dirty="0"/>
          </a:p>
        </p:txBody>
      </p:sp>
      <p:pic>
        <p:nvPicPr>
          <p:cNvPr id="6146" name="Picture 2" descr="Deutsch Lernen A1 A2 B1 B2 C1 - Apps on Google Play">
            <a:extLst>
              <a:ext uri="{FF2B5EF4-FFF2-40B4-BE49-F238E27FC236}">
                <a16:creationId xmlns:a16="http://schemas.microsoft.com/office/drawing/2014/main" id="{8843EA7F-9497-6BDC-0E23-84EBEAB5D2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223" y="281715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9977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21978A-EC52-8193-9B37-AD1602F28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1647" y="615685"/>
            <a:ext cx="7729728" cy="1188720"/>
          </a:xfrm>
        </p:spPr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präpositionen</a:t>
            </a:r>
            <a:r>
              <a:rPr lang="el-GR" dirty="0"/>
              <a:t> </a:t>
            </a:r>
            <a:br>
              <a:rPr lang="de-DE" dirty="0"/>
            </a:b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Dativ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30DA44-5C92-D141-AB8B-ADD4669F0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195893"/>
            <a:ext cx="7729728" cy="3101983"/>
          </a:xfrm>
        </p:spPr>
        <p:txBody>
          <a:bodyPr/>
          <a:lstStyle/>
          <a:p>
            <a:pPr marL="0" indent="0">
              <a:buNone/>
            </a:pPr>
            <a:r>
              <a:rPr lang="el-GR" sz="4800" b="1" dirty="0">
                <a:solidFill>
                  <a:srgbClr val="00B050"/>
                </a:solidFill>
              </a:rPr>
              <a:t> </a:t>
            </a:r>
            <a:r>
              <a:rPr lang="de-DE" sz="4800" b="1" dirty="0">
                <a:solidFill>
                  <a:srgbClr val="00B050"/>
                </a:solidFill>
              </a:rPr>
              <a:t>bei  </a:t>
            </a:r>
            <a:r>
              <a:rPr lang="el-GR" sz="3200" dirty="0"/>
              <a:t>=σε</a:t>
            </a:r>
            <a:br>
              <a:rPr lang="el-GR" sz="3200" dirty="0"/>
            </a:br>
            <a:r>
              <a:rPr lang="el-GR" sz="2400" dirty="0"/>
              <a:t>(Για κοντινή </a:t>
            </a:r>
            <a:r>
              <a:rPr lang="el-GR" sz="2400" dirty="0" err="1"/>
              <a:t>τοποθεσία,πρόσωπο</a:t>
            </a:r>
            <a:r>
              <a:rPr lang="el-GR" sz="2400" dirty="0"/>
              <a:t>, </a:t>
            </a:r>
            <a:br>
              <a:rPr lang="de-DE" sz="2400" dirty="0"/>
            </a:br>
            <a:r>
              <a:rPr lang="el-GR" sz="2400" dirty="0"/>
              <a:t>εργασιακό χώρο)</a:t>
            </a:r>
          </a:p>
          <a:p>
            <a:pPr marL="0" indent="0">
              <a:buNone/>
            </a:pPr>
            <a:r>
              <a:rPr lang="el-GR" sz="2800" dirty="0"/>
              <a:t>1. </a:t>
            </a:r>
            <a:r>
              <a:rPr lang="de-DE" sz="2800" dirty="0" err="1"/>
              <a:t>Ialysos</a:t>
            </a:r>
            <a:r>
              <a:rPr lang="de-DE" sz="2800" dirty="0"/>
              <a:t> liegt </a:t>
            </a:r>
            <a:r>
              <a:rPr lang="de-DE" sz="2800" b="1" dirty="0">
                <a:solidFill>
                  <a:srgbClr val="00B050"/>
                </a:solidFill>
              </a:rPr>
              <a:t>bei </a:t>
            </a:r>
            <a:r>
              <a:rPr lang="de-DE" sz="2800" dirty="0"/>
              <a:t>Rhodos</a:t>
            </a:r>
            <a:br>
              <a:rPr lang="de-DE" sz="2800" dirty="0"/>
            </a:br>
            <a:r>
              <a:rPr lang="de-DE" sz="2800" dirty="0"/>
              <a:t>2. Ich bin </a:t>
            </a:r>
            <a:r>
              <a:rPr lang="de-DE" sz="2800" b="1" dirty="0">
                <a:solidFill>
                  <a:srgbClr val="00B050"/>
                </a:solidFill>
              </a:rPr>
              <a:t>beim</a:t>
            </a:r>
            <a:r>
              <a:rPr lang="de-DE" sz="2800" dirty="0"/>
              <a:t> Arzt</a:t>
            </a:r>
            <a:br>
              <a:rPr lang="de-DE" sz="2800" dirty="0"/>
            </a:br>
            <a:r>
              <a:rPr lang="de-DE" sz="2800" dirty="0"/>
              <a:t>3. Er arbeitet </a:t>
            </a:r>
            <a:r>
              <a:rPr lang="de-DE" sz="2800" b="1" dirty="0">
                <a:solidFill>
                  <a:srgbClr val="00B050"/>
                </a:solidFill>
              </a:rPr>
              <a:t>bei</a:t>
            </a:r>
            <a:r>
              <a:rPr lang="de-DE" sz="2800" dirty="0"/>
              <a:t> Siemens</a:t>
            </a:r>
            <a:endParaRPr lang="el-GR" sz="2800" dirty="0"/>
          </a:p>
        </p:txBody>
      </p:sp>
      <p:pic>
        <p:nvPicPr>
          <p:cNvPr id="7170" name="Picture 2" descr="Η τοποθέτηση Ιαλυσός, νησί της Ρόδου">
            <a:extLst>
              <a:ext uri="{FF2B5EF4-FFF2-40B4-BE49-F238E27FC236}">
                <a16:creationId xmlns:a16="http://schemas.microsoft.com/office/drawing/2014/main" id="{0610C7C7-0880-D2F5-55B4-EB0856625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3499" y="2978870"/>
            <a:ext cx="3017365" cy="2117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485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775FA0-2FE4-2A2F-F5EF-9C27EDCDE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präpositionen</a:t>
            </a:r>
            <a:r>
              <a:rPr lang="el-GR" dirty="0"/>
              <a:t> </a:t>
            </a:r>
            <a:br>
              <a:rPr lang="de-DE" dirty="0"/>
            </a:b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Dativ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B457CF-C0C8-6E5A-4C6B-51913F7CC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411801"/>
            <a:ext cx="7729728" cy="3101983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   </a:t>
            </a:r>
            <a:r>
              <a:rPr lang="de-DE" sz="4800" b="1" dirty="0">
                <a:solidFill>
                  <a:srgbClr val="00B050"/>
                </a:solidFill>
              </a:rPr>
              <a:t>mit</a:t>
            </a:r>
            <a:r>
              <a:rPr lang="de-DE" dirty="0"/>
              <a:t>  </a:t>
            </a:r>
            <a:r>
              <a:rPr lang="el-GR" sz="4000" dirty="0"/>
              <a:t>=με</a:t>
            </a:r>
          </a:p>
          <a:p>
            <a:pPr marL="0" indent="0">
              <a:buNone/>
            </a:pPr>
            <a:r>
              <a:rPr lang="de-DE" sz="2800" dirty="0"/>
              <a:t>Ich fahre </a:t>
            </a:r>
            <a:r>
              <a:rPr lang="de-DE" sz="2800" b="1" dirty="0">
                <a:solidFill>
                  <a:srgbClr val="00B050"/>
                </a:solidFill>
              </a:rPr>
              <a:t>mit dem </a:t>
            </a:r>
            <a:r>
              <a:rPr lang="de-DE" sz="2800" dirty="0"/>
              <a:t>Fahrrad</a:t>
            </a:r>
            <a:br>
              <a:rPr lang="de-DE" sz="2800" dirty="0"/>
            </a:br>
            <a:r>
              <a:rPr lang="de-DE" sz="2800" dirty="0"/>
              <a:t> </a:t>
            </a:r>
          </a:p>
          <a:p>
            <a:pPr marL="0" indent="0">
              <a:buNone/>
            </a:pPr>
            <a:r>
              <a:rPr lang="de-DE" sz="2800" dirty="0"/>
              <a:t>Ich trinke Tee </a:t>
            </a:r>
            <a:r>
              <a:rPr lang="de-DE" sz="2800" b="1" dirty="0">
                <a:solidFill>
                  <a:srgbClr val="00B050"/>
                </a:solidFill>
              </a:rPr>
              <a:t>mit</a:t>
            </a:r>
            <a:r>
              <a:rPr lang="de-DE" sz="2800" dirty="0"/>
              <a:t> Zucker </a:t>
            </a:r>
            <a:endParaRPr lang="el-GR" sz="2800" dirty="0"/>
          </a:p>
        </p:txBody>
      </p:sp>
      <p:pic>
        <p:nvPicPr>
          <p:cNvPr id="8194" name="Picture 2" descr="Ποδήλατο στην Αθήνα: Ούτε φίλους έχει, ούτε δρόμους | Athens Voice">
            <a:extLst>
              <a:ext uri="{FF2B5EF4-FFF2-40B4-BE49-F238E27FC236}">
                <a16:creationId xmlns:a16="http://schemas.microsoft.com/office/drawing/2014/main" id="{368E8252-C335-428B-AF06-C180AD3268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2434" y="3062533"/>
            <a:ext cx="286702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0764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9F7E90-D9D6-BC2E-F3BD-D927784CD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präpositionen</a:t>
            </a:r>
            <a:r>
              <a:rPr lang="el-GR" dirty="0"/>
              <a:t> </a:t>
            </a:r>
            <a:br>
              <a:rPr lang="de-DE" dirty="0"/>
            </a:b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+</a:t>
            </a:r>
            <a:r>
              <a:rPr lang="de-DE" b="1" dirty="0">
                <a:solidFill>
                  <a:srgbClr val="FF0000"/>
                </a:solidFill>
              </a:rPr>
              <a:t> Dativ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EBEF0D-2DF6-A498-791E-2110CBF5E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 </a:t>
            </a:r>
            <a:r>
              <a:rPr lang="de-DE" sz="4000" b="1" dirty="0">
                <a:solidFill>
                  <a:srgbClr val="00B050"/>
                </a:solidFill>
              </a:rPr>
              <a:t>gegenüber</a:t>
            </a:r>
            <a:r>
              <a:rPr lang="de-DE" dirty="0"/>
              <a:t>  </a:t>
            </a:r>
            <a:r>
              <a:rPr lang="el-GR" sz="2800" dirty="0"/>
              <a:t>= απέναντι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800" dirty="0"/>
              <a:t>Sie gehen </a:t>
            </a:r>
            <a:r>
              <a:rPr lang="en-US" sz="2800" b="1" dirty="0">
                <a:solidFill>
                  <a:srgbClr val="00B050"/>
                </a:solidFill>
              </a:rPr>
              <a:t>gegenüber </a:t>
            </a:r>
            <a:r>
              <a:rPr lang="en-US" sz="2800" dirty="0">
                <a:solidFill>
                  <a:schemeClr val="tx1"/>
                </a:solidFill>
              </a:rPr>
              <a:t>der</a:t>
            </a:r>
            <a:r>
              <a:rPr lang="en-US" sz="2800" b="1" dirty="0">
                <a:solidFill>
                  <a:srgbClr val="00B050"/>
                </a:solidFill>
              </a:rPr>
              <a:t> </a:t>
            </a:r>
            <a:r>
              <a:rPr lang="en-US" sz="2800" dirty="0"/>
              <a:t>Straße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l-GR" sz="2400" dirty="0">
                <a:latin typeface="Comic Sans MS" panose="030F0702030302020204" pitchFamily="66" charset="0"/>
              </a:rPr>
              <a:t>αλλά και</a:t>
            </a:r>
            <a:endParaRPr lang="de-DE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de-DE" sz="3200" dirty="0"/>
              <a:t>Sie gehen der Straße </a:t>
            </a:r>
            <a:r>
              <a:rPr lang="de-DE" sz="3200" b="1" dirty="0">
                <a:solidFill>
                  <a:srgbClr val="00B050"/>
                </a:solidFill>
              </a:rPr>
              <a:t>gegenüber</a:t>
            </a:r>
            <a:endParaRPr lang="el-GR" sz="3200" b="1" dirty="0">
              <a:solidFill>
                <a:srgbClr val="00B050"/>
              </a:solidFill>
            </a:endParaRPr>
          </a:p>
        </p:txBody>
      </p:sp>
      <p:pic>
        <p:nvPicPr>
          <p:cNvPr id="9218" name="Picture 2" descr="διασχίζω - all4mama">
            <a:extLst>
              <a:ext uri="{FF2B5EF4-FFF2-40B4-BE49-F238E27FC236}">
                <a16:creationId xmlns:a16="http://schemas.microsoft.com/office/drawing/2014/main" id="{A73B906E-1733-CBC5-94BC-7B895B69D6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2713" y="2788960"/>
            <a:ext cx="2664890" cy="1564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579438"/>
      </p:ext>
    </p:extLst>
  </p:cSld>
  <p:clrMapOvr>
    <a:masterClrMapping/>
  </p:clrMapOvr>
</p:sld>
</file>

<file path=ppt/theme/theme1.xml><?xml version="1.0" encoding="utf-8"?>
<a:theme xmlns:a="http://schemas.openxmlformats.org/drawingml/2006/main" name="Δέμα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{5C1DD3B3-978C-4B5D-89DD-A61680D2D611}TFfb9a325e-b4a8-473d-b025-df086f5ae49371efc7ed-78f586a391b7</Template>
  <TotalTime>76</TotalTime>
  <Words>346</Words>
  <Application>Microsoft Office PowerPoint</Application>
  <PresentationFormat>Ευρεία οθόνη</PresentationFormat>
  <Paragraphs>43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7" baseType="lpstr">
      <vt:lpstr>Arial</vt:lpstr>
      <vt:lpstr>Bookman Old Style</vt:lpstr>
      <vt:lpstr>Comic Sans MS</vt:lpstr>
      <vt:lpstr>Corbel</vt:lpstr>
      <vt:lpstr>Gill Sans MT</vt:lpstr>
      <vt:lpstr>Δέμα</vt:lpstr>
      <vt:lpstr> Οι προθεσεισ στα γερμανικα     teil a </vt:lpstr>
      <vt:lpstr>präpositionen   + Dativ</vt:lpstr>
      <vt:lpstr>präpositionen   + Dativ</vt:lpstr>
      <vt:lpstr>präpositionen   + Dativ</vt:lpstr>
      <vt:lpstr>präpositionen   + Dativ</vt:lpstr>
      <vt:lpstr>präpositionen   + Dativ</vt:lpstr>
      <vt:lpstr>präpositionen   + Dativ</vt:lpstr>
      <vt:lpstr>präpositionen   + Dativ</vt:lpstr>
      <vt:lpstr>präpositionen   + Dativ</vt:lpstr>
      <vt:lpstr>präpositionen   + Dativ</vt:lpstr>
      <vt:lpstr>präpositionen   + Dativ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Βασιλική Ψυλλάκη</dc:creator>
  <cp:lastModifiedBy>Βασιλική Ψυλλάκη</cp:lastModifiedBy>
  <cp:revision>3</cp:revision>
  <dcterms:created xsi:type="dcterms:W3CDTF">2026-03-01T17:12:51Z</dcterms:created>
  <dcterms:modified xsi:type="dcterms:W3CDTF">2026-03-01T18:29:06Z</dcterms:modified>
</cp:coreProperties>
</file>