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D0469E-37F1-6F23-884D-D61C7FC0E2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Präpositionen 3</a:t>
            </a:r>
            <a:endParaRPr lang="el-GR" b="1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422F4C9-D3DA-C375-837F-2EAA5BCE3E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dirty="0"/>
              <a:t>Προθέσεις με Δοτική ή Αιτιατική (Δίπτωτες)</a:t>
            </a:r>
            <a:br>
              <a:rPr lang="el-GR" b="1" dirty="0"/>
            </a:br>
            <a:r>
              <a:rPr lang="en-US" b="1" dirty="0"/>
              <a:t>Wechselpräpositionen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760087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2A5294-8265-88BE-73AF-3A2435EA2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de-DE" sz="3200" b="1" dirty="0">
                <a:latin typeface="Comic Sans MS" panose="030F0702030302020204" pitchFamily="66" charset="0"/>
                <a:cs typeface="Arial" panose="020B0604020202020204" pitchFamily="34" charset="0"/>
              </a:rPr>
              <a:t>Präpositionen mit Dativ oder Akkusativ </a:t>
            </a:r>
            <a:endParaRPr lang="el-GR" sz="32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168C2B-6847-B4BC-968E-64FD6718E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3600" dirty="0"/>
              <a:t>Ποιες είναι;</a:t>
            </a:r>
            <a:r>
              <a:rPr lang="de-DE" sz="3600" dirty="0"/>
              <a:t> (9)</a:t>
            </a:r>
            <a:br>
              <a:rPr lang="el-GR" sz="3600" dirty="0"/>
            </a:br>
            <a:r>
              <a:rPr lang="de-DE" sz="2800" b="1" dirty="0">
                <a:solidFill>
                  <a:srgbClr val="FF0000"/>
                </a:solidFill>
              </a:rPr>
              <a:t>auf </a:t>
            </a:r>
            <a:r>
              <a:rPr lang="el-GR" sz="2800" b="1" dirty="0">
                <a:solidFill>
                  <a:srgbClr val="FF0000"/>
                </a:solidFill>
              </a:rPr>
              <a:t>=</a:t>
            </a:r>
            <a:r>
              <a:rPr lang="el-GR" sz="2800" b="1" dirty="0">
                <a:solidFill>
                  <a:srgbClr val="00B050"/>
                </a:solidFill>
              </a:rPr>
              <a:t>πάνω σε			</a:t>
            </a:r>
            <a:r>
              <a:rPr lang="en-US" sz="2800" b="1" dirty="0">
                <a:solidFill>
                  <a:srgbClr val="0070C0"/>
                </a:solidFill>
              </a:rPr>
              <a:t>onto</a:t>
            </a:r>
            <a:br>
              <a:rPr lang="de-DE" sz="2800" b="1" dirty="0">
                <a:solidFill>
                  <a:srgbClr val="00B050"/>
                </a:solidFill>
              </a:rPr>
            </a:br>
            <a:r>
              <a:rPr lang="de-DE" sz="2800" b="1" dirty="0">
                <a:solidFill>
                  <a:srgbClr val="FF0000"/>
                </a:solidFill>
              </a:rPr>
              <a:t>an</a:t>
            </a:r>
            <a:r>
              <a:rPr lang="el-GR" sz="2800" b="1" dirty="0">
                <a:solidFill>
                  <a:srgbClr val="FF0000"/>
                </a:solidFill>
              </a:rPr>
              <a:t> = </a:t>
            </a:r>
            <a:r>
              <a:rPr lang="el-GR" sz="2800" b="1" dirty="0">
                <a:solidFill>
                  <a:srgbClr val="00B050"/>
                </a:solidFill>
              </a:rPr>
              <a:t>σε (κοντά, στο πλάι)	</a:t>
            </a:r>
            <a:r>
              <a:rPr lang="en-US" sz="2800" b="1" dirty="0">
                <a:solidFill>
                  <a:srgbClr val="0070C0"/>
                </a:solidFill>
              </a:rPr>
              <a:t>at</a:t>
            </a:r>
            <a:r>
              <a:rPr lang="en-US" sz="2800" b="1" dirty="0">
                <a:solidFill>
                  <a:srgbClr val="00B050"/>
                </a:solidFill>
              </a:rPr>
              <a:t>	</a:t>
            </a:r>
            <a:br>
              <a:rPr lang="de-DE" sz="2800" b="1" dirty="0">
                <a:solidFill>
                  <a:srgbClr val="00B050"/>
                </a:solidFill>
              </a:rPr>
            </a:br>
            <a:r>
              <a:rPr lang="de-DE" sz="2800" b="1" dirty="0">
                <a:solidFill>
                  <a:srgbClr val="FF0000"/>
                </a:solidFill>
              </a:rPr>
              <a:t>über</a:t>
            </a:r>
            <a:r>
              <a:rPr lang="el-GR" sz="2800" b="1" dirty="0">
                <a:solidFill>
                  <a:srgbClr val="FF0000"/>
                </a:solidFill>
              </a:rPr>
              <a:t> = </a:t>
            </a:r>
            <a:r>
              <a:rPr lang="el-GR" sz="2800" b="1" dirty="0">
                <a:solidFill>
                  <a:srgbClr val="00B050"/>
                </a:solidFill>
              </a:rPr>
              <a:t>πάνω από</a:t>
            </a:r>
            <a:r>
              <a:rPr lang="en-US" sz="2800" b="1" dirty="0">
                <a:solidFill>
                  <a:srgbClr val="00B050"/>
                </a:solidFill>
              </a:rPr>
              <a:t>		</a:t>
            </a:r>
            <a:r>
              <a:rPr lang="en-US" sz="2800" b="1" dirty="0">
                <a:solidFill>
                  <a:srgbClr val="0070C0"/>
                </a:solidFill>
              </a:rPr>
              <a:t>over</a:t>
            </a:r>
            <a:br>
              <a:rPr lang="de-DE" sz="2800" b="1" dirty="0">
                <a:solidFill>
                  <a:srgbClr val="FF0000"/>
                </a:solidFill>
              </a:rPr>
            </a:br>
            <a:r>
              <a:rPr lang="de-DE" sz="2800" b="1" dirty="0">
                <a:solidFill>
                  <a:srgbClr val="FF0000"/>
                </a:solidFill>
              </a:rPr>
              <a:t>unter</a:t>
            </a:r>
            <a:r>
              <a:rPr lang="el-GR" sz="2800" b="1" dirty="0">
                <a:solidFill>
                  <a:srgbClr val="FF0000"/>
                </a:solidFill>
              </a:rPr>
              <a:t> = </a:t>
            </a:r>
            <a:r>
              <a:rPr lang="el-GR" sz="2800" b="1" dirty="0">
                <a:solidFill>
                  <a:srgbClr val="00B050"/>
                </a:solidFill>
              </a:rPr>
              <a:t>κάτω από</a:t>
            </a:r>
            <a:r>
              <a:rPr lang="en-US" sz="2800" b="1" dirty="0">
                <a:solidFill>
                  <a:srgbClr val="00B050"/>
                </a:solidFill>
              </a:rPr>
              <a:t>		</a:t>
            </a:r>
            <a:r>
              <a:rPr lang="en-US" sz="2800" b="1" dirty="0">
                <a:solidFill>
                  <a:srgbClr val="0070C0"/>
                </a:solidFill>
              </a:rPr>
              <a:t>under</a:t>
            </a:r>
            <a:br>
              <a:rPr lang="de-DE" sz="2800" b="1" dirty="0">
                <a:solidFill>
                  <a:srgbClr val="FF0000"/>
                </a:solidFill>
              </a:rPr>
            </a:br>
            <a:r>
              <a:rPr lang="de-DE" sz="2800" b="1" dirty="0">
                <a:solidFill>
                  <a:srgbClr val="FF0000"/>
                </a:solidFill>
              </a:rPr>
              <a:t>vor</a:t>
            </a:r>
            <a:r>
              <a:rPr lang="el-GR" sz="2800" b="1" dirty="0">
                <a:solidFill>
                  <a:srgbClr val="FF0000"/>
                </a:solidFill>
              </a:rPr>
              <a:t> = </a:t>
            </a:r>
            <a:r>
              <a:rPr lang="el-GR" sz="2800" b="1" dirty="0">
                <a:solidFill>
                  <a:srgbClr val="00B050"/>
                </a:solidFill>
              </a:rPr>
              <a:t>μπροστά από		</a:t>
            </a:r>
            <a:r>
              <a:rPr lang="en-US" sz="2800" b="1" dirty="0">
                <a:solidFill>
                  <a:srgbClr val="0070C0"/>
                </a:solidFill>
              </a:rPr>
              <a:t>in front of</a:t>
            </a:r>
            <a:br>
              <a:rPr lang="de-DE" sz="2800" b="1" dirty="0">
                <a:solidFill>
                  <a:srgbClr val="FF0000"/>
                </a:solidFill>
              </a:rPr>
            </a:br>
            <a:r>
              <a:rPr lang="de-DE" sz="2800" b="1" dirty="0">
                <a:solidFill>
                  <a:srgbClr val="FF0000"/>
                </a:solidFill>
              </a:rPr>
              <a:t>hinter</a:t>
            </a:r>
            <a:r>
              <a:rPr lang="el-GR" sz="2800" b="1" dirty="0">
                <a:solidFill>
                  <a:srgbClr val="FF0000"/>
                </a:solidFill>
              </a:rPr>
              <a:t> = </a:t>
            </a:r>
            <a:r>
              <a:rPr lang="el-GR" sz="2800" b="1" dirty="0">
                <a:solidFill>
                  <a:srgbClr val="00B050"/>
                </a:solidFill>
              </a:rPr>
              <a:t>πίσω από</a:t>
            </a:r>
            <a:r>
              <a:rPr lang="en-US" sz="2800" b="1" dirty="0">
                <a:solidFill>
                  <a:srgbClr val="00B050"/>
                </a:solidFill>
              </a:rPr>
              <a:t>		</a:t>
            </a:r>
            <a:r>
              <a:rPr lang="en-US" sz="2800" b="1" dirty="0">
                <a:solidFill>
                  <a:srgbClr val="0070C0"/>
                </a:solidFill>
              </a:rPr>
              <a:t>behind</a:t>
            </a:r>
            <a:br>
              <a:rPr lang="de-DE" sz="2800" b="1" dirty="0">
                <a:solidFill>
                  <a:srgbClr val="FF0000"/>
                </a:solidFill>
              </a:rPr>
            </a:br>
            <a:r>
              <a:rPr lang="de-DE" sz="2800" b="1" dirty="0">
                <a:solidFill>
                  <a:srgbClr val="FF0000"/>
                </a:solidFill>
              </a:rPr>
              <a:t>neben</a:t>
            </a:r>
            <a:r>
              <a:rPr lang="el-GR" sz="2800" b="1" dirty="0">
                <a:solidFill>
                  <a:srgbClr val="FF0000"/>
                </a:solidFill>
              </a:rPr>
              <a:t> = </a:t>
            </a:r>
            <a:r>
              <a:rPr lang="el-GR" sz="2800" b="1" dirty="0">
                <a:solidFill>
                  <a:srgbClr val="00B050"/>
                </a:solidFill>
              </a:rPr>
              <a:t>δίπλα σε</a:t>
            </a:r>
            <a:r>
              <a:rPr lang="en-US" sz="2800" b="1" dirty="0">
                <a:solidFill>
                  <a:srgbClr val="00B050"/>
                </a:solidFill>
              </a:rPr>
              <a:t>		</a:t>
            </a:r>
            <a:r>
              <a:rPr lang="en-US" sz="2800" b="1" dirty="0">
                <a:solidFill>
                  <a:srgbClr val="0070C0"/>
                </a:solidFill>
              </a:rPr>
              <a:t>next to</a:t>
            </a:r>
            <a:br>
              <a:rPr lang="de-DE" sz="2800" b="1" dirty="0">
                <a:solidFill>
                  <a:srgbClr val="FF0000"/>
                </a:solidFill>
              </a:rPr>
            </a:br>
            <a:r>
              <a:rPr lang="de-DE" sz="2800" b="1" dirty="0">
                <a:solidFill>
                  <a:srgbClr val="FF0000"/>
                </a:solidFill>
              </a:rPr>
              <a:t>in</a:t>
            </a:r>
            <a:r>
              <a:rPr lang="el-GR" sz="2800" b="1" dirty="0">
                <a:solidFill>
                  <a:srgbClr val="FF0000"/>
                </a:solidFill>
              </a:rPr>
              <a:t> = </a:t>
            </a:r>
            <a:r>
              <a:rPr lang="el-GR" sz="2800" b="1" dirty="0">
                <a:solidFill>
                  <a:srgbClr val="00B050"/>
                </a:solidFill>
              </a:rPr>
              <a:t>μέσα σε</a:t>
            </a:r>
            <a:r>
              <a:rPr lang="en-US" sz="2800" b="1" dirty="0">
                <a:solidFill>
                  <a:srgbClr val="00B050"/>
                </a:solidFill>
              </a:rPr>
              <a:t>			</a:t>
            </a:r>
            <a:r>
              <a:rPr lang="en-US" sz="2800" b="1" dirty="0">
                <a:solidFill>
                  <a:srgbClr val="0070C0"/>
                </a:solidFill>
              </a:rPr>
              <a:t>in</a:t>
            </a:r>
            <a:br>
              <a:rPr lang="de-DE" sz="2800" b="1" dirty="0">
                <a:solidFill>
                  <a:srgbClr val="FF0000"/>
                </a:solidFill>
              </a:rPr>
            </a:br>
            <a:r>
              <a:rPr lang="de-DE" sz="2800" b="1" dirty="0">
                <a:solidFill>
                  <a:srgbClr val="FF0000"/>
                </a:solidFill>
              </a:rPr>
              <a:t>zwischen</a:t>
            </a:r>
            <a:r>
              <a:rPr lang="el-GR" sz="2800" b="1" dirty="0">
                <a:solidFill>
                  <a:srgbClr val="FF0000"/>
                </a:solidFill>
              </a:rPr>
              <a:t> = </a:t>
            </a:r>
            <a:r>
              <a:rPr lang="el-GR" sz="2800" b="1" dirty="0">
                <a:solidFill>
                  <a:srgbClr val="00B050"/>
                </a:solidFill>
              </a:rPr>
              <a:t>ανάμεσα σε (2)</a:t>
            </a:r>
            <a:r>
              <a:rPr lang="en-US" sz="2800" b="1" dirty="0">
                <a:solidFill>
                  <a:srgbClr val="00B050"/>
                </a:solidFill>
              </a:rPr>
              <a:t>	</a:t>
            </a:r>
            <a:r>
              <a:rPr lang="en-US" sz="2800" b="1" dirty="0">
                <a:solidFill>
                  <a:srgbClr val="0070C0"/>
                </a:solidFill>
              </a:rPr>
              <a:t>between</a:t>
            </a:r>
            <a:endParaRPr lang="de-DE" sz="28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69377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E8B279-781D-CF7E-420C-BD263BA02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>
                <a:latin typeface="Comic Sans MS" panose="030F0702030302020204" pitchFamily="66" charset="0"/>
                <a:cs typeface="Arial" panose="020B0604020202020204" pitchFamily="34" charset="0"/>
              </a:rPr>
              <a:t>Präpositionen mit Dativ oder Akkusativ</a:t>
            </a:r>
            <a:endParaRPr lang="el-GR" sz="3200" dirty="0"/>
          </a:p>
        </p:txBody>
      </p:sp>
      <p:pic>
        <p:nvPicPr>
          <p:cNvPr id="1026" name="Picture 2" descr="Lern - #Wechselpräpositionen Προθεσεις με Δοτική ή/και Αιτιατικη. Με  Αιτιατικη (Akkusativ) συντασσονται οταν εχουμε καποιο ρημα κινησης. Σε αυτη  τη περιπτωση η ερωματικη λεξη θα ειναι το WOHIN?=Προς τα που Με Δοτικη (">
            <a:extLst>
              <a:ext uri="{FF2B5EF4-FFF2-40B4-BE49-F238E27FC236}">
                <a16:creationId xmlns:a16="http://schemas.microsoft.com/office/drawing/2014/main" id="{204AE049-2CAF-AA93-67FF-32512C00258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3269" y="1216058"/>
            <a:ext cx="7093225" cy="4420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1538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8052CA-B8B1-CED1-0B1E-EB272452D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>
                <a:latin typeface="Comic Sans MS" panose="030F0702030302020204" pitchFamily="66" charset="0"/>
                <a:cs typeface="Arial" panose="020B0604020202020204" pitchFamily="34" charset="0"/>
              </a:rPr>
              <a:t>Präpositionen mit Dativ oder Akkusativ</a:t>
            </a: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30D510E-9A37-0186-BD50-0424E2281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3342" y="864107"/>
            <a:ext cx="7315200" cy="5120640"/>
          </a:xfrm>
        </p:spPr>
        <p:txBody>
          <a:bodyPr/>
          <a:lstStyle/>
          <a:p>
            <a:r>
              <a:rPr lang="el-GR" sz="2800" dirty="0"/>
              <a:t>Πότε πάνε με Δοτική και πότε με Αιτιατική; </a:t>
            </a:r>
          </a:p>
          <a:p>
            <a:pPr marL="0" indent="0">
              <a:buNone/>
            </a:pPr>
            <a:r>
              <a:rPr lang="el-GR" sz="2800" dirty="0"/>
              <a:t>	</a:t>
            </a:r>
            <a:r>
              <a:rPr lang="el-GR" sz="3600" b="1" dirty="0">
                <a:solidFill>
                  <a:srgbClr val="00B050"/>
                </a:solidFill>
              </a:rPr>
              <a:t>ΚΙΝΗΣΗ -  ΑΙΤΙΑΤΙΚΗ – </a:t>
            </a:r>
            <a:r>
              <a:rPr lang="de-DE" sz="3600" b="1" dirty="0">
                <a:solidFill>
                  <a:srgbClr val="00B050"/>
                </a:solidFill>
              </a:rPr>
              <a:t>wohin?  </a:t>
            </a:r>
            <a:endParaRPr lang="el-GR" sz="36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l-GR" sz="3600" b="1" dirty="0">
                <a:solidFill>
                  <a:srgbClr val="FF0000"/>
                </a:solidFill>
              </a:rPr>
              <a:t>	ΣΤΑΣΗ  -  ΔΟΤΙΚΗ</a:t>
            </a:r>
            <a:r>
              <a:rPr lang="de-DE" sz="3600" b="1" dirty="0">
                <a:solidFill>
                  <a:srgbClr val="FF0000"/>
                </a:solidFill>
              </a:rPr>
              <a:t> -  wo?</a:t>
            </a:r>
            <a:endParaRPr lang="el-GR" sz="3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sz="3600" dirty="0"/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2050" name="Picture 2" descr="Όλα του σχολείου εύκολα">
            <a:extLst>
              <a:ext uri="{FF2B5EF4-FFF2-40B4-BE49-F238E27FC236}">
                <a16:creationId xmlns:a16="http://schemas.microsoft.com/office/drawing/2014/main" id="{01BB1E24-F7C7-27D8-8D46-47E125364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809" y="3770722"/>
            <a:ext cx="3580060" cy="2075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Όλα του σχολείου εύκολα">
            <a:extLst>
              <a:ext uri="{FF2B5EF4-FFF2-40B4-BE49-F238E27FC236}">
                <a16:creationId xmlns:a16="http://schemas.microsoft.com/office/drawing/2014/main" id="{97E47167-E009-330B-72DD-A3F23E31E6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918" y="4079747"/>
            <a:ext cx="23145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3942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55CF06-E9FD-1C54-7FC1-CFB517C62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>
                <a:latin typeface="Comic Sans MS" panose="030F0702030302020204" pitchFamily="66" charset="0"/>
                <a:cs typeface="Arial" panose="020B0604020202020204" pitchFamily="34" charset="0"/>
              </a:rPr>
              <a:t>Präpositionen mit Dativ oder Akkusativ</a:t>
            </a: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01F75C1-6F21-CEA9-2B3F-4D317598A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b="1" dirty="0"/>
              <a:t>Ρήματα κίνησης  </a:t>
            </a:r>
            <a:r>
              <a:rPr lang="el-GR" sz="2800" dirty="0"/>
              <a:t>- </a:t>
            </a:r>
            <a:r>
              <a:rPr lang="el-GR" sz="2800" b="1" dirty="0">
                <a:solidFill>
                  <a:srgbClr val="00B050"/>
                </a:solidFill>
              </a:rPr>
              <a:t>Αιτιατική</a:t>
            </a:r>
            <a:r>
              <a:rPr lang="el-GR" sz="2800" dirty="0"/>
              <a:t> : </a:t>
            </a:r>
            <a:r>
              <a:rPr lang="de-DE" sz="2800" dirty="0"/>
              <a:t>fahren</a:t>
            </a:r>
            <a:r>
              <a:rPr lang="el-GR" sz="2800" dirty="0"/>
              <a:t> (ταξιδεύω)</a:t>
            </a:r>
            <a:r>
              <a:rPr lang="de-DE" sz="2800" dirty="0"/>
              <a:t>, fliegen</a:t>
            </a:r>
            <a:r>
              <a:rPr lang="el-GR" sz="2800" dirty="0"/>
              <a:t> (πετώ)</a:t>
            </a:r>
            <a:r>
              <a:rPr lang="de-DE" sz="2800" dirty="0"/>
              <a:t>, kommen</a:t>
            </a:r>
            <a:r>
              <a:rPr lang="el-GR" sz="2800" dirty="0"/>
              <a:t> (έρχομαι)</a:t>
            </a:r>
            <a:r>
              <a:rPr lang="de-DE" sz="2800" dirty="0"/>
              <a:t>, gehen</a:t>
            </a:r>
            <a:r>
              <a:rPr lang="el-GR" sz="2800" dirty="0"/>
              <a:t> (πηγαίνω)</a:t>
            </a:r>
            <a:r>
              <a:rPr lang="de-DE" sz="2800" dirty="0"/>
              <a:t>, fallen</a:t>
            </a:r>
            <a:r>
              <a:rPr lang="el-GR" sz="2800" dirty="0"/>
              <a:t> (πέφτω)</a:t>
            </a:r>
            <a:r>
              <a:rPr lang="de-DE" sz="2800" dirty="0"/>
              <a:t>, springen</a:t>
            </a:r>
            <a:r>
              <a:rPr lang="el-GR" sz="2800" dirty="0"/>
              <a:t> (πηδώ)</a:t>
            </a:r>
            <a:r>
              <a:rPr lang="de-DE" sz="2800" dirty="0"/>
              <a:t>, steigen</a:t>
            </a:r>
            <a:r>
              <a:rPr lang="el-GR" sz="2800" dirty="0"/>
              <a:t> (ανεβαίνω) …</a:t>
            </a:r>
            <a:r>
              <a:rPr lang="de-DE" sz="2800" dirty="0"/>
              <a:t>…</a:t>
            </a:r>
            <a:r>
              <a:rPr lang="el-GR" sz="2800" dirty="0"/>
              <a:t> </a:t>
            </a:r>
            <a:endParaRPr lang="de-DE" sz="2800" dirty="0"/>
          </a:p>
          <a:p>
            <a:r>
              <a:rPr lang="el-GR" sz="2800" b="1" dirty="0"/>
              <a:t>Ρήματα στάσης </a:t>
            </a:r>
            <a:r>
              <a:rPr lang="el-GR" sz="2800" dirty="0"/>
              <a:t>– </a:t>
            </a:r>
            <a:r>
              <a:rPr lang="el-GR" sz="2800" b="1" dirty="0">
                <a:solidFill>
                  <a:srgbClr val="FF0000"/>
                </a:solidFill>
              </a:rPr>
              <a:t>Δοτική</a:t>
            </a:r>
            <a:r>
              <a:rPr lang="el-GR" sz="2800" dirty="0"/>
              <a:t>: </a:t>
            </a:r>
            <a:r>
              <a:rPr lang="de-DE" sz="2800" dirty="0"/>
              <a:t>sein</a:t>
            </a:r>
            <a:r>
              <a:rPr lang="el-GR" sz="2800" dirty="0"/>
              <a:t> (είμαι)</a:t>
            </a:r>
            <a:r>
              <a:rPr lang="de-DE" sz="2800" dirty="0"/>
              <a:t>, arbeiten</a:t>
            </a:r>
            <a:r>
              <a:rPr lang="el-GR" sz="2800" dirty="0"/>
              <a:t> (εργάζομαι)</a:t>
            </a:r>
            <a:r>
              <a:rPr lang="de-DE" sz="2800" dirty="0"/>
              <a:t>, wohnen</a:t>
            </a:r>
            <a:r>
              <a:rPr lang="el-GR" sz="2800" dirty="0"/>
              <a:t> (μένω)</a:t>
            </a:r>
            <a:r>
              <a:rPr lang="de-DE" sz="2800" dirty="0"/>
              <a:t>, leben</a:t>
            </a:r>
            <a:r>
              <a:rPr lang="el-GR" sz="2800" dirty="0"/>
              <a:t> (ζω)</a:t>
            </a:r>
            <a:r>
              <a:rPr lang="de-DE" sz="2800" dirty="0"/>
              <a:t>, sich treffen</a:t>
            </a:r>
            <a:r>
              <a:rPr lang="el-GR" sz="2800" dirty="0"/>
              <a:t> (συναντιέμαι)</a:t>
            </a:r>
            <a:r>
              <a:rPr lang="de-DE" sz="2800" dirty="0"/>
              <a:t>, ….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228898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B67C0E-D285-15EA-E7B4-57B310DCE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>
                <a:latin typeface="Comic Sans MS" panose="030F0702030302020204" pitchFamily="66" charset="0"/>
                <a:cs typeface="Arial" panose="020B0604020202020204" pitchFamily="34" charset="0"/>
              </a:rPr>
              <a:t>Präpositionen mit Dativ oder Akkusativ</a:t>
            </a: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162DBC-64A1-1DDA-4C0D-FE417B3017E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el-GR" b="1" dirty="0">
                <a:solidFill>
                  <a:srgbClr val="002060"/>
                </a:solidFill>
              </a:rPr>
              <a:t>Άλλα ρήματα χρήσιμα:</a:t>
            </a:r>
            <a:br>
              <a:rPr lang="el-GR" b="1" dirty="0">
                <a:solidFill>
                  <a:srgbClr val="002060"/>
                </a:solidFill>
              </a:rPr>
            </a:br>
            <a:r>
              <a:rPr lang="el-GR" b="1" dirty="0">
                <a:solidFill>
                  <a:srgbClr val="FF0000"/>
                </a:solidFill>
              </a:rPr>
              <a:t>ΚΙΝΗΣΗ/ΑΙΤΙΑΤΙΚΗ</a:t>
            </a:r>
            <a:r>
              <a:rPr lang="el-GR" b="1" dirty="0">
                <a:solidFill>
                  <a:srgbClr val="002060"/>
                </a:solidFill>
              </a:rPr>
              <a:t>			</a:t>
            </a:r>
            <a:r>
              <a:rPr lang="el-GR" b="1" dirty="0">
                <a:solidFill>
                  <a:srgbClr val="FF0000"/>
                </a:solidFill>
              </a:rPr>
              <a:t>ΣΤΑΣΗ/ΔΟΤΙΚΗ</a:t>
            </a:r>
          </a:p>
          <a:p>
            <a:pPr marL="0" indent="0">
              <a:buNone/>
            </a:pPr>
            <a:r>
              <a:rPr lang="de-DE" b="1" dirty="0">
                <a:solidFill>
                  <a:srgbClr val="002060"/>
                </a:solidFill>
              </a:rPr>
              <a:t>     stellen</a:t>
            </a:r>
            <a:r>
              <a:rPr lang="el-GR" b="1" dirty="0">
                <a:solidFill>
                  <a:srgbClr val="002060"/>
                </a:solidFill>
              </a:rPr>
              <a:t>				 </a:t>
            </a:r>
            <a:r>
              <a:rPr lang="en-US" b="1" dirty="0" err="1">
                <a:solidFill>
                  <a:srgbClr val="002060"/>
                </a:solidFill>
              </a:rPr>
              <a:t>stehen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l-GR" b="1" dirty="0">
                <a:solidFill>
                  <a:srgbClr val="002060"/>
                </a:solidFill>
              </a:rPr>
              <a:t>     = τοποθετώ όρθια</a:t>
            </a:r>
            <a:r>
              <a:rPr lang="de-DE" b="1" dirty="0">
                <a:solidFill>
                  <a:srgbClr val="002060"/>
                </a:solidFill>
              </a:rPr>
              <a:t>			</a:t>
            </a:r>
            <a:r>
              <a:rPr lang="el-GR" b="1" dirty="0">
                <a:solidFill>
                  <a:srgbClr val="002060"/>
                </a:solidFill>
              </a:rPr>
              <a:t>= είμαι όρθιος</a:t>
            </a:r>
            <a:r>
              <a:rPr lang="de-DE" b="1" dirty="0">
                <a:solidFill>
                  <a:srgbClr val="002060"/>
                </a:solidFill>
              </a:rPr>
              <a:t>	  </a:t>
            </a:r>
          </a:p>
          <a:p>
            <a:pPr marL="0" indent="0">
              <a:buNone/>
            </a:pPr>
            <a:r>
              <a:rPr lang="de-DE" b="1" dirty="0">
                <a:solidFill>
                  <a:srgbClr val="002060"/>
                </a:solidFill>
              </a:rPr>
              <a:t>      legen				  liegen</a:t>
            </a:r>
            <a:br>
              <a:rPr lang="el-GR" b="1" dirty="0">
                <a:solidFill>
                  <a:srgbClr val="002060"/>
                </a:solidFill>
              </a:rPr>
            </a:br>
            <a:r>
              <a:rPr lang="el-GR" b="1" dirty="0">
                <a:solidFill>
                  <a:srgbClr val="002060"/>
                </a:solidFill>
              </a:rPr>
              <a:t>      =τοποθετώ πλαγιαστά</a:t>
            </a:r>
            <a:r>
              <a:rPr lang="de-DE" b="1" dirty="0">
                <a:solidFill>
                  <a:srgbClr val="002060"/>
                </a:solidFill>
              </a:rPr>
              <a:t>	</a:t>
            </a:r>
            <a:r>
              <a:rPr lang="el-GR" b="1" dirty="0">
                <a:solidFill>
                  <a:srgbClr val="002060"/>
                </a:solidFill>
              </a:rPr>
              <a:t>	= βρίσκομαι κάτω</a:t>
            </a:r>
            <a:r>
              <a:rPr lang="de-DE" b="1" dirty="0">
                <a:solidFill>
                  <a:srgbClr val="002060"/>
                </a:solidFill>
              </a:rPr>
              <a:t>	</a:t>
            </a:r>
            <a:br>
              <a:rPr lang="el-GR" b="1" dirty="0">
                <a:solidFill>
                  <a:srgbClr val="002060"/>
                </a:solidFill>
              </a:rPr>
            </a:br>
            <a:r>
              <a:rPr lang="de-DE" b="1" dirty="0">
                <a:solidFill>
                  <a:srgbClr val="002060"/>
                </a:solidFill>
              </a:rPr>
              <a:t>     </a:t>
            </a:r>
            <a:r>
              <a:rPr lang="el-GR" b="1" dirty="0">
                <a:solidFill>
                  <a:srgbClr val="002060"/>
                </a:solidFill>
              </a:rPr>
              <a:t> </a:t>
            </a:r>
            <a:r>
              <a:rPr lang="de-DE" b="1" dirty="0">
                <a:solidFill>
                  <a:srgbClr val="002060"/>
                </a:solidFill>
              </a:rPr>
              <a:t>setzen</a:t>
            </a:r>
            <a:r>
              <a:rPr lang="el-GR" b="1" dirty="0">
                <a:solidFill>
                  <a:srgbClr val="002060"/>
                </a:solidFill>
              </a:rPr>
              <a:t> = καθίζω άλλον</a:t>
            </a:r>
            <a:br>
              <a:rPr lang="de-DE" b="1" dirty="0">
                <a:solidFill>
                  <a:srgbClr val="002060"/>
                </a:solidFill>
              </a:rPr>
            </a:br>
            <a:r>
              <a:rPr lang="de-DE" b="1" dirty="0">
                <a:solidFill>
                  <a:srgbClr val="002060"/>
                </a:solidFill>
              </a:rPr>
              <a:t>sich setzen</a:t>
            </a:r>
            <a:r>
              <a:rPr lang="el-GR" b="1" dirty="0">
                <a:solidFill>
                  <a:srgbClr val="002060"/>
                </a:solidFill>
              </a:rPr>
              <a:t>= καθίζω (εγώ)</a:t>
            </a:r>
            <a:r>
              <a:rPr lang="de-DE" b="1" dirty="0">
                <a:solidFill>
                  <a:srgbClr val="002060"/>
                </a:solidFill>
              </a:rPr>
              <a:t>	 </a:t>
            </a:r>
            <a:r>
              <a:rPr lang="el-GR" b="1" dirty="0">
                <a:solidFill>
                  <a:srgbClr val="002060"/>
                </a:solidFill>
              </a:rPr>
              <a:t>          </a:t>
            </a:r>
            <a:r>
              <a:rPr lang="de-DE" b="1" dirty="0">
                <a:solidFill>
                  <a:srgbClr val="002060"/>
                </a:solidFill>
              </a:rPr>
              <a:t>  </a:t>
            </a:r>
            <a:r>
              <a:rPr lang="el-GR" b="1" dirty="0">
                <a:solidFill>
                  <a:srgbClr val="002060"/>
                </a:solidFill>
              </a:rPr>
              <a:t> </a:t>
            </a:r>
            <a:r>
              <a:rPr lang="de-DE" b="1" dirty="0">
                <a:solidFill>
                  <a:srgbClr val="002060"/>
                </a:solidFill>
              </a:rPr>
              <a:t>sitzen</a:t>
            </a:r>
            <a:r>
              <a:rPr lang="el-GR" b="1" dirty="0">
                <a:solidFill>
                  <a:srgbClr val="002060"/>
                </a:solidFill>
              </a:rPr>
              <a:t>= είμαι καθιστός</a:t>
            </a:r>
            <a:endParaRPr lang="de-DE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rgbClr val="002060"/>
                </a:solidFill>
              </a:rPr>
              <a:t>      hängen</a:t>
            </a:r>
            <a:r>
              <a:rPr lang="el-GR" b="1" dirty="0">
                <a:solidFill>
                  <a:srgbClr val="002060"/>
                </a:solidFill>
              </a:rPr>
              <a:t>=κρεμώ</a:t>
            </a:r>
            <a:r>
              <a:rPr lang="de-DE" b="1" dirty="0">
                <a:solidFill>
                  <a:srgbClr val="002060"/>
                </a:solidFill>
              </a:rPr>
              <a:t>		</a:t>
            </a:r>
            <a:r>
              <a:rPr lang="el-GR" b="1" dirty="0">
                <a:solidFill>
                  <a:srgbClr val="002060"/>
                </a:solidFill>
              </a:rPr>
              <a:t>             </a:t>
            </a:r>
            <a:r>
              <a:rPr lang="de-DE" b="1" dirty="0">
                <a:solidFill>
                  <a:srgbClr val="002060"/>
                </a:solidFill>
              </a:rPr>
              <a:t>  hängen</a:t>
            </a:r>
            <a:r>
              <a:rPr lang="el-GR" b="1" dirty="0">
                <a:solidFill>
                  <a:srgbClr val="002060"/>
                </a:solidFill>
              </a:rPr>
              <a:t>=κρέμομαι</a:t>
            </a:r>
            <a:endParaRPr lang="de-DE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rgbClr val="002060"/>
                </a:solidFill>
              </a:rPr>
              <a:t>      stecken</a:t>
            </a:r>
            <a:r>
              <a:rPr lang="el-GR" b="1" dirty="0">
                <a:solidFill>
                  <a:srgbClr val="002060"/>
                </a:solidFill>
              </a:rPr>
              <a:t> = τοποθετώ σε                            </a:t>
            </a:r>
            <a:r>
              <a:rPr lang="de-DE" b="1" dirty="0">
                <a:solidFill>
                  <a:srgbClr val="002060"/>
                </a:solidFill>
              </a:rPr>
              <a:t>   stecken</a:t>
            </a:r>
            <a:r>
              <a:rPr lang="el-GR" b="1" dirty="0">
                <a:solidFill>
                  <a:srgbClr val="002060"/>
                </a:solidFill>
              </a:rPr>
              <a:t>= είμαι εντός</a:t>
            </a:r>
            <a:endParaRPr lang="de-DE" b="1" dirty="0">
              <a:solidFill>
                <a:srgbClr val="00206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3418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F7CD96-B2B4-299D-59AA-7DE3EF87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>
                <a:latin typeface="Comic Sans MS" panose="030F0702030302020204" pitchFamily="66" charset="0"/>
                <a:cs typeface="Arial" panose="020B0604020202020204" pitchFamily="34" charset="0"/>
              </a:rPr>
              <a:t>Präpositionen mit Dativ oder Akkusativ</a:t>
            </a: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1B22FE-0FFA-1C91-5A41-4CC07FC79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3200" i="1" dirty="0"/>
              <a:t>Αλλαγές στις προθέσεις:</a:t>
            </a:r>
          </a:p>
          <a:p>
            <a:pPr marL="0" indent="0">
              <a:buNone/>
            </a:pPr>
            <a:r>
              <a:rPr lang="de-DE" dirty="0"/>
              <a:t>     </a:t>
            </a:r>
            <a:br>
              <a:rPr lang="de-DE" dirty="0"/>
            </a:br>
            <a:r>
              <a:rPr lang="de-DE" sz="4000" dirty="0"/>
              <a:t>     an </a:t>
            </a:r>
            <a:r>
              <a:rPr lang="el-GR" sz="4000" dirty="0"/>
              <a:t> +</a:t>
            </a:r>
            <a:r>
              <a:rPr lang="de-DE" sz="4000" dirty="0"/>
              <a:t> das</a:t>
            </a:r>
            <a:r>
              <a:rPr lang="el-GR" sz="4000" dirty="0"/>
              <a:t> ……………</a:t>
            </a:r>
            <a:r>
              <a:rPr lang="de-DE" sz="4000" dirty="0"/>
              <a:t>   </a:t>
            </a:r>
            <a:r>
              <a:rPr lang="de-DE" sz="4000" dirty="0">
                <a:solidFill>
                  <a:srgbClr val="FF0000"/>
                </a:solidFill>
              </a:rPr>
              <a:t>ans</a:t>
            </a:r>
            <a:br>
              <a:rPr lang="de-DE" sz="4000" dirty="0">
                <a:solidFill>
                  <a:srgbClr val="FF0000"/>
                </a:solidFill>
              </a:rPr>
            </a:br>
            <a:r>
              <a:rPr lang="de-DE" sz="4000" dirty="0"/>
              <a:t>     an  </a:t>
            </a:r>
            <a:r>
              <a:rPr lang="el-GR" sz="4000" dirty="0"/>
              <a:t>+</a:t>
            </a:r>
            <a:r>
              <a:rPr lang="de-DE" sz="4000" dirty="0"/>
              <a:t> dem</a:t>
            </a:r>
            <a:r>
              <a:rPr lang="el-GR" sz="4000" dirty="0"/>
              <a:t> …………..</a:t>
            </a:r>
            <a:r>
              <a:rPr lang="de-DE" sz="4000" dirty="0"/>
              <a:t>  </a:t>
            </a:r>
            <a:r>
              <a:rPr lang="de-DE" sz="4000" dirty="0">
                <a:solidFill>
                  <a:srgbClr val="FF0000"/>
                </a:solidFill>
              </a:rPr>
              <a:t>am</a:t>
            </a:r>
            <a:br>
              <a:rPr lang="de-DE" sz="4000" dirty="0"/>
            </a:br>
            <a:r>
              <a:rPr lang="de-DE" sz="4000" dirty="0"/>
              <a:t> </a:t>
            </a:r>
            <a:r>
              <a:rPr lang="el-GR" sz="4000" dirty="0"/>
              <a:t> </a:t>
            </a:r>
            <a:r>
              <a:rPr lang="de-DE" sz="4000" dirty="0"/>
              <a:t>    in   </a:t>
            </a:r>
            <a:r>
              <a:rPr lang="el-GR" sz="4000" dirty="0"/>
              <a:t>+</a:t>
            </a:r>
            <a:r>
              <a:rPr lang="de-DE" sz="4000" dirty="0"/>
              <a:t> das  </a:t>
            </a:r>
            <a:r>
              <a:rPr lang="el-GR" sz="4000" dirty="0"/>
              <a:t>……………</a:t>
            </a:r>
            <a:r>
              <a:rPr lang="de-DE" sz="4000" dirty="0"/>
              <a:t>  </a:t>
            </a:r>
            <a:r>
              <a:rPr lang="de-DE" sz="4000" dirty="0">
                <a:solidFill>
                  <a:srgbClr val="FF0000"/>
                </a:solidFill>
              </a:rPr>
              <a:t>ins</a:t>
            </a:r>
            <a:br>
              <a:rPr lang="de-DE" sz="4000" dirty="0"/>
            </a:br>
            <a:r>
              <a:rPr lang="de-DE" sz="4000" dirty="0"/>
              <a:t>     </a:t>
            </a:r>
            <a:r>
              <a:rPr lang="el-GR" sz="4000" dirty="0"/>
              <a:t> </a:t>
            </a:r>
            <a:r>
              <a:rPr lang="de-DE" sz="4000" dirty="0"/>
              <a:t>in   </a:t>
            </a:r>
            <a:r>
              <a:rPr lang="el-GR" sz="4000" dirty="0"/>
              <a:t>+ </a:t>
            </a:r>
            <a:r>
              <a:rPr lang="de-DE" sz="4000" dirty="0"/>
              <a:t>dem </a:t>
            </a:r>
            <a:r>
              <a:rPr lang="el-GR" sz="4000" dirty="0"/>
              <a:t>……………</a:t>
            </a:r>
            <a:r>
              <a:rPr lang="de-DE" sz="4000" dirty="0"/>
              <a:t> </a:t>
            </a:r>
            <a:r>
              <a:rPr lang="de-DE" sz="4000" dirty="0">
                <a:solidFill>
                  <a:srgbClr val="FF0000"/>
                </a:solidFill>
              </a:rPr>
              <a:t>im</a:t>
            </a:r>
            <a:br>
              <a:rPr lang="de-DE" sz="4000" dirty="0"/>
            </a:br>
            <a:r>
              <a:rPr lang="de-DE" sz="4000" dirty="0"/>
              <a:t>     </a:t>
            </a:r>
            <a:br>
              <a:rPr lang="de-DE" sz="4000" dirty="0"/>
            </a:b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760438508"/>
      </p:ext>
    </p:extLst>
  </p:cSld>
  <p:clrMapOvr>
    <a:masterClrMapping/>
  </p:clrMapOvr>
</p:sld>
</file>

<file path=ppt/theme/theme1.xml><?xml version="1.0" encoding="utf-8"?>
<a:theme xmlns:a="http://schemas.openxmlformats.org/drawingml/2006/main" name="Πλαίσιο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{19127590-CF8E-43E9-AF15-D271CB31B47F}TF5b254a55-10e1-4643-bbf8-937ce7de93d8d59e4f8d-f2aa35d90101</Template>
  <TotalTime>58</TotalTime>
  <Words>358</Words>
  <Application>Microsoft Office PowerPoint</Application>
  <PresentationFormat>Ευρεία οθόνη</PresentationFormat>
  <Paragraphs>21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Comic Sans MS</vt:lpstr>
      <vt:lpstr>Corbel</vt:lpstr>
      <vt:lpstr>Wingdings 2</vt:lpstr>
      <vt:lpstr>Πλαίσιο</vt:lpstr>
      <vt:lpstr>Präpositionen 3</vt:lpstr>
      <vt:lpstr> Präpositionen mit Dativ oder Akkusativ </vt:lpstr>
      <vt:lpstr>Präpositionen mit Dativ oder Akkusativ</vt:lpstr>
      <vt:lpstr>Präpositionen mit Dativ oder Akkusativ</vt:lpstr>
      <vt:lpstr>Präpositionen mit Dativ oder Akkusativ</vt:lpstr>
      <vt:lpstr>Präpositionen mit Dativ oder Akkusativ</vt:lpstr>
      <vt:lpstr>Präpositionen mit Dativ oder Akkusativ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Βασιλική Ψυλλάκη</dc:creator>
  <cp:lastModifiedBy>Βασιλική Ψυλλάκη</cp:lastModifiedBy>
  <cp:revision>3</cp:revision>
  <dcterms:created xsi:type="dcterms:W3CDTF">2026-03-15T19:12:42Z</dcterms:created>
  <dcterms:modified xsi:type="dcterms:W3CDTF">2026-03-15T20:11:32Z</dcterms:modified>
</cp:coreProperties>
</file>