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3"/>
  </p:notesMasterIdLst>
  <p:sldIdLst>
    <p:sldId id="263" r:id="rId2"/>
    <p:sldId id="256" r:id="rId3"/>
    <p:sldId id="264" r:id="rId4"/>
    <p:sldId id="267" r:id="rId5"/>
    <p:sldId id="257" r:id="rId6"/>
    <p:sldId id="265" r:id="rId7"/>
    <p:sldId id="258" r:id="rId8"/>
    <p:sldId id="26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30" autoAdjust="0"/>
    <p:restoredTop sz="94723" autoAdjust="0"/>
  </p:normalViewPr>
  <p:slideViewPr>
    <p:cSldViewPr>
      <p:cViewPr varScale="1">
        <p:scale>
          <a:sx n="69" d="100"/>
          <a:sy n="69" d="100"/>
        </p:scale>
        <p:origin x="-179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16" y="-6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516C9-F6F1-4B6C-88D8-27F871676BE0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FC073-9C1B-4B1B-9FA1-923829F5A46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0A4DF7-0A76-4373-8739-180489C575FA}" type="datetimeFigureOut">
              <a:rPr lang="el-GR" smtClean="0"/>
              <a:pPr/>
              <a:t>05/11/2024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90316C-33CC-431E-BD6A-1354215FFBF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000" b="1" dirty="0"/>
              <a:t>ΡΑΨΩΔΙΑ Α΄</a:t>
            </a:r>
          </a:p>
          <a:p>
            <a:r>
              <a:rPr lang="el-GR" sz="4000" b="1" dirty="0"/>
              <a:t>Στ. 245-306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ΙΛΙΑΔΑ 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Ο ΛΟΓΟΣ ΤΟΥ ΑΧΙΛΛΕΑ(293-304):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3800" dirty="0"/>
              <a:t>Δείχνει  </a:t>
            </a:r>
            <a:r>
              <a:rPr lang="el-GR" sz="3800" b="1" dirty="0"/>
              <a:t>αδιαλλαξία,</a:t>
            </a:r>
            <a:r>
              <a:rPr lang="el-GR" sz="3800" dirty="0"/>
              <a:t> καθώς  διακόπτει τον Αγαμέμνονα και αγνοεί τον Νέστορα.</a:t>
            </a:r>
          </a:p>
          <a:p>
            <a:r>
              <a:rPr lang="el-GR" sz="3800" dirty="0"/>
              <a:t>Δηλώνει ότι </a:t>
            </a:r>
            <a:r>
              <a:rPr lang="el-GR" sz="3800" b="1" dirty="0"/>
              <a:t>δεν ανήκει πια στον στρατό των Αχαιών</a:t>
            </a:r>
            <a:r>
              <a:rPr lang="el-GR" sz="3800" dirty="0"/>
              <a:t>.</a:t>
            </a:r>
          </a:p>
          <a:p>
            <a:r>
              <a:rPr lang="el-GR" sz="3800" dirty="0"/>
              <a:t>Δηλώνει πως </a:t>
            </a:r>
            <a:r>
              <a:rPr lang="el-GR" sz="3800" b="1" dirty="0"/>
              <a:t>παραχωρεί τη Βρισηίδα.</a:t>
            </a:r>
          </a:p>
          <a:p>
            <a:r>
              <a:rPr lang="el-GR" sz="3800" dirty="0"/>
              <a:t>Για να μετριάσει την ταπείνωση της υποχώρησης, εκτοξεύει μια </a:t>
            </a:r>
            <a:r>
              <a:rPr lang="el-GR" sz="3800" b="1" dirty="0"/>
              <a:t>αβάσιμη κατηγορία για πρόθεση του Αγαμέμνονα να του αφαιρέσει κι άλλα λάφυρα </a:t>
            </a:r>
            <a:r>
              <a:rPr lang="el-GR" sz="3800" dirty="0"/>
              <a:t>απειλώντας να τον  σκοτώσει, αν συμβεί αυτό.</a:t>
            </a:r>
          </a:p>
          <a:p>
            <a:r>
              <a:rPr lang="el-GR" sz="3800" b="1" dirty="0"/>
              <a:t>Συμπέρασμα: </a:t>
            </a:r>
            <a:r>
              <a:rPr lang="el-GR" sz="3800" dirty="0"/>
              <a:t>Ο Αχιλλέας βρίσκεται σε </a:t>
            </a:r>
            <a:r>
              <a:rPr lang="el-GR" sz="3800" b="1" dirty="0"/>
              <a:t>σύγχυση</a:t>
            </a:r>
            <a:r>
              <a:rPr lang="el-GR" sz="3800" dirty="0"/>
              <a:t>, καθώς προσπαθεί να υλοποιήσει τις επιθυμίες της Αθηνάς και της Ήρας που είναι αντίθετες στη φύση του.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ΠΡΟΣΩΠΑ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l-GR" dirty="0"/>
          </a:p>
          <a:p>
            <a:r>
              <a:rPr lang="el-GR" b="1" dirty="0"/>
              <a:t>ΝΕΣΤΟΡΑΣ</a:t>
            </a:r>
            <a:r>
              <a:rPr lang="el-GR" dirty="0"/>
              <a:t>: ρητορική ικανότητα, καλοπροαίρετη διάθεση, διορατικότητα, ικανότητα να ψυχολογεί τους αντιπάλους, διπλωματικότητα, πειστικότητα. Όμως η παρέμβασή του απέτυχε σε σύγκριση με της Αθηνάς που είχε προηγηθεί (μόνο οι εντολές των θεών γίνονται απόλυτα σεβαστές). Βέβαια, αυτό ήταν απαραίτητο για την οικονομία του έπους.</a:t>
            </a:r>
          </a:p>
          <a:p>
            <a:r>
              <a:rPr lang="el-GR" b="1" dirty="0"/>
              <a:t>ΑΓΑΜΕΜΝΟΝΑΣ:</a:t>
            </a:r>
            <a:r>
              <a:rPr lang="el-GR" dirty="0"/>
              <a:t> τυφλωμένος από το πάθος του, επιθετικός προς τον Αχιλλέα, ευγενικός με τον Νέστορα.</a:t>
            </a:r>
          </a:p>
          <a:p>
            <a:r>
              <a:rPr lang="el-GR" b="1" dirty="0"/>
              <a:t>ΑΧΙΛΛΕΑΣ:</a:t>
            </a:r>
            <a:r>
              <a:rPr lang="el-GR" dirty="0"/>
              <a:t> σε σύγχυση (η εντολή της Αθηνάς σε αντίθεση  με την ηρωική του φύση), αμήχανος, αποδιοργανωμένος, από τη μια υποχωρεί στον Αγαμέμνονα κι από την άλλη τον απειλεί.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/>
              <a:t>Τι δηλώνει αυτή η πράξη;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/>
              <a:t>ΤΕΛΕΥΤΑΙΑ ΣΥΜΒΟΛΙΚΗ ΕΝΕΡΓΕΙΑ  ΑΧΙΛΛΕΑ: Εγκαταλείπει τη συνέλευση, πετώντας με οργή το σκήπτρο.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πράξη δηλώνει: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 </a:t>
            </a:r>
          </a:p>
          <a:p>
            <a:r>
              <a:rPr lang="el-GR" dirty="0"/>
              <a:t>α)Την </a:t>
            </a:r>
            <a:r>
              <a:rPr lang="el-GR" b="1" dirty="0"/>
              <a:t>οριστική  αποχώρηση </a:t>
            </a:r>
            <a:r>
              <a:rPr lang="el-GR" dirty="0"/>
              <a:t>του Αχιλλέα από τον στρατό των Αχαιών.</a:t>
            </a:r>
          </a:p>
          <a:p>
            <a:r>
              <a:rPr lang="el-GR" dirty="0"/>
              <a:t>β)Την </a:t>
            </a:r>
            <a:r>
              <a:rPr lang="el-GR" b="1" dirty="0"/>
              <a:t>περιφρόνησή </a:t>
            </a:r>
            <a:r>
              <a:rPr lang="el-GR" dirty="0"/>
              <a:t>του προς τον θεσμό της δικαιοσύνης.</a:t>
            </a:r>
          </a:p>
          <a:p>
            <a:r>
              <a:rPr lang="el-GR" dirty="0"/>
              <a:t>γ)Την </a:t>
            </a:r>
            <a:r>
              <a:rPr lang="el-GR" b="1" dirty="0"/>
              <a:t>περιφρόνησή του προς τη γενική συνέλευση</a:t>
            </a:r>
            <a:r>
              <a:rPr lang="el-GR" dirty="0"/>
              <a:t>, γιατί κανένας δεν εναντιώθηκε στην αυθαιρεσία του βασιλιά.</a:t>
            </a:r>
          </a:p>
          <a:p>
            <a:r>
              <a:rPr lang="el-GR" b="1" dirty="0"/>
              <a:t>δ)Τη διαμαρτυρία </a:t>
            </a:r>
            <a:r>
              <a:rPr lang="el-GR" dirty="0"/>
              <a:t>και την </a:t>
            </a:r>
            <a:r>
              <a:rPr lang="el-GR" b="1" dirty="0"/>
              <a:t>περιφρόνησή </a:t>
            </a:r>
            <a:r>
              <a:rPr lang="el-GR" dirty="0"/>
              <a:t>του προς το </a:t>
            </a:r>
            <a:r>
              <a:rPr lang="el-GR" b="1" dirty="0"/>
              <a:t>βασιλικό αξίωμα του Αγαμέμνονα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868" y="857232"/>
            <a:ext cx="4099896" cy="364902"/>
          </a:xfrm>
        </p:spPr>
        <p:txBody>
          <a:bodyPr>
            <a:noAutofit/>
          </a:bodyPr>
          <a:lstStyle/>
          <a:p>
            <a:r>
              <a:rPr lang="el-GR" sz="2800" dirty="0" smtClean="0"/>
              <a:t>Ο ΝΕΣΤΟΡΑΣ</a:t>
            </a:r>
            <a:endParaRPr lang="el-GR" sz="2800" dirty="0"/>
          </a:p>
        </p:txBody>
      </p:sp>
      <p:pic>
        <p:nvPicPr>
          <p:cNvPr id="2051" name="Picture 3" descr="C:\Users\USER\Desktop\νεστορας.jf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35811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ΜΟΡΦΗ ΤΟΥ ΝΕΣΤΟΡΑ (247-254):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Ο μεγαλύτερος σε ηλικία </a:t>
            </a:r>
            <a:r>
              <a:rPr lang="el-GR" dirty="0"/>
              <a:t>βασιλιάς.</a:t>
            </a:r>
          </a:p>
          <a:p>
            <a:r>
              <a:rPr lang="el-GR" b="1" dirty="0"/>
              <a:t>Σοφός</a:t>
            </a:r>
            <a:r>
              <a:rPr lang="el-GR" dirty="0"/>
              <a:t> και </a:t>
            </a:r>
            <a:r>
              <a:rPr lang="el-GR" b="1" dirty="0"/>
              <a:t>γαλήνιος με πείρα ζωής.</a:t>
            </a:r>
          </a:p>
          <a:p>
            <a:r>
              <a:rPr lang="el-GR" dirty="0"/>
              <a:t>Με τους 7 στίχους που του αφιερώνει, ο ποιητής δείχνει τη </a:t>
            </a:r>
            <a:r>
              <a:rPr lang="el-GR" b="1" dirty="0"/>
              <a:t>συμπάθειά του </a:t>
            </a:r>
            <a:r>
              <a:rPr lang="el-GR" dirty="0"/>
              <a:t>σε αυτόν.</a:t>
            </a:r>
          </a:p>
          <a:p>
            <a:r>
              <a:rPr lang="el-GR" dirty="0"/>
              <a:t>Γνώρισμά του η </a:t>
            </a:r>
            <a:r>
              <a:rPr lang="el-GR" b="1" dirty="0"/>
              <a:t>γλυκύτητα </a:t>
            </a:r>
            <a:r>
              <a:rPr lang="el-GR" dirty="0"/>
              <a:t>των λόγων του.</a:t>
            </a:r>
          </a:p>
          <a:p>
            <a:r>
              <a:rPr lang="el-GR" dirty="0"/>
              <a:t>Η πλατιά παρουσίαση λειτουργεί ως </a:t>
            </a:r>
            <a:r>
              <a:rPr lang="el-GR" b="1" dirty="0"/>
              <a:t>επιβράδυνση.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Ο ΛΟΓΟΣ ΤΟΥ ΝΕΣΤΟΡΑ (255-285):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l-GR" sz="4800" dirty="0"/>
          </a:p>
          <a:p>
            <a:endParaRPr lang="el-GR" sz="4800" dirty="0"/>
          </a:p>
          <a:p>
            <a:pPr>
              <a:buNone/>
            </a:pPr>
            <a:r>
              <a:rPr lang="el-GR" sz="4800" i="1" dirty="0"/>
              <a:t>     </a:t>
            </a:r>
            <a:r>
              <a:rPr lang="el-GR" sz="4800" i="1" dirty="0">
                <a:solidFill>
                  <a:schemeClr val="accent5">
                    <a:lumMod val="75000"/>
                  </a:schemeClr>
                </a:solidFill>
              </a:rPr>
              <a:t>Ποιος είναι ο στόχος του;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ΛΟΓΟΣ ΤΟΥ ΝΕΣΤΟΡΑ (255-285):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1800" b="1" dirty="0"/>
              <a:t>ΣΤΟΧΟΣ: Θέλει να τους συμβιβάσει και για να το πετύχει επισημαίνει</a:t>
            </a:r>
            <a:r>
              <a:rPr lang="el-GR" sz="1800" dirty="0"/>
              <a:t>:</a:t>
            </a:r>
          </a:p>
          <a:p>
            <a:r>
              <a:rPr lang="el-GR" sz="1800" dirty="0"/>
              <a:t>Τη </a:t>
            </a:r>
            <a:r>
              <a:rPr lang="el-GR" sz="1800" b="1" dirty="0"/>
              <a:t>θλίψη </a:t>
            </a:r>
            <a:r>
              <a:rPr lang="el-GR" sz="1800" dirty="0"/>
              <a:t>των Αχαιών.</a:t>
            </a:r>
          </a:p>
          <a:p>
            <a:r>
              <a:rPr lang="el-GR" sz="1800" dirty="0"/>
              <a:t>Τη </a:t>
            </a:r>
            <a:r>
              <a:rPr lang="el-GR" sz="1800" b="1" dirty="0"/>
              <a:t>χαρά</a:t>
            </a:r>
            <a:r>
              <a:rPr lang="el-GR" sz="1800" dirty="0"/>
              <a:t> των </a:t>
            </a:r>
            <a:r>
              <a:rPr lang="el-GR" sz="1800" dirty="0" smtClean="0"/>
              <a:t>Τρώων</a:t>
            </a:r>
            <a:r>
              <a:rPr lang="en-US" sz="1800" dirty="0" smtClean="0"/>
              <a:t>,</a:t>
            </a:r>
            <a:r>
              <a:rPr lang="el-GR" sz="1800" dirty="0" smtClean="0"/>
              <a:t> </a:t>
            </a:r>
            <a:r>
              <a:rPr lang="el-GR" sz="1800" dirty="0"/>
              <a:t>αν μάθαιναν για τη σύγκρουση.</a:t>
            </a:r>
          </a:p>
          <a:p>
            <a:r>
              <a:rPr lang="el-GR" sz="1800" dirty="0"/>
              <a:t>Την </a:t>
            </a:r>
            <a:r>
              <a:rPr lang="el-GR" sz="1800" b="1" dirty="0"/>
              <a:t>πολεμική αρετή και τη φρόνηση </a:t>
            </a:r>
            <a:r>
              <a:rPr lang="el-GR" sz="1800" dirty="0"/>
              <a:t>των  δύο αρχηγών (κολακεία).</a:t>
            </a:r>
          </a:p>
          <a:p>
            <a:r>
              <a:rPr lang="el-GR" sz="1800" dirty="0"/>
              <a:t>Την ανάγκη να </a:t>
            </a:r>
            <a:r>
              <a:rPr lang="el-GR" sz="1800" b="1" dirty="0"/>
              <a:t>σεβαστούν </a:t>
            </a:r>
            <a:r>
              <a:rPr lang="el-GR" sz="1800" dirty="0"/>
              <a:t>τη γνώμη του,  λόγω της </a:t>
            </a:r>
            <a:r>
              <a:rPr lang="el-GR" sz="1800" b="1" dirty="0"/>
              <a:t>ηλικίας</a:t>
            </a:r>
            <a:r>
              <a:rPr lang="el-GR" sz="1800" dirty="0"/>
              <a:t> και της </a:t>
            </a:r>
            <a:r>
              <a:rPr lang="el-GR" sz="1800" b="1" dirty="0"/>
              <a:t>πείρας</a:t>
            </a:r>
            <a:r>
              <a:rPr lang="el-GR" sz="1800" dirty="0"/>
              <a:t> του.</a:t>
            </a:r>
          </a:p>
          <a:p>
            <a:r>
              <a:rPr lang="el-GR" sz="1800" dirty="0"/>
              <a:t>Το </a:t>
            </a:r>
            <a:r>
              <a:rPr lang="el-GR" sz="1800" b="1" dirty="0"/>
              <a:t>παράδειγμα</a:t>
            </a:r>
            <a:r>
              <a:rPr lang="el-GR" sz="1800" dirty="0"/>
              <a:t> των μυθικών ηρώων της </a:t>
            </a:r>
            <a:r>
              <a:rPr lang="el-GR" sz="1800" dirty="0" err="1"/>
              <a:t>Κενταυρομαχίας</a:t>
            </a:r>
            <a:r>
              <a:rPr lang="el-GR" sz="1800" dirty="0"/>
              <a:t> που δέχονταν τις συμβουλές του (</a:t>
            </a:r>
            <a:r>
              <a:rPr lang="el-GR" sz="1800" b="1" dirty="0"/>
              <a:t>αναδρομική αφήγηση </a:t>
            </a:r>
            <a:r>
              <a:rPr lang="el-GR" sz="1800" dirty="0"/>
              <a:t>που λειτουργεί </a:t>
            </a:r>
            <a:r>
              <a:rPr lang="el-GR" sz="1800" b="1" dirty="0"/>
              <a:t>ως επιβράδυνση).</a:t>
            </a:r>
          </a:p>
          <a:p>
            <a:r>
              <a:rPr lang="el-GR" sz="1800" dirty="0"/>
              <a:t>Τα </a:t>
            </a:r>
            <a:r>
              <a:rPr lang="el-GR" sz="1800" b="1" dirty="0"/>
              <a:t>σφάλματα </a:t>
            </a:r>
            <a:r>
              <a:rPr lang="el-GR" sz="1800" dirty="0"/>
              <a:t>και των δύο καθώς και την </a:t>
            </a:r>
            <a:r>
              <a:rPr lang="el-GR" sz="1800" b="1" dirty="0"/>
              <a:t>αξία </a:t>
            </a:r>
            <a:r>
              <a:rPr lang="el-GR" sz="1800" dirty="0"/>
              <a:t>του καθενός. Ο </a:t>
            </a:r>
            <a:r>
              <a:rPr lang="el-GR" sz="1800" b="1" dirty="0"/>
              <a:t>Αγαμέμνονας αντλεί τη δύναμή του από τη βασιλική εξουσία </a:t>
            </a:r>
            <a:r>
              <a:rPr lang="el-GR" sz="1800" dirty="0"/>
              <a:t>που του χάρισε ο Δίας, ενώ ο </a:t>
            </a:r>
            <a:r>
              <a:rPr lang="el-GR" sz="1800" b="1" dirty="0"/>
              <a:t>Αχιλλέας από τη θεϊκή  καταγωγή και την παλικαριά του.</a:t>
            </a:r>
            <a:r>
              <a:rPr lang="el-GR" sz="1800" dirty="0"/>
              <a:t> Βέβαια γίνεται αντιληπτό ότι η  εξουσία που προέρχεται από τον Δία είναι πάνω από την αντρειοσύνη και τη θεϊκή καταγωγή του Αχιλλέα.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ΚΕΝΤΑΥΡΟΜΑΧΙΑ</a:t>
            </a:r>
          </a:p>
        </p:txBody>
      </p:sp>
      <p:pic>
        <p:nvPicPr>
          <p:cNvPr id="3074" name="Picture 2" descr="C:\Users\USER\Desktop\Νότια-Ζωφόρος-Κενταυρομαχία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85818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Η ΑΠΑΝΤΗΣΗ ΤΟΥ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ΑΓΑΜΕΜΝΟΝΑ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(286-292):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/>
              <a:t>Αγαμέμνονας </a:t>
            </a:r>
            <a:r>
              <a:rPr lang="el-GR" b="1" dirty="0"/>
              <a:t>κρίνει πως ο γέροντας είναι με το μέρος του.</a:t>
            </a:r>
          </a:p>
          <a:p>
            <a:r>
              <a:rPr lang="el-GR" b="1" dirty="0"/>
              <a:t>Κατηγορεί ξανά τον Αχιλλέα </a:t>
            </a:r>
            <a:r>
              <a:rPr lang="el-GR" dirty="0"/>
              <a:t>για </a:t>
            </a:r>
            <a:r>
              <a:rPr lang="el-GR" dirty="0" smtClean="0"/>
              <a:t>αλαζονεία, </a:t>
            </a:r>
            <a:r>
              <a:rPr lang="el-GR" dirty="0"/>
              <a:t>επειδή μιλά με απρέπεια στον ανώτερό του.</a:t>
            </a:r>
          </a:p>
          <a:p>
            <a:r>
              <a:rPr lang="el-GR" b="1" dirty="0"/>
              <a:t>Υποτιμά ξανά την παλικαριά </a:t>
            </a:r>
            <a:r>
              <a:rPr lang="el-GR" dirty="0"/>
              <a:t>του Αχιλλέα.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</TotalTime>
  <Words>264</Words>
  <Application>Microsoft Office PowerPoint</Application>
  <PresentationFormat>Προβολή στην οθόνη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Δικαιοσύνη</vt:lpstr>
      <vt:lpstr>ΙΛΙΑΔΑ </vt:lpstr>
      <vt:lpstr>ΤΕΛΕΥΤΑΙΑ ΣΥΜΒΟΛΙΚΗ ΕΝΕΡΓΕΙΑ  ΑΧΙΛΛΕΑ: Εγκαταλείπει τη συνέλευση, πετώντας με οργή το σκήπτρο. </vt:lpstr>
      <vt:lpstr>Η πράξη δηλώνει:</vt:lpstr>
      <vt:lpstr>Ο ΝΕΣΤΟΡΑΣ</vt:lpstr>
      <vt:lpstr>Η ΜΟΡΦΗ ΤΟΥ ΝΕΣΤΟΡΑ (247-254):</vt:lpstr>
      <vt:lpstr>Ο ΛΟΓΟΣ ΤΟΥ ΝΕΣΤΟΡΑ (255-285):</vt:lpstr>
      <vt:lpstr>Ο ΛΟΓΟΣ ΤΟΥ ΝΕΣΤΟΡΑ (255-285):</vt:lpstr>
      <vt:lpstr>ΚΕΝΤΑΥΡΟΜΑΧΙΑ</vt:lpstr>
      <vt:lpstr>Η ΑΠΑΝΤΗΣΗ ΤΟΥ ΑΓΑΜΕΜΝΟΝΑ  (286-292):</vt:lpstr>
      <vt:lpstr>Ο ΛΟΓΟΣ ΤΟΥ ΑΧΙΛΛΕΑ(293-304):</vt:lpstr>
      <vt:lpstr>ΤΑ ΠΡΟΣΩΠΑ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27</cp:revision>
  <dcterms:created xsi:type="dcterms:W3CDTF">2024-11-01T15:09:59Z</dcterms:created>
  <dcterms:modified xsi:type="dcterms:W3CDTF">2024-11-05T06:46:24Z</dcterms:modified>
</cp:coreProperties>
</file>