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6" r:id="rId3"/>
    <p:sldId id="267" r:id="rId4"/>
    <p:sldId id="268" r:id="rId5"/>
    <p:sldId id="269" r:id="rId6"/>
    <p:sldId id="270" r:id="rId7"/>
    <p:sldId id="271"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76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9/9/2024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9/9/2024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9/9/2024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l-G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D53E841C-1AC4-4437-9C29-0CD18369FA34}" type="datetimeFigureOut">
              <a:rPr lang="el-GR" smtClean="0">
                <a:solidFill>
                  <a:prstClr val="black">
                    <a:tint val="75000"/>
                  </a:prstClr>
                </a:solidFill>
              </a:rPr>
              <a:pPr/>
              <a:t>9/9/2024</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716707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53E841C-1AC4-4437-9C29-0CD18369FA34}" type="datetimeFigureOut">
              <a:rPr lang="el-GR" smtClean="0">
                <a:solidFill>
                  <a:prstClr val="black">
                    <a:tint val="75000"/>
                  </a:prstClr>
                </a:solidFill>
              </a:rPr>
              <a:pPr/>
              <a:t>9/9/2024</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414668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l-GR"/>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3E841C-1AC4-4437-9C29-0CD18369FA34}" type="datetimeFigureOut">
              <a:rPr lang="el-GR" smtClean="0">
                <a:solidFill>
                  <a:prstClr val="black">
                    <a:tint val="75000"/>
                  </a:prstClr>
                </a:solidFill>
              </a:rPr>
              <a:pPr/>
              <a:t>9/9/2024</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835140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D53E841C-1AC4-4437-9C29-0CD18369FA34}" type="datetimeFigureOut">
              <a:rPr lang="el-GR" smtClean="0">
                <a:solidFill>
                  <a:prstClr val="black">
                    <a:tint val="75000"/>
                  </a:prstClr>
                </a:solidFill>
              </a:rPr>
              <a:pPr/>
              <a:t>9/9/2024</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939941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l-G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D53E841C-1AC4-4437-9C29-0CD18369FA34}" type="datetimeFigureOut">
              <a:rPr lang="el-GR" smtClean="0">
                <a:solidFill>
                  <a:prstClr val="black">
                    <a:tint val="75000"/>
                  </a:prstClr>
                </a:solidFill>
              </a:rPr>
              <a:pPr/>
              <a:t>9/9/2024</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3223445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D53E841C-1AC4-4437-9C29-0CD18369FA34}" type="datetimeFigureOut">
              <a:rPr lang="el-GR" smtClean="0">
                <a:solidFill>
                  <a:prstClr val="black">
                    <a:tint val="75000"/>
                  </a:prstClr>
                </a:solidFill>
              </a:rPr>
              <a:pPr/>
              <a:t>9/9/2024</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3283057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3E841C-1AC4-4437-9C29-0CD18369FA34}" type="datetimeFigureOut">
              <a:rPr lang="el-GR" smtClean="0">
                <a:solidFill>
                  <a:prstClr val="black">
                    <a:tint val="75000"/>
                  </a:prstClr>
                </a:solidFill>
              </a:rPr>
              <a:pPr/>
              <a:t>9/9/2024</a:t>
            </a:fld>
            <a:endParaRPr lang="el-GR">
              <a:solidFill>
                <a:prstClr val="black">
                  <a:tint val="75000"/>
                </a:prstClr>
              </a:solidFill>
            </a:endParaRPr>
          </a:p>
        </p:txBody>
      </p:sp>
      <p:sp>
        <p:nvSpPr>
          <p:cNvPr id="3" name="Footer Placeholder 2"/>
          <p:cNvSpPr>
            <a:spLocks noGrp="1"/>
          </p:cNvSpPr>
          <p:nvPr>
            <p:ph type="ftr" sz="quarter" idx="11"/>
          </p:nvPr>
        </p:nvSpPr>
        <p:spPr/>
        <p:txBody>
          <a:bodyPr/>
          <a:lstStyle/>
          <a:p>
            <a:endParaRPr lang="el-GR">
              <a:solidFill>
                <a:prstClr val="black">
                  <a:tint val="75000"/>
                </a:prstClr>
              </a:solidFill>
            </a:endParaRPr>
          </a:p>
        </p:txBody>
      </p:sp>
      <p:sp>
        <p:nvSpPr>
          <p:cNvPr id="4" name="Slide Number Placeholder 3"/>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5916883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l-GR"/>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3E841C-1AC4-4437-9C29-0CD18369FA34}" type="datetimeFigureOut">
              <a:rPr lang="el-GR" smtClean="0">
                <a:solidFill>
                  <a:prstClr val="black">
                    <a:tint val="75000"/>
                  </a:prstClr>
                </a:solidFill>
              </a:rPr>
              <a:pPr/>
              <a:t>9/9/2024</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186133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9/9/2024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l-GR"/>
          </a:p>
        </p:txBody>
      </p:sp>
      <p:sp>
        <p:nvSpPr>
          <p:cNvPr id="3" name="Picture Placeholder 2"/>
          <p:cNvSpPr>
            <a:spLocks noGrp="1"/>
          </p:cNvSpPr>
          <p:nvPr>
            <p:ph type="pic" idx="1"/>
          </p:nvPr>
        </p:nvSpPr>
        <p:spPr>
          <a:xfrm>
            <a:off x="3887391"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3E841C-1AC4-4437-9C29-0CD18369FA34}" type="datetimeFigureOut">
              <a:rPr lang="el-GR" smtClean="0">
                <a:solidFill>
                  <a:prstClr val="black">
                    <a:tint val="75000"/>
                  </a:prstClr>
                </a:solidFill>
              </a:rPr>
              <a:pPr/>
              <a:t>9/9/2024</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307592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53E841C-1AC4-4437-9C29-0CD18369FA34}" type="datetimeFigureOut">
              <a:rPr lang="el-GR" smtClean="0">
                <a:solidFill>
                  <a:prstClr val="black">
                    <a:tint val="75000"/>
                  </a:prstClr>
                </a:solidFill>
              </a:rPr>
              <a:pPr/>
              <a:t>9/9/2024</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9383631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53E841C-1AC4-4437-9C29-0CD18369FA34}" type="datetimeFigureOut">
              <a:rPr lang="el-GR" smtClean="0">
                <a:solidFill>
                  <a:prstClr val="black">
                    <a:tint val="75000"/>
                  </a:prstClr>
                </a:solidFill>
              </a:rPr>
              <a:pPr/>
              <a:t>9/9/2024</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852785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9/9/2024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9/9/2024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9/9/2024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9/9/2024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9/9/2024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9/9/2024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9/9/2024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9/9/2024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3E841C-1AC4-4437-9C29-0CD18369FA34}" type="datetimeFigureOut">
              <a:rPr lang="el-GR" smtClean="0">
                <a:solidFill>
                  <a:prstClr val="black">
                    <a:tint val="75000"/>
                  </a:prstClr>
                </a:solidFill>
              </a:rPr>
              <a:pPr/>
              <a:t>9/9/2024</a:t>
            </a:fld>
            <a:endParaRPr lang="el-GR">
              <a:solidFill>
                <a:prstClr val="black">
                  <a:tint val="75000"/>
                </a:prstClr>
              </a:solidFill>
            </a:endParaRPr>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solidFill>
                <a:prstClr val="black">
                  <a:tint val="75000"/>
                </a:prstClr>
              </a:solidFill>
            </a:endParaRPr>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327115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youtu.be/-HktG5oTvrU?si=uCyaWB-D2tt15lxH" TargetMode="External"/><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s://youtu.be/-HktG5oTvrU?si=uCyaWB-D2tt15lxH" TargetMode="External"/><Relationship Id="rId2" Type="http://schemas.openxmlformats.org/officeDocument/2006/relationships/image" Target="../media/image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
            <a:ext cx="9144000" cy="6858000"/>
          </a:xfrm>
        </p:spPr>
        <p:txBody>
          <a:bodyPr>
            <a:normAutofit fontScale="85000" lnSpcReduction="20000"/>
          </a:bodyPr>
          <a:lstStyle/>
          <a:p>
            <a:pPr>
              <a:lnSpc>
                <a:spcPct val="150000"/>
              </a:lnSpc>
              <a:spcBef>
                <a:spcPts val="0"/>
              </a:spcBef>
            </a:pPr>
            <a:r>
              <a:rPr lang="el-GR" sz="1800" b="1" dirty="0">
                <a:effectLst>
                  <a:outerShdw blurRad="38100" dist="38100" dir="2700000" algn="tl">
                    <a:srgbClr val="000000">
                      <a:alpha val="43137"/>
                    </a:srgbClr>
                  </a:outerShdw>
                </a:effectLst>
                <a:latin typeface="Times New Roman" panose="02020603050405020304" pitchFamily="18" charset="0"/>
              </a:rPr>
              <a:t>ΚΕΦΑΛΑΙΟ ΔΕΥΤΕΡΟ:</a:t>
            </a:r>
          </a:p>
          <a:p>
            <a:pPr>
              <a:lnSpc>
                <a:spcPct val="150000"/>
              </a:lnSpc>
              <a:spcBef>
                <a:spcPts val="0"/>
              </a:spcBef>
            </a:pPr>
            <a:r>
              <a:rPr lang="el-GR" sz="1800" b="1" dirty="0">
                <a:effectLst>
                  <a:outerShdw blurRad="38100" dist="38100" dir="2700000" algn="tl">
                    <a:srgbClr val="000000">
                      <a:alpha val="43137"/>
                    </a:srgbClr>
                  </a:outerShdw>
                </a:effectLst>
                <a:latin typeface="Times New Roman" panose="02020603050405020304" pitchFamily="18" charset="0"/>
              </a:rPr>
              <a:t>Η ΕΛΛΗΝΙΚΗ ΕΠΑΝΑΣΤΑΣΗ ΤΟΥ 1821 ΣΤΟ ΠΛΑΙΣΙΟ ΤΗΣ ΑΝΑΔΥΣΗΣ ΤΩΝ ΕΘΝΙΚΩΝ ΙΔΕΩΝ ΚΑΙ ΤΟΥ ΦΙΛΕΛΕΥΘΕΡΙΣΜΟΥ ΣΤΗΝ ΕΥΡΩΠΗ</a:t>
            </a:r>
          </a:p>
          <a:p>
            <a:pPr>
              <a:lnSpc>
                <a:spcPct val="150000"/>
              </a:lnSpc>
              <a:spcBef>
                <a:spcPts val="0"/>
              </a:spcBef>
            </a:pPr>
            <a:r>
              <a:rPr lang="el-GR" sz="2100" b="1" dirty="0">
                <a:effectLst>
                  <a:outerShdw blurRad="38100" dist="38100" dir="2700000" algn="tl">
                    <a:srgbClr val="000000">
                      <a:alpha val="43137"/>
                    </a:srgbClr>
                  </a:outerShdw>
                </a:effectLst>
                <a:latin typeface="Times New Roman" panose="02020603050405020304" pitchFamily="18" charset="0"/>
              </a:rPr>
              <a:t>9. Πρώτες προσπάθειες των επαναστατημένων Ελλήνων για συγκρότηση κράτους</a:t>
            </a:r>
            <a:endParaRPr lang="en-US" sz="2100" b="1" dirty="0">
              <a:effectLst>
                <a:outerShdw blurRad="38100" dist="38100" dir="2700000" algn="tl">
                  <a:srgbClr val="000000">
                    <a:alpha val="43137"/>
                  </a:srgbClr>
                </a:outerShdw>
              </a:effectLst>
              <a:latin typeface="Times New Roman" panose="02020603050405020304" pitchFamily="18" charset="0"/>
            </a:endParaRPr>
          </a:p>
          <a:p>
            <a:pPr algn="just">
              <a:lnSpc>
                <a:spcPct val="150000"/>
              </a:lnSpc>
              <a:spcBef>
                <a:spcPts val="0"/>
              </a:spcBef>
            </a:pPr>
            <a:endParaRPr lang="el-GR" sz="1800" dirty="0">
              <a:effectLst>
                <a:outerShdw blurRad="38100" dist="38100" dir="2700000" algn="tl">
                  <a:srgbClr val="000000">
                    <a:alpha val="43137"/>
                  </a:srgbClr>
                </a:outerShdw>
              </a:effectLst>
              <a:latin typeface="Times New Roman" panose="02020603050405020304" pitchFamily="18" charset="0"/>
            </a:endParaRPr>
          </a:p>
          <a:p>
            <a:pPr algn="just">
              <a:lnSpc>
                <a:spcPct val="150000"/>
              </a:lnSpc>
              <a:spcBef>
                <a:spcPts val="0"/>
              </a:spcBef>
            </a:pPr>
            <a:r>
              <a:rPr lang="el-GR" sz="1800" dirty="0">
                <a:effectLst>
                  <a:outerShdw blurRad="38100" dist="38100" dir="2700000" algn="tl">
                    <a:srgbClr val="000000">
                      <a:alpha val="43137"/>
                    </a:srgbClr>
                  </a:outerShdw>
                </a:effectLst>
                <a:latin typeface="Times New Roman" panose="02020603050405020304" pitchFamily="18" charset="0"/>
              </a:rPr>
              <a:t>Μορφές πολιτικής οργάνωσης με τοπικό χαρακτήρα :</a:t>
            </a:r>
          </a:p>
          <a:p>
            <a:pPr algn="just">
              <a:lnSpc>
                <a:spcPct val="150000"/>
              </a:lnSpc>
              <a:spcBef>
                <a:spcPts val="0"/>
              </a:spcBef>
            </a:pPr>
            <a:r>
              <a:rPr lang="el-GR" sz="1800" dirty="0">
                <a:effectLst>
                  <a:outerShdw blurRad="38100" dist="38100" dir="2700000" algn="tl">
                    <a:srgbClr val="000000">
                      <a:alpha val="43137"/>
                    </a:srgbClr>
                  </a:outerShdw>
                </a:effectLst>
                <a:latin typeface="Times New Roman" panose="02020603050405020304" pitchFamily="18" charset="0"/>
              </a:rPr>
              <a:t>▶ Ανάγκες της επανάστασης:</a:t>
            </a:r>
          </a:p>
          <a:p>
            <a:pPr algn="just">
              <a:lnSpc>
                <a:spcPct val="150000"/>
              </a:lnSpc>
              <a:spcBef>
                <a:spcPts val="0"/>
              </a:spcBef>
            </a:pPr>
            <a:r>
              <a:rPr lang="el-GR" sz="1800" dirty="0">
                <a:effectLst>
                  <a:outerShdw blurRad="38100" dist="38100" dir="2700000" algn="tl">
                    <a:srgbClr val="000000">
                      <a:alpha val="43137"/>
                    </a:srgbClr>
                  </a:outerShdw>
                </a:effectLst>
                <a:latin typeface="Times New Roman" panose="02020603050405020304" pitchFamily="18" charset="0"/>
              </a:rPr>
              <a:t>⚫	Ανεφοδιασμός των ελληνικών στρατευμάτων.</a:t>
            </a:r>
          </a:p>
          <a:p>
            <a:pPr algn="just">
              <a:lnSpc>
                <a:spcPct val="150000"/>
              </a:lnSpc>
              <a:spcBef>
                <a:spcPts val="0"/>
              </a:spcBef>
            </a:pPr>
            <a:r>
              <a:rPr lang="el-GR" sz="1800" dirty="0">
                <a:effectLst>
                  <a:outerShdw blurRad="38100" dist="38100" dir="2700000" algn="tl">
                    <a:srgbClr val="000000">
                      <a:alpha val="43137"/>
                    </a:srgbClr>
                  </a:outerShdw>
                </a:effectLst>
                <a:latin typeface="Times New Roman" panose="02020603050405020304" pitchFamily="18" charset="0"/>
              </a:rPr>
              <a:t>⚫	Πολιτική οργάνωση των περιοχών που απελευθερώνονταν.</a:t>
            </a:r>
          </a:p>
          <a:p>
            <a:pPr algn="just">
              <a:lnSpc>
                <a:spcPct val="150000"/>
              </a:lnSpc>
              <a:spcBef>
                <a:spcPts val="0"/>
              </a:spcBef>
            </a:pPr>
            <a:r>
              <a:rPr lang="el-GR" sz="1800" dirty="0">
                <a:effectLst>
                  <a:outerShdw blurRad="38100" dist="38100" dir="2700000" algn="tl">
                    <a:srgbClr val="000000">
                      <a:alpha val="43137"/>
                    </a:srgbClr>
                  </a:outerShdw>
                </a:effectLst>
                <a:latin typeface="Times New Roman" panose="02020603050405020304" pitchFamily="18" charset="0"/>
              </a:rPr>
              <a:t>⚫	Ανάγκη διαχείρισης των εθνικών γαιών ή εθνικών κτημάτων.</a:t>
            </a:r>
          </a:p>
          <a:p>
            <a:pPr algn="just">
              <a:lnSpc>
                <a:spcPct val="150000"/>
              </a:lnSpc>
              <a:spcBef>
                <a:spcPts val="0"/>
              </a:spcBef>
            </a:pPr>
            <a:r>
              <a:rPr lang="el-GR" sz="1800" dirty="0">
                <a:effectLst>
                  <a:outerShdw blurRad="38100" dist="38100" dir="2700000" algn="tl">
                    <a:srgbClr val="000000">
                      <a:alpha val="43137"/>
                    </a:srgbClr>
                  </a:outerShdw>
                </a:effectLst>
                <a:latin typeface="Times New Roman" panose="02020603050405020304" pitchFamily="18" charset="0"/>
              </a:rPr>
              <a:t>▶	Τις παραπάνω ανάγκες	ανέλαβαν να καλύψουν διάφοροι τοπικοί οργανισμοί:</a:t>
            </a:r>
          </a:p>
          <a:p>
            <a:pPr algn="just">
              <a:lnSpc>
                <a:spcPct val="150000"/>
              </a:lnSpc>
              <a:spcBef>
                <a:spcPts val="0"/>
              </a:spcBef>
            </a:pPr>
            <a:r>
              <a:rPr lang="el-GR" sz="1800" dirty="0">
                <a:effectLst>
                  <a:outerShdw blurRad="38100" dist="38100" dir="2700000" algn="tl">
                    <a:srgbClr val="000000">
                      <a:alpha val="43137"/>
                    </a:srgbClr>
                  </a:outerShdw>
                </a:effectLst>
                <a:latin typeface="Times New Roman" panose="02020603050405020304" pitchFamily="18" charset="0"/>
              </a:rPr>
              <a:t>1.	Πελοποννησιακή Γερουσία: Συστάθηκε με πρωτοβουλία Πελοποννησίων προεστών, δίχως τη συμμετοχή κανενός άλλου φορέα του Αγώνα.</a:t>
            </a:r>
          </a:p>
          <a:p>
            <a:pPr algn="just">
              <a:lnSpc>
                <a:spcPct val="150000"/>
              </a:lnSpc>
              <a:spcBef>
                <a:spcPts val="0"/>
              </a:spcBef>
            </a:pPr>
            <a:r>
              <a:rPr lang="el-GR" sz="1800" dirty="0">
                <a:effectLst>
                  <a:outerShdw blurRad="38100" dist="38100" dir="2700000" algn="tl">
                    <a:srgbClr val="000000">
                      <a:alpha val="43137"/>
                    </a:srgbClr>
                  </a:outerShdw>
                </a:effectLst>
                <a:latin typeface="Times New Roman" panose="02020603050405020304" pitchFamily="18" charset="0"/>
              </a:rPr>
              <a:t>2.	Γερουσία	της Δυτικής	Χέρσου Ελλάδος: Είχε επικεφαλής τον Φαναριώτη πολιτικό Αλέξανδρο Μαυροκορδάτο.</a:t>
            </a:r>
          </a:p>
          <a:p>
            <a:pPr algn="just">
              <a:lnSpc>
                <a:spcPct val="150000"/>
              </a:lnSpc>
              <a:spcBef>
                <a:spcPts val="0"/>
              </a:spcBef>
            </a:pPr>
            <a:r>
              <a:rPr lang="el-GR" sz="1800" dirty="0">
                <a:effectLst>
                  <a:outerShdw blurRad="38100" dist="38100" dir="2700000" algn="tl">
                    <a:srgbClr val="000000">
                      <a:alpha val="43137"/>
                    </a:srgbClr>
                  </a:outerShdw>
                </a:effectLst>
                <a:latin typeface="Times New Roman" panose="02020603050405020304" pitchFamily="18" charset="0"/>
              </a:rPr>
              <a:t>3.	Άρειος Πάγος: Διοικούσε την Ανατολική Στερεά Ελλάδα και είχε επικεφαλής τον Φαναριώτη Θεόδωρο Νέγρη.</a:t>
            </a:r>
          </a:p>
          <a:p>
            <a:pPr algn="just">
              <a:lnSpc>
                <a:spcPct val="150000"/>
              </a:lnSpc>
              <a:spcBef>
                <a:spcPts val="0"/>
              </a:spcBef>
            </a:pPr>
            <a:r>
              <a:rPr lang="el-GR" sz="1800" dirty="0">
                <a:effectLst>
                  <a:outerShdw blurRad="38100" dist="38100" dir="2700000" algn="tl">
                    <a:srgbClr val="000000">
                      <a:alpha val="43137"/>
                    </a:srgbClr>
                  </a:outerShdw>
                </a:effectLst>
                <a:latin typeface="Times New Roman" panose="02020603050405020304" pitchFamily="18" charset="0"/>
              </a:rPr>
              <a:t>⚫	Καλοκαίρι 1821: Φθάνει στην Πελοπόννησο ο Δημήτριος Υψηλάντης ως εκπρόσωπος του αδερφού του, για να αναλάβει την ηγεσία του Αγώνα· πολλοί οπλαρχηγοί και Φιλικοί συσπειρώνονται γύρω του ενάντια σε Φαναριώτες, προεστούς και ιεράρχες που επιθυμούσαν την εξουσία· τα πράγματα οδηγούσαν σε σύρραξη και μόνο την τελευταία στιγμή αποφεύχθηκε χάρη στον Κολοκοτρώνη.</a:t>
            </a:r>
          </a:p>
          <a:p>
            <a:pPr algn="just">
              <a:lnSpc>
                <a:spcPct val="150000"/>
              </a:lnSpc>
              <a:spcBef>
                <a:spcPts val="0"/>
              </a:spcBef>
            </a:pPr>
            <a:endParaRPr lang="el-GR" sz="1800" dirty="0">
              <a:effectLst>
                <a:outerShdw blurRad="38100" dist="38100" dir="2700000" algn="tl">
                  <a:srgbClr val="000000">
                    <a:alpha val="43137"/>
                  </a:srgbClr>
                </a:outerShdw>
              </a:effectLst>
              <a:latin typeface="Times New Roman" panose="02020603050405020304" pitchFamily="18" charset="0"/>
            </a:endParaRPr>
          </a:p>
          <a:p>
            <a:pPr algn="just">
              <a:lnSpc>
                <a:spcPct val="150000"/>
              </a:lnSpc>
              <a:spcBef>
                <a:spcPts val="0"/>
              </a:spcBef>
            </a:pPr>
            <a:endParaRPr lang="el-GR" sz="1800" dirty="0">
              <a:effectLst>
                <a:outerShdw blurRad="38100" dist="38100" dir="2700000" algn="tl">
                  <a:srgbClr val="000000">
                    <a:alpha val="43137"/>
                  </a:srgbClr>
                </a:outerShdw>
              </a:effectLst>
              <a:latin typeface="Times New Roman" panose="02020603050405020304" pitchFamily="18" charset="0"/>
            </a:endParaRPr>
          </a:p>
          <a:p>
            <a:pPr algn="just">
              <a:lnSpc>
                <a:spcPct val="150000"/>
              </a:lnSpc>
              <a:spcBef>
                <a:spcPts val="0"/>
              </a:spcBef>
            </a:pPr>
            <a:endParaRPr lang="el-GR" sz="2200" dirty="0">
              <a:effectLst>
                <a:outerShdw blurRad="38100" dist="38100" dir="2700000" algn="tl">
                  <a:srgbClr val="000000">
                    <a:alpha val="43137"/>
                  </a:srgbClr>
                </a:outerShdw>
              </a:effectLst>
              <a:latin typeface="Times New Roman" panose="02020603050405020304" pitchFamily="18" charset="0"/>
            </a:endParaRPr>
          </a:p>
        </p:txBody>
      </p:sp>
    </p:spTree>
    <p:extLst>
      <p:ext uri="{BB962C8B-B14F-4D97-AF65-F5344CB8AC3E}">
        <p14:creationId xmlns:p14="http://schemas.microsoft.com/office/powerpoint/2010/main" val="20265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
            <a:ext cx="9144000" cy="6858000"/>
          </a:xfrm>
        </p:spPr>
        <p:txBody>
          <a:bodyPr>
            <a:normAutofit fontScale="92500" lnSpcReduction="10000"/>
          </a:bodyPr>
          <a:lstStyle/>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Η Α΄ Εθνοσυνέλευση:</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	Ανάγκη ενιαίας διεύθυνσης της επανάστασης 🠚 κατάργηση τοπικών οργανισμών.</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	Εκλογές για ανάδειξη αντιπροσώπων σε Εθνική Συνέλευση με στόχο τη δημιουργία κεντρικής διοίκησης.</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	Α΄ Εθνοσυνέλευση (Δεκέμβριος 1821 - Ιανουάριος 1822, Επίδαυρος) 🠚 Ψήφιση πρώτου ελληνικού συντάγματος (σύνταγμα της Επιδαύρου).</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	Χαρακτηριστικά συντάγματος:</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1.	Επίδραση από τα γαλλικά συνάγματα.</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2.	Διακήρυξη ελληνικής ανεξαρτησίας.</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3.	Θέσπιση αβασίλευτης δημοκρατίας (μοναδική στην Ευρώπη).</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4.	Ανάδειξη της επανάστασης ως εθνικής και όχι κοινωνικοανατρεπτικής.</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5.	Οργάνωση διοίκησης: α. Εκτελεστικό (κυβέρνηση): πενταμελές - πρόεδρος ο Αλέξανδρος Μαυροκορδάτος. β. Βουλευτικό: 70 μέλη - πρόεδρος ο Δημήτριος Υψηλάντης - εκπροσωπούνται όμως κυρίως προεστοί.</a:t>
            </a:r>
          </a:p>
          <a:p>
            <a:pPr algn="just">
              <a:lnSpc>
                <a:spcPct val="150000"/>
              </a:lnSpc>
              <a:spcBef>
                <a:spcPts val="0"/>
              </a:spcBef>
            </a:pPr>
            <a:endParaRPr lang="el-GR" sz="2200" dirty="0">
              <a:effectLst>
                <a:outerShdw blurRad="38100" dist="38100" dir="2700000" algn="tl">
                  <a:srgbClr val="000000">
                    <a:alpha val="43137"/>
                  </a:srgbClr>
                </a:outerShdw>
              </a:effectLst>
              <a:latin typeface="Times New Roman" panose="02020603050405020304" pitchFamily="18" charset="0"/>
            </a:endParaRPr>
          </a:p>
        </p:txBody>
      </p:sp>
    </p:spTree>
    <p:extLst>
      <p:ext uri="{BB962C8B-B14F-4D97-AF65-F5344CB8AC3E}">
        <p14:creationId xmlns:p14="http://schemas.microsoft.com/office/powerpoint/2010/main" val="22962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
            <a:ext cx="9144000" cy="6858000"/>
          </a:xfrm>
        </p:spPr>
        <p:txBody>
          <a:bodyPr>
            <a:normAutofit/>
          </a:bodyPr>
          <a:lstStyle/>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Η Β΄ Εθνοσυνέλευση:</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	Μάρτιος - Απρίλιος 1823 ( Άστρος Κυνουρίας).</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	Τροποποίηση του Συντάγματος του 1822 🠚 «Νόμος της Επιδαύρου»:</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1.	Κατάργηση τοπικών οργανισμών και θεσμού του αρχιστράτηγου.</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2.	Ορισμός  του  Πετρόμπεη Μαυρομιχάλη	στο Εκτελεστικό και του</a:t>
            </a:r>
            <a:r>
              <a:rPr lang="en-US" sz="2200" dirty="0">
                <a:effectLst>
                  <a:outerShdw blurRad="38100" dist="38100" dir="2700000" algn="tl">
                    <a:srgbClr val="000000">
                      <a:alpha val="43137"/>
                    </a:srgbClr>
                  </a:outerShdw>
                </a:effectLst>
                <a:latin typeface="Times New Roman" panose="02020603050405020304" pitchFamily="18" charset="0"/>
              </a:rPr>
              <a:t> </a:t>
            </a:r>
            <a:r>
              <a:rPr lang="el-GR" sz="2200" dirty="0">
                <a:effectLst>
                  <a:outerShdw blurRad="38100" dist="38100" dir="2700000" algn="tl">
                    <a:srgbClr val="000000">
                      <a:alpha val="43137"/>
                    </a:srgbClr>
                  </a:outerShdw>
                </a:effectLst>
                <a:latin typeface="Times New Roman" panose="02020603050405020304" pitchFamily="18" charset="0"/>
              </a:rPr>
              <a:t>Αλέξανδρου Μαυροκορδάτου στο Βουλευτικό.</a:t>
            </a:r>
          </a:p>
          <a:p>
            <a:pPr algn="just">
              <a:lnSpc>
                <a:spcPct val="150000"/>
              </a:lnSpc>
              <a:spcBef>
                <a:spcPts val="0"/>
              </a:spcBef>
            </a:pPr>
            <a:endParaRPr lang="el-GR" sz="2200" dirty="0">
              <a:effectLst>
                <a:outerShdw blurRad="38100" dist="38100" dir="2700000" algn="tl">
                  <a:srgbClr val="000000">
                    <a:alpha val="43137"/>
                  </a:srgbClr>
                </a:outerShdw>
              </a:effectLst>
              <a:latin typeface="Times New Roman" panose="02020603050405020304" pitchFamily="18" charset="0"/>
            </a:endParaRPr>
          </a:p>
        </p:txBody>
      </p:sp>
    </p:spTree>
    <p:extLst>
      <p:ext uri="{BB962C8B-B14F-4D97-AF65-F5344CB8AC3E}">
        <p14:creationId xmlns:p14="http://schemas.microsoft.com/office/powerpoint/2010/main" val="591081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
            <a:ext cx="9144000" cy="6858000"/>
          </a:xfrm>
        </p:spPr>
        <p:txBody>
          <a:bodyPr>
            <a:normAutofit fontScale="92500" lnSpcReduction="20000"/>
          </a:bodyPr>
          <a:lstStyle/>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Ο εμφύλιος πόλεμος:</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	Σταδιακή ένταση των αντιθέσεων 🠚 αρχικά πολιτική σύγκρουση, αργότερα ένοπλη σύρραξη.</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	Οι αιτίες του εμφυλίου:</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1.	Αντίθεση ανάμεσα στους προνομιούχους (Φαναριώτες, προεστούς ιεράρχες) και στους πρωταγωνιστές του πολεμικού Αγώνα (οπλαρχηγούς, Φιλικούς).</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2.	Τοπικιστικές αντιθέσεις.</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3.	Διαφωνίες για διαχείριση του αγγλικού δανείου.</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4.	Προσωπικές αντιπαλότητες και φιλοδοξίες.</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	ΟΙ φάσεις του εμφυλίου:</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α. Πρώτη φάση (φθινόπωρο 1823 - καλοκαίρι 1824) 🠚 Κολοκοτρώνης (Εκτελεστικό) ≠ Μαυροκορδάτος (Βουλευτικό) 🠚 Υποστήριξη Μαυροκορδάτου από τους προεστούς της Πελοποννήσου 🠚 Υποχώρηση Κολοκοτρώνη.</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β. Δεύτερη φάση (Ιούλιος 1824 - Ιανουάριος 1825) 🠚 Συνασπισμός Μαυροκορδάτου, Υδραίων και Ρουμελιωτών οπλαρχηγών 🠚 Απομόνωση Πελοποννησίων από το Βουλευτικό 🠚 Εισβολή στην Πελοπόννησο και ήττα Πελοποννησίων 🠚 Φυλάκιση Κολοκοτρώνη και Ανδρούτσου.</a:t>
            </a:r>
          </a:p>
          <a:p>
            <a:pPr algn="just">
              <a:lnSpc>
                <a:spcPct val="150000"/>
              </a:lnSpc>
              <a:spcBef>
                <a:spcPts val="0"/>
              </a:spcBef>
            </a:pPr>
            <a:endParaRPr lang="el-GR" sz="2200" dirty="0">
              <a:effectLst>
                <a:outerShdw blurRad="38100" dist="38100" dir="2700000" algn="tl">
                  <a:srgbClr val="000000">
                    <a:alpha val="43137"/>
                  </a:srgbClr>
                </a:outerShdw>
              </a:effectLst>
              <a:latin typeface="Times New Roman" panose="02020603050405020304" pitchFamily="18" charset="0"/>
            </a:endParaRPr>
          </a:p>
        </p:txBody>
      </p:sp>
    </p:spTree>
    <p:extLst>
      <p:ext uri="{BB962C8B-B14F-4D97-AF65-F5344CB8AC3E}">
        <p14:creationId xmlns:p14="http://schemas.microsoft.com/office/powerpoint/2010/main" val="784373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
            <a:ext cx="9144000" cy="6858000"/>
          </a:xfrm>
        </p:spPr>
        <p:txBody>
          <a:bodyPr>
            <a:normAutofit/>
          </a:bodyPr>
          <a:lstStyle/>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Η Γ΄ Εθνοσυνέλευση:</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	Αρχική σύγκληση 🠚 Άνοιξη 1826 (Επίδαυρος) 🠚 διάλυση λόγω πτώσης του Μεσολογγίου (10 Απριλίου 1826).</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	Τελική σύγκληση 🠚 Άνοιξη 1827 (</a:t>
            </a:r>
            <a:r>
              <a:rPr lang="el-GR" sz="2200" dirty="0" err="1">
                <a:effectLst>
                  <a:outerShdw blurRad="38100" dist="38100" dir="2700000" algn="tl">
                    <a:srgbClr val="000000">
                      <a:alpha val="43137"/>
                    </a:srgbClr>
                  </a:outerShdw>
                </a:effectLst>
                <a:latin typeface="Times New Roman" panose="02020603050405020304" pitchFamily="18" charset="0"/>
              </a:rPr>
              <a:t>Τροιζήνα</a:t>
            </a:r>
            <a:r>
              <a:rPr lang="el-GR" sz="2200" dirty="0">
                <a:effectLst>
                  <a:outerShdw blurRad="38100" dist="38100" dir="2700000" algn="tl">
                    <a:srgbClr val="000000">
                      <a:alpha val="43137"/>
                    </a:srgbClr>
                  </a:outerShdw>
                </a:effectLst>
                <a:latin typeface="Times New Roman" panose="02020603050405020304" pitchFamily="18" charset="0"/>
              </a:rPr>
              <a:t>).</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	Αποφάσεις:</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1.	Εκλογή Ιωάννη Καποδίστρια ως Κυβερνήτη (7 χρόνια θητεία).</a:t>
            </a:r>
          </a:p>
          <a:p>
            <a:pPr marL="457200" indent="-457200" algn="just">
              <a:lnSpc>
                <a:spcPct val="150000"/>
              </a:lnSpc>
              <a:spcBef>
                <a:spcPts val="0"/>
              </a:spcBef>
              <a:buAutoNum type="arabicPeriod" startAt="2"/>
            </a:pPr>
            <a:r>
              <a:rPr lang="el-GR" sz="2200" dirty="0">
                <a:effectLst>
                  <a:outerShdw blurRad="38100" dist="38100" dir="2700000" algn="tl">
                    <a:srgbClr val="000000">
                      <a:alpha val="43137"/>
                    </a:srgbClr>
                  </a:outerShdw>
                </a:effectLst>
                <a:latin typeface="Times New Roman" panose="02020603050405020304" pitchFamily="18" charset="0"/>
              </a:rPr>
              <a:t>Ψήφιση νέου Συντάγματος («</a:t>
            </a:r>
            <a:r>
              <a:rPr lang="el-GR" sz="2200" dirty="0" err="1">
                <a:effectLst>
                  <a:outerShdw blurRad="38100" dist="38100" dir="2700000" algn="tl">
                    <a:srgbClr val="000000">
                      <a:alpha val="43137"/>
                    </a:srgbClr>
                  </a:outerShdw>
                </a:effectLst>
                <a:latin typeface="Times New Roman" panose="02020603050405020304" pitchFamily="18" charset="0"/>
              </a:rPr>
              <a:t>Πολιτικόν</a:t>
            </a:r>
            <a:r>
              <a:rPr lang="el-GR" sz="2200" dirty="0">
                <a:effectLst>
                  <a:outerShdw blurRad="38100" dist="38100" dir="2700000" algn="tl">
                    <a:srgbClr val="000000">
                      <a:alpha val="43137"/>
                    </a:srgbClr>
                  </a:outerShdw>
                </a:effectLst>
                <a:latin typeface="Times New Roman" panose="02020603050405020304" pitchFamily="18" charset="0"/>
              </a:rPr>
              <a:t> Σύνταγμα της Ελλάδος»): </a:t>
            </a:r>
          </a:p>
          <a:p>
            <a:pPr marL="457200" indent="-457200" algn="just">
              <a:lnSpc>
                <a:spcPct val="150000"/>
              </a:lnSpc>
              <a:spcBef>
                <a:spcPts val="0"/>
              </a:spcBef>
              <a:buAutoNum type="arabicPeriod" startAt="2"/>
            </a:pPr>
            <a:r>
              <a:rPr lang="el-GR" sz="2200" dirty="0">
                <a:effectLst>
                  <a:outerShdw blurRad="38100" dist="38100" dir="2700000" algn="tl">
                    <a:srgbClr val="000000">
                      <a:alpha val="43137"/>
                    </a:srgbClr>
                  </a:outerShdw>
                </a:effectLst>
                <a:latin typeface="Times New Roman" panose="02020603050405020304" pitchFamily="18" charset="0"/>
              </a:rPr>
              <a:t>α. Προβλέπει διάκριση εξουσιών.</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β. Περιέχει φιλελεύθερες ιδέες (π.χ. ανεξιθρησκία, ατομικά δικαιώματα, κατάργηση δουλείας).</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γ. Είναι το πιο δημοκρατικό σύνταγμα της εποχής.</a:t>
            </a:r>
          </a:p>
          <a:p>
            <a:pPr algn="just">
              <a:lnSpc>
                <a:spcPct val="150000"/>
              </a:lnSpc>
              <a:spcBef>
                <a:spcPts val="0"/>
              </a:spcBef>
            </a:pPr>
            <a:endParaRPr lang="el-GR" sz="2200" dirty="0">
              <a:effectLst>
                <a:outerShdw blurRad="38100" dist="38100" dir="2700000" algn="tl">
                  <a:srgbClr val="000000">
                    <a:alpha val="43137"/>
                  </a:srgbClr>
                </a:outerShdw>
              </a:effectLst>
              <a:latin typeface="Times New Roman" panose="02020603050405020304" pitchFamily="18" charset="0"/>
            </a:endParaRPr>
          </a:p>
          <a:p>
            <a:pPr algn="just">
              <a:lnSpc>
                <a:spcPct val="150000"/>
              </a:lnSpc>
              <a:spcBef>
                <a:spcPts val="0"/>
              </a:spcBef>
            </a:pPr>
            <a:r>
              <a:rPr lang="en-US" sz="2200" dirty="0">
                <a:effectLst>
                  <a:outerShdw blurRad="38100" dist="38100" dir="2700000" algn="tl">
                    <a:srgbClr val="000000">
                      <a:alpha val="43137"/>
                    </a:srgbClr>
                  </a:outerShdw>
                </a:effectLst>
                <a:latin typeface="Times New Roman" panose="02020603050405020304" pitchFamily="18" charset="0"/>
                <a:hlinkClick r:id="rId3"/>
              </a:rPr>
              <a:t>https://youtu.be/-HktG5oTvrU?si=uCyaWB-D2tt15lxH</a:t>
            </a:r>
            <a:r>
              <a:rPr lang="el-GR" sz="2200" dirty="0">
                <a:effectLst>
                  <a:outerShdw blurRad="38100" dist="38100" dir="2700000" algn="tl">
                    <a:srgbClr val="000000">
                      <a:alpha val="43137"/>
                    </a:srgbClr>
                  </a:outerShdw>
                </a:effectLst>
                <a:latin typeface="Times New Roman" panose="02020603050405020304" pitchFamily="18" charset="0"/>
              </a:rPr>
              <a:t> </a:t>
            </a:r>
          </a:p>
          <a:p>
            <a:pPr algn="just">
              <a:lnSpc>
                <a:spcPct val="150000"/>
              </a:lnSpc>
              <a:spcBef>
                <a:spcPts val="0"/>
              </a:spcBef>
            </a:pPr>
            <a:endParaRPr lang="el-GR" sz="2200" dirty="0">
              <a:effectLst>
                <a:outerShdw blurRad="38100" dist="38100" dir="2700000" algn="tl">
                  <a:srgbClr val="000000">
                    <a:alpha val="43137"/>
                  </a:srgbClr>
                </a:outerShdw>
              </a:effectLst>
              <a:latin typeface="Times New Roman" panose="02020603050405020304" pitchFamily="18" charset="0"/>
            </a:endParaRPr>
          </a:p>
        </p:txBody>
      </p:sp>
    </p:spTree>
    <p:extLst>
      <p:ext uri="{BB962C8B-B14F-4D97-AF65-F5344CB8AC3E}">
        <p14:creationId xmlns:p14="http://schemas.microsoft.com/office/powerpoint/2010/main" val="3175624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
            <a:ext cx="9144000" cy="6858000"/>
          </a:xfrm>
        </p:spPr>
        <p:txBody>
          <a:bodyPr>
            <a:normAutofit/>
          </a:bodyPr>
          <a:lstStyle/>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hlinkClick r:id="rId3"/>
              </a:rPr>
              <a:t>Οι Εθνοσυνελεύσεις του Αγώνα </a:t>
            </a:r>
          </a:p>
          <a:p>
            <a:pPr algn="just">
              <a:lnSpc>
                <a:spcPct val="150000"/>
              </a:lnSpc>
              <a:spcBef>
                <a:spcPts val="0"/>
              </a:spcBef>
            </a:pPr>
            <a:r>
              <a:rPr lang="en-US" sz="2200" dirty="0">
                <a:effectLst>
                  <a:outerShdw blurRad="38100" dist="38100" dir="2700000" algn="tl">
                    <a:srgbClr val="000000">
                      <a:alpha val="43137"/>
                    </a:srgbClr>
                  </a:outerShdw>
                </a:effectLst>
                <a:latin typeface="Times New Roman" panose="02020603050405020304" pitchFamily="18" charset="0"/>
                <a:hlinkClick r:id="rId3"/>
              </a:rPr>
              <a:t>https://youtu.be/-HktG5oTvrU?si=uCyaWB-D2tt15lxH</a:t>
            </a:r>
            <a:r>
              <a:rPr lang="el-GR" sz="2200" dirty="0">
                <a:effectLst>
                  <a:outerShdw blurRad="38100" dist="38100" dir="2700000" algn="tl">
                    <a:srgbClr val="000000">
                      <a:alpha val="43137"/>
                    </a:srgbClr>
                  </a:outerShdw>
                </a:effectLst>
                <a:latin typeface="Times New Roman" panose="02020603050405020304" pitchFamily="18" charset="0"/>
              </a:rPr>
              <a:t> </a:t>
            </a:r>
            <a:r>
              <a:rPr lang="en-US" sz="2200" dirty="0">
                <a:effectLst>
                  <a:outerShdw blurRad="38100" dist="38100" dir="2700000" algn="tl">
                    <a:srgbClr val="000000">
                      <a:alpha val="43137"/>
                    </a:srgbClr>
                  </a:outerShdw>
                </a:effectLst>
                <a:latin typeface="Times New Roman" panose="02020603050405020304" pitchFamily="18" charset="0"/>
              </a:rPr>
              <a:t> </a:t>
            </a:r>
          </a:p>
          <a:p>
            <a:pPr algn="just">
              <a:lnSpc>
                <a:spcPct val="150000"/>
              </a:lnSpc>
              <a:spcBef>
                <a:spcPts val="0"/>
              </a:spcBef>
            </a:pPr>
            <a:endParaRPr lang="el-GR" sz="2200" dirty="0">
              <a:effectLst>
                <a:outerShdw blurRad="38100" dist="38100" dir="2700000" algn="tl">
                  <a:srgbClr val="000000">
                    <a:alpha val="43137"/>
                  </a:srgbClr>
                </a:outerShdw>
              </a:effectLst>
              <a:latin typeface="Times New Roman" panose="02020603050405020304" pitchFamily="18" charset="0"/>
            </a:endParaRPr>
          </a:p>
        </p:txBody>
      </p:sp>
    </p:spTree>
    <p:extLst>
      <p:ext uri="{BB962C8B-B14F-4D97-AF65-F5344CB8AC3E}">
        <p14:creationId xmlns:p14="http://schemas.microsoft.com/office/powerpoint/2010/main" val="271188705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7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667</Words>
  <Application>Microsoft Office PowerPoint</Application>
  <PresentationFormat>Προβολή στην οθόνη (4:3)</PresentationFormat>
  <Paragraphs>53</Paragraphs>
  <Slides>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2</vt:i4>
      </vt:variant>
      <vt:variant>
        <vt:lpstr>Τίτλοι διαφανειών</vt:lpstr>
      </vt:variant>
      <vt:variant>
        <vt:i4>6</vt:i4>
      </vt:variant>
    </vt:vector>
  </HeadingPairs>
  <TitlesOfParts>
    <vt:vector size="12" baseType="lpstr">
      <vt:lpstr>Arial</vt:lpstr>
      <vt:lpstr>Calibri</vt:lpstr>
      <vt:lpstr>Calibri Light</vt:lpstr>
      <vt:lpstr>Times New Roman</vt:lpstr>
      <vt:lpstr>Θέμα του Office</vt:lpstr>
      <vt:lpstr>7_Office Theme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24</cp:revision>
  <dcterms:created xsi:type="dcterms:W3CDTF">2020-10-04T19:41:35Z</dcterms:created>
  <dcterms:modified xsi:type="dcterms:W3CDTF">2024-09-09T06:31:48Z</dcterms:modified>
</cp:coreProperties>
</file>