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80" r:id="rId3"/>
    <p:sldId id="287" r:id="rId4"/>
    <p:sldId id="262" r:id="rId5"/>
    <p:sldId id="263" r:id="rId6"/>
    <p:sldId id="278" r:id="rId7"/>
    <p:sldId id="264" r:id="rId8"/>
    <p:sldId id="283" r:id="rId9"/>
    <p:sldId id="282" r:id="rId10"/>
    <p:sldId id="266" r:id="rId11"/>
    <p:sldId id="285" r:id="rId12"/>
    <p:sldId id="289" r:id="rId13"/>
    <p:sldId id="261" r:id="rId14"/>
    <p:sldId id="288" r:id="rId15"/>
    <p:sldId id="267" r:id="rId16"/>
    <p:sldId id="286" r:id="rId17"/>
    <p:sldId id="290" r:id="rId18"/>
    <p:sldId id="268" r:id="rId19"/>
    <p:sldId id="273" r:id="rId20"/>
    <p:sldId id="274" r:id="rId21"/>
    <p:sldId id="291" r:id="rId22"/>
    <p:sldId id="276" r:id="rId23"/>
    <p:sldId id="275" r:id="rId24"/>
    <p:sldId id="277"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3478" autoAdjust="0"/>
  </p:normalViewPr>
  <p:slideViewPr>
    <p:cSldViewPr>
      <p:cViewPr varScale="1">
        <p:scale>
          <a:sx n="109" d="100"/>
          <a:sy n="109" d="100"/>
        </p:scale>
        <p:origin x="-87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C02AD-CB9A-4993-B07A-7A70DD232F24}" type="datetimeFigureOut">
              <a:rPr lang="el-GR" smtClean="0"/>
              <a:t>7/10/2024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D8792-E8E2-4A71-9E7C-AEDB328EC163}" type="slidenum">
              <a:rPr lang="el-GR" smtClean="0"/>
              <a:t>‹#›</a:t>
            </a:fld>
            <a:endParaRPr lang="el-GR"/>
          </a:p>
        </p:txBody>
      </p:sp>
    </p:spTree>
    <p:extLst>
      <p:ext uri="{BB962C8B-B14F-4D97-AF65-F5344CB8AC3E}">
        <p14:creationId xmlns:p14="http://schemas.microsoft.com/office/powerpoint/2010/main" val="325589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EAD8792-E8E2-4A71-9E7C-AEDB328EC163}" type="slidenum">
              <a:rPr lang="el-GR" smtClean="0"/>
              <a:t>5</a:t>
            </a:fld>
            <a:endParaRPr lang="el-GR" dirty="0"/>
          </a:p>
        </p:txBody>
      </p:sp>
    </p:spTree>
    <p:extLst>
      <p:ext uri="{BB962C8B-B14F-4D97-AF65-F5344CB8AC3E}">
        <p14:creationId xmlns:p14="http://schemas.microsoft.com/office/powerpoint/2010/main" val="308535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189427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417093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3396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142029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116272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27843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323439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377914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100892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342225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35926AF-A28E-4930-B277-50C7E31AC385}" type="datetimeFigureOut">
              <a:rPr lang="el-GR" smtClean="0"/>
              <a:t>7/10/2024</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DED4EB5D-A454-44D6-A94B-B9344D1D916C}" type="slidenum">
              <a:rPr lang="el-GR" smtClean="0"/>
              <a:t>‹#›</a:t>
            </a:fld>
            <a:endParaRPr lang="el-GR" dirty="0"/>
          </a:p>
        </p:txBody>
      </p:sp>
    </p:spTree>
    <p:extLst>
      <p:ext uri="{BB962C8B-B14F-4D97-AF65-F5344CB8AC3E}">
        <p14:creationId xmlns:p14="http://schemas.microsoft.com/office/powerpoint/2010/main" val="131484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926AF-A28E-4930-B277-50C7E31AC385}" type="datetimeFigureOut">
              <a:rPr lang="el-GR" smtClean="0"/>
              <a:t>7/10/2024</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4EB5D-A454-44D6-A94B-B9344D1D916C}" type="slidenum">
              <a:rPr lang="el-GR" smtClean="0"/>
              <a:t>‹#›</a:t>
            </a:fld>
            <a:endParaRPr lang="el-GR" dirty="0"/>
          </a:p>
        </p:txBody>
      </p:sp>
    </p:spTree>
    <p:extLst>
      <p:ext uri="{BB962C8B-B14F-4D97-AF65-F5344CB8AC3E}">
        <p14:creationId xmlns:p14="http://schemas.microsoft.com/office/powerpoint/2010/main" val="50336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Gsic1NXRHA" TargetMode="External"/><Relationship Id="rId2" Type="http://schemas.openxmlformats.org/officeDocument/2006/relationships/hyperlink" Target="https://www.youtube.com/watch?v=wIo9mZwBVk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ep.edu.gr/images/IEP/EPISTIMONIKI_YPIRESIA/Epist_Grafeia/Graf_Ereynas_A/Nea_progr_spoyd_Thriskeytika/DIDAKTIKES-PROTASEIS/SXED_DIDAS_GYMNASIO/A_GYMNASIOY/THEM_ENOT1_2odioro/Didaktiki-Protasi-A-Gymnasiou-THEM_ENOT-1-2odioro-1.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hyperlink" Target="https://photodentro.edu.gr/v/item/ds/8521/733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odegr.com/oode/orthod/katal_ekkl1.htm" TargetMode="External"/><Relationship Id="rId2" Type="http://schemas.openxmlformats.org/officeDocument/2006/relationships/hyperlink" Target="http://photodentro.edu.gr/aggregator/lo/photodentro-lor-8521-733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l.wikipedia.org/wiki/%CE%9C%CE%B5%CE%B3%CE%AC%CE%BB%CE%B5%CF%82_%CE%B8%CF%81%CE%B7%CF%83%CE%BA%CE%B5%CE%AF%CE%B5%CF%8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photodentro.edu.gr/v/item/ds/8521/3812"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916832"/>
            <a:ext cx="8229600" cy="194421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l-GR" dirty="0" smtClean="0"/>
              <a:t/>
            </a:r>
            <a:br>
              <a:rPr lang="el-GR" dirty="0" smtClean="0"/>
            </a:br>
            <a:r>
              <a:rPr lang="el-GR" u="sng" dirty="0" smtClean="0"/>
              <a:t>Α΄ΘΕΜΑΤΙΚΗ ΕΝΟΤΗΤΑ</a:t>
            </a:r>
            <a:r>
              <a:rPr lang="el-GR" dirty="0" smtClean="0"/>
              <a:t>:</a:t>
            </a:r>
            <a:br>
              <a:rPr lang="el-GR" dirty="0" smtClean="0"/>
            </a:br>
            <a:r>
              <a:rPr lang="el-GR" dirty="0" smtClean="0"/>
              <a:t>Η </a:t>
            </a:r>
            <a:r>
              <a:rPr lang="el-GR" dirty="0"/>
              <a:t>Ορθόδοξη Εκκλησία Σήμερα</a:t>
            </a:r>
            <a:br>
              <a:rPr lang="el-GR" dirty="0"/>
            </a:br>
            <a:r>
              <a:rPr lang="el-GR" dirty="0" smtClean="0"/>
              <a:t/>
            </a:r>
            <a:br>
              <a:rPr lang="el-GR" dirty="0" smtClean="0"/>
            </a:br>
            <a:endParaRPr lang="el-GR" dirty="0"/>
          </a:p>
        </p:txBody>
      </p:sp>
    </p:spTree>
    <p:extLst>
      <p:ext uri="{BB962C8B-B14F-4D97-AF65-F5344CB8AC3E}">
        <p14:creationId xmlns:p14="http://schemas.microsoft.com/office/powerpoint/2010/main" val="2385200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708920"/>
            <a:ext cx="8856984" cy="3960440"/>
          </a:xfrm>
        </p:spPr>
        <p:style>
          <a:lnRef idx="1">
            <a:schemeClr val="accent2"/>
          </a:lnRef>
          <a:fillRef idx="2">
            <a:schemeClr val="accent2"/>
          </a:fillRef>
          <a:effectRef idx="1">
            <a:schemeClr val="accent2"/>
          </a:effectRef>
          <a:fontRef idx="minor">
            <a:schemeClr val="dk1"/>
          </a:fontRef>
        </p:style>
        <p:txBody>
          <a:bodyPr numCol="2">
            <a:normAutofit/>
          </a:bodyPr>
          <a:lstStyle/>
          <a:p>
            <a:pPr marL="0" indent="0">
              <a:buNone/>
            </a:pPr>
            <a:endParaRPr lang="el-GR" sz="1700" dirty="0" smtClean="0">
              <a:latin typeface="Bahnschrift SemiLight Condensed" pitchFamily="34" charset="0"/>
            </a:endParaRPr>
          </a:p>
          <a:p>
            <a:pPr>
              <a:buFont typeface="+mj-lt"/>
              <a:buAutoNum type="arabicPeriod"/>
            </a:pPr>
            <a:r>
              <a:rPr lang="el-GR" sz="1700" dirty="0" smtClean="0">
                <a:latin typeface="Bahnschrift SemiLight Condensed" pitchFamily="34" charset="0"/>
              </a:rPr>
              <a:t>Όπως  το σώμα του ανθρώπου αποτελείται από πολλά και διαφορετικά </a:t>
            </a:r>
            <a:r>
              <a:rPr lang="el-GR" sz="1700" dirty="0" smtClean="0">
                <a:latin typeface="Bahnschrift SemiLight Condensed" pitchFamily="34" charset="0"/>
              </a:rPr>
              <a:t>μέλη, έτσι και το </a:t>
            </a:r>
            <a:r>
              <a:rPr lang="el-GR" sz="1700" b="1" dirty="0" smtClean="0">
                <a:latin typeface="Bahnschrift SemiLight Condensed" pitchFamily="34" charset="0"/>
              </a:rPr>
              <a:t>σώμα</a:t>
            </a:r>
            <a:r>
              <a:rPr lang="el-GR" sz="1700" dirty="0" smtClean="0">
                <a:latin typeface="Bahnschrift SemiLight Condensed" pitchFamily="34" charset="0"/>
              </a:rPr>
              <a:t> της Εκκλησίας αποτελείται από πολλά και διαφορετικά μέλη , του πιστούς.</a:t>
            </a:r>
          </a:p>
          <a:p>
            <a:pPr>
              <a:buFont typeface="+mj-lt"/>
              <a:buAutoNum type="arabicPeriod"/>
            </a:pPr>
            <a:endParaRPr lang="el-GR" sz="1700" dirty="0">
              <a:latin typeface="Bahnschrift SemiLight Condensed" pitchFamily="34" charset="0"/>
            </a:endParaRPr>
          </a:p>
          <a:p>
            <a:pPr>
              <a:buFont typeface="+mj-lt"/>
              <a:buAutoNum type="arabicPeriod"/>
            </a:pPr>
            <a:r>
              <a:rPr lang="el-GR" sz="1700" dirty="0" smtClean="0">
                <a:latin typeface="Bahnschrift SemiLight Condensed" pitchFamily="34" charset="0"/>
              </a:rPr>
              <a:t>Το κάθε μέλος του ανθρωπίνου σώματος επιτελεί </a:t>
            </a:r>
            <a:r>
              <a:rPr lang="el-GR" sz="1700" b="1" dirty="0" smtClean="0">
                <a:latin typeface="Bahnschrift SemiLight Condensed" pitchFamily="34" charset="0"/>
              </a:rPr>
              <a:t>ξεχωρισ</a:t>
            </a:r>
            <a:r>
              <a:rPr lang="el-GR" sz="1700" b="1" dirty="0" smtClean="0">
                <a:latin typeface="Bahnschrift SemiLight Condensed" pitchFamily="34" charset="0"/>
              </a:rPr>
              <a:t>τή</a:t>
            </a:r>
            <a:r>
              <a:rPr lang="el-GR" sz="1700" dirty="0" smtClean="0">
                <a:latin typeface="Bahnschrift SemiLight Condensed" pitchFamily="34" charset="0"/>
              </a:rPr>
              <a:t> λειτουργία. Το κάθε μέλος του σώματος της Εκκλησίας διατηρεί τα δικά του μοναδικά και ανεπανάληπτα χαρακτηριστικά. </a:t>
            </a:r>
          </a:p>
          <a:p>
            <a:pPr marL="0" indent="0">
              <a:buNone/>
            </a:pPr>
            <a:endParaRPr lang="el-GR" sz="1700" dirty="0">
              <a:latin typeface="Bahnschrift SemiLight Condensed" pitchFamily="34" charset="0"/>
            </a:endParaRPr>
          </a:p>
          <a:p>
            <a:pPr marL="0" indent="0">
              <a:buNone/>
            </a:pPr>
            <a:endParaRPr lang="el-GR" sz="1700" dirty="0" smtClean="0">
              <a:latin typeface="Bahnschrift SemiLight Condensed" pitchFamily="34" charset="0"/>
            </a:endParaRPr>
          </a:p>
          <a:p>
            <a:pPr marL="0" indent="0">
              <a:buNone/>
            </a:pPr>
            <a:endParaRPr lang="el-GR" sz="1700" dirty="0">
              <a:latin typeface="Bahnschrift SemiLight Condensed" pitchFamily="34" charset="0"/>
            </a:endParaRPr>
          </a:p>
          <a:p>
            <a:pPr marL="0" indent="0">
              <a:buNone/>
            </a:pPr>
            <a:endParaRPr lang="el-GR" sz="1700" dirty="0" smtClean="0">
              <a:latin typeface="Bahnschrift SemiLight Condensed" pitchFamily="34" charset="0"/>
            </a:endParaRPr>
          </a:p>
          <a:p>
            <a:pPr marL="0" indent="0" algn="just">
              <a:buNone/>
            </a:pPr>
            <a:r>
              <a:rPr lang="el-GR" sz="1700" b="1" dirty="0" smtClean="0">
                <a:solidFill>
                  <a:schemeClr val="tx1"/>
                </a:solidFill>
                <a:latin typeface="Bahnschrift SemiLight Condensed" pitchFamily="34" charset="0"/>
              </a:rPr>
              <a:t>3</a:t>
            </a:r>
            <a:r>
              <a:rPr lang="el-GR" sz="1700" dirty="0" smtClean="0">
                <a:latin typeface="Bahnschrift SemiLight Condensed" pitchFamily="34" charset="0"/>
              </a:rPr>
              <a:t>. Τα </a:t>
            </a:r>
            <a:r>
              <a:rPr lang="el-GR" sz="1700" dirty="0">
                <a:latin typeface="Bahnschrift SemiLight Condensed" pitchFamily="34" charset="0"/>
              </a:rPr>
              <a:t>μέλη του ανθρώπινου σώματος </a:t>
            </a:r>
            <a:r>
              <a:rPr lang="el-GR" sz="1700" b="1" u="sng" dirty="0" smtClean="0">
                <a:latin typeface="Bahnschrift SemiLight Condensed" pitchFamily="34" charset="0"/>
              </a:rPr>
              <a:t>δεν </a:t>
            </a:r>
            <a:r>
              <a:rPr lang="el-GR" sz="1700" b="1" u="sng" dirty="0">
                <a:latin typeface="Bahnschrift SemiLight Condensed" pitchFamily="34" charset="0"/>
              </a:rPr>
              <a:t>λειτουργούν ανταγωνιστικά</a:t>
            </a:r>
            <a:r>
              <a:rPr lang="el-GR" sz="1700" dirty="0">
                <a:latin typeface="Bahnschrift SemiLight Condensed" pitchFamily="34" charset="0"/>
              </a:rPr>
              <a:t>, αλλά το </a:t>
            </a:r>
            <a:r>
              <a:rPr lang="el-GR" sz="1700" dirty="0" smtClean="0">
                <a:latin typeface="Bahnschrift SemiLight Condensed" pitchFamily="34" charset="0"/>
              </a:rPr>
              <a:t>ένα στηρίζει </a:t>
            </a:r>
            <a:r>
              <a:rPr lang="el-GR" sz="1700" dirty="0">
                <a:latin typeface="Bahnschrift SemiLight Condensed" pitchFamily="34" charset="0"/>
              </a:rPr>
              <a:t>την ομαλή λειτουργία του </a:t>
            </a:r>
            <a:r>
              <a:rPr lang="el-GR" sz="1700" dirty="0" smtClean="0">
                <a:latin typeface="Bahnschrift SemiLight Condensed" pitchFamily="34" charset="0"/>
              </a:rPr>
              <a:t>άλλου. Όταν ένα μέλος του σώματος υποφέρει, υποφέρει ολόκληρο το σώμα. </a:t>
            </a:r>
            <a:r>
              <a:rPr lang="el-GR" sz="1700" dirty="0">
                <a:latin typeface="Bahnschrift SemiLight Condensed" pitchFamily="34" charset="0"/>
              </a:rPr>
              <a:t>Έτσι, και οι χριστιανοί ως </a:t>
            </a:r>
            <a:r>
              <a:rPr lang="el-GR" sz="1700" dirty="0" smtClean="0">
                <a:latin typeface="Bahnschrift SemiLight Condensed" pitchFamily="34" charset="0"/>
              </a:rPr>
              <a:t>μέλη της </a:t>
            </a:r>
            <a:r>
              <a:rPr lang="el-GR" sz="1700" dirty="0" smtClean="0">
                <a:latin typeface="Bahnschrift SemiLight Condensed" pitchFamily="34" charset="0"/>
              </a:rPr>
              <a:t>Εκκλησίας-του </a:t>
            </a:r>
            <a:r>
              <a:rPr lang="el-GR" sz="1700" b="1" u="sng" dirty="0" smtClean="0">
                <a:latin typeface="Bahnschrift SemiLight Condensed" pitchFamily="34" charset="0"/>
              </a:rPr>
              <a:t>Σώματος</a:t>
            </a:r>
            <a:r>
              <a:rPr lang="el-GR" sz="1700" dirty="0" smtClean="0">
                <a:latin typeface="Bahnschrift SemiLight Condensed" pitchFamily="34" charset="0"/>
              </a:rPr>
              <a:t> του Χριστού- το δικό μας πρόβλημα αφορά και τα υπόλοιπα μέλη που ανήκουν στο ίδιο Σώμα…</a:t>
            </a:r>
            <a:endParaRPr lang="el-GR" sz="1700" dirty="0">
              <a:latin typeface="Bahnschrift SemiLight Condensed" pitchFamily="34" charset="0"/>
            </a:endParaRPr>
          </a:p>
        </p:txBody>
      </p:sp>
      <p:pic>
        <p:nvPicPr>
          <p:cNvPr id="4" name="Picture 2"/>
          <p:cNvPicPr>
            <a:picLocks noChangeAspect="1" noChangeArrowheads="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40097" t="64455" r="25098" b="18705"/>
          <a:stretch/>
        </p:blipFill>
        <p:spPr bwMode="auto">
          <a:xfrm>
            <a:off x="611560" y="0"/>
            <a:ext cx="7698519" cy="28529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2820019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9879" y="188640"/>
            <a:ext cx="8229600" cy="936104"/>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l-GR" sz="3200" dirty="0" smtClean="0"/>
              <a:t>Αδελφοσύνη-κοινοκτημοσύνη-ενότητα-</a:t>
            </a:r>
            <a:br>
              <a:rPr lang="el-GR" sz="3200" dirty="0" smtClean="0"/>
            </a:br>
            <a:r>
              <a:rPr lang="el-GR" sz="3200" dirty="0" smtClean="0"/>
              <a:t>Θ. Ευχαριστία</a:t>
            </a:r>
            <a:endParaRPr lang="el-GR" sz="3200" dirty="0"/>
          </a:p>
        </p:txBody>
      </p:sp>
      <p:sp>
        <p:nvSpPr>
          <p:cNvPr id="3" name="Θέση περιεχομένου 2"/>
          <p:cNvSpPr>
            <a:spLocks noGrp="1"/>
          </p:cNvSpPr>
          <p:nvPr>
            <p:ph idx="1"/>
          </p:nvPr>
        </p:nvSpPr>
        <p:spPr/>
        <p:txBody>
          <a:bodyPr/>
          <a:lstStyle/>
          <a:p>
            <a:endParaRPr lang="el-G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22" t="15360" r="24515" b="45028"/>
          <a:stretch/>
        </p:blipFill>
        <p:spPr bwMode="auto">
          <a:xfrm>
            <a:off x="432575" y="1556792"/>
            <a:ext cx="8136904" cy="45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962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11760" y="274638"/>
            <a:ext cx="4920208" cy="3442394"/>
          </a:xfrm>
        </p:spPr>
        <p:txBody>
          <a:bodyPr/>
          <a:lstStyle/>
          <a:p>
            <a:endParaRPr lang="el-GR" dirty="0"/>
          </a:p>
        </p:txBody>
      </p:sp>
      <p:sp>
        <p:nvSpPr>
          <p:cNvPr id="3" name="Θέση περιεχομένου 2"/>
          <p:cNvSpPr>
            <a:spLocks noGrp="1"/>
          </p:cNvSpPr>
          <p:nvPr>
            <p:ph idx="1"/>
          </p:nvPr>
        </p:nvSpPr>
        <p:spPr>
          <a:xfrm>
            <a:off x="539552" y="4653136"/>
            <a:ext cx="8229600" cy="1324744"/>
          </a:xfrm>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marL="0" indent="0">
              <a:buNone/>
            </a:pPr>
            <a:r>
              <a:rPr lang="el-GR" dirty="0" smtClean="0"/>
              <a:t>                                Τι είναι «Εκκλησία»; </a:t>
            </a:r>
          </a:p>
          <a:p>
            <a:pPr marL="0" indent="0">
              <a:buNone/>
            </a:pPr>
            <a:r>
              <a:rPr lang="el-GR" dirty="0" smtClean="0"/>
              <a:t>                                                   ή </a:t>
            </a:r>
          </a:p>
          <a:p>
            <a:pPr marL="0" indent="0">
              <a:buNone/>
            </a:pPr>
            <a:r>
              <a:rPr lang="el-GR" dirty="0" smtClean="0"/>
              <a:t>                               τι ΔΕΝ είναι «Εκκλησία»;</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05" y="1"/>
            <a:ext cx="6441599" cy="4509120"/>
          </a:xfrm>
          <a:prstGeom prst="ellipse">
            <a:avLst/>
          </a:prstGeom>
          <a:ln>
            <a:noFill/>
          </a:ln>
          <a:effectLst>
            <a:softEdge rad="112500"/>
          </a:effectLst>
        </p:spPr>
      </p:pic>
    </p:spTree>
    <p:extLst>
      <p:ext uri="{BB962C8B-B14F-4D97-AF65-F5344CB8AC3E}">
        <p14:creationId xmlns:p14="http://schemas.microsoft.com/office/powerpoint/2010/main" val="36896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76672"/>
            <a:ext cx="8229600" cy="796950"/>
          </a:xfrm>
        </p:spPr>
        <p:style>
          <a:lnRef idx="0">
            <a:schemeClr val="accent2"/>
          </a:lnRef>
          <a:fillRef idx="3">
            <a:schemeClr val="accent2"/>
          </a:fillRef>
          <a:effectRef idx="3">
            <a:schemeClr val="accent2"/>
          </a:effectRef>
          <a:fontRef idx="minor">
            <a:schemeClr val="lt1"/>
          </a:fontRef>
        </p:style>
        <p:txBody>
          <a:bodyPr/>
          <a:lstStyle/>
          <a:p>
            <a:r>
              <a:rPr lang="el-GR" dirty="0" smtClean="0"/>
              <a:t>Ορισμός της Εκκλησίας</a:t>
            </a:r>
            <a:endParaRPr lang="el-GR" dirty="0"/>
          </a:p>
        </p:txBody>
      </p:sp>
      <p:sp>
        <p:nvSpPr>
          <p:cNvPr id="3" name="Θέση περιεχομένου 2"/>
          <p:cNvSpPr>
            <a:spLocks noGrp="1"/>
          </p:cNvSpPr>
          <p:nvPr>
            <p:ph idx="1"/>
          </p:nvPr>
        </p:nvSpPr>
        <p:spPr>
          <a:xfrm>
            <a:off x="323528" y="1628800"/>
            <a:ext cx="8424936" cy="4104456"/>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endParaRPr lang="el-GR" dirty="0" smtClean="0">
              <a:latin typeface="Arial Narrow" pitchFamily="34" charset="0"/>
            </a:endParaRPr>
          </a:p>
          <a:p>
            <a:r>
              <a:rPr lang="el-GR" dirty="0" smtClean="0">
                <a:latin typeface="Arial Narrow" pitchFamily="34" charset="0"/>
              </a:rPr>
              <a:t>«</a:t>
            </a:r>
            <a:r>
              <a:rPr lang="el-GR" b="1" dirty="0">
                <a:latin typeface="Arial Narrow" pitchFamily="34" charset="0"/>
              </a:rPr>
              <a:t>Ε</a:t>
            </a:r>
            <a:r>
              <a:rPr lang="el-GR" b="1" dirty="0" smtClean="0">
                <a:latin typeface="Arial Narrow" pitchFamily="34" charset="0"/>
              </a:rPr>
              <a:t>κκλησία</a:t>
            </a:r>
            <a:r>
              <a:rPr lang="el-GR" dirty="0" smtClean="0">
                <a:latin typeface="Arial Narrow" pitchFamily="34" charset="0"/>
              </a:rPr>
              <a:t>» (</a:t>
            </a:r>
            <a:r>
              <a:rPr lang="el-GR" i="1" dirty="0" smtClean="0">
                <a:latin typeface="Arial Narrow" pitchFamily="34" charset="0"/>
              </a:rPr>
              <a:t>εκ-</a:t>
            </a:r>
            <a:r>
              <a:rPr lang="el-GR" i="1" dirty="0" err="1" smtClean="0">
                <a:latin typeface="Arial Narrow" pitchFamily="34" charset="0"/>
              </a:rPr>
              <a:t>καλ</a:t>
            </a:r>
            <a:r>
              <a:rPr lang="el-GR" i="1" dirty="0" smtClean="0">
                <a:latin typeface="Arial Narrow" pitchFamily="34" charset="0"/>
              </a:rPr>
              <a:t>ώ = συγκεντρώνω</a:t>
            </a:r>
            <a:r>
              <a:rPr lang="el-GR" dirty="0" smtClean="0">
                <a:latin typeface="Arial Narrow" pitchFamily="34" charset="0"/>
              </a:rPr>
              <a:t>) </a:t>
            </a:r>
            <a:r>
              <a:rPr lang="el-GR" dirty="0">
                <a:latin typeface="Arial Narrow" pitchFamily="34" charset="0"/>
              </a:rPr>
              <a:t>που ορίζεται ως «</a:t>
            </a:r>
            <a:r>
              <a:rPr lang="el-GR" b="1" dirty="0">
                <a:latin typeface="Arial Narrow" pitchFamily="34" charset="0"/>
              </a:rPr>
              <a:t>η</a:t>
            </a:r>
            <a:r>
              <a:rPr lang="el-GR" dirty="0">
                <a:latin typeface="Arial Narrow" pitchFamily="34" charset="0"/>
              </a:rPr>
              <a:t> </a:t>
            </a:r>
            <a:r>
              <a:rPr lang="el-GR" b="1" dirty="0">
                <a:latin typeface="Arial Narrow" pitchFamily="34" charset="0"/>
              </a:rPr>
              <a:t>συνέλευση</a:t>
            </a:r>
            <a:r>
              <a:rPr lang="el-GR" dirty="0">
                <a:latin typeface="Arial Narrow" pitchFamily="34" charset="0"/>
              </a:rPr>
              <a:t>», ή «αυτοί που έχουν κληθεί». Η ρίζα της λέξης εκκλησία δεν έχει σχέση με το </a:t>
            </a:r>
            <a:r>
              <a:rPr lang="el-GR" dirty="0" smtClean="0">
                <a:latin typeface="Arial Narrow" pitchFamily="34" charset="0"/>
              </a:rPr>
              <a:t>κτίριο</a:t>
            </a:r>
            <a:r>
              <a:rPr lang="el-GR" dirty="0">
                <a:latin typeface="Arial Narrow" pitchFamily="34" charset="0"/>
              </a:rPr>
              <a:t>, αλλά με </a:t>
            </a:r>
            <a:r>
              <a:rPr lang="el-GR" dirty="0" smtClean="0">
                <a:latin typeface="Arial Narrow" pitchFamily="34" charset="0"/>
              </a:rPr>
              <a:t>τη συνάθροιση των ανθρώπων στο όνομα του Χριστού.</a:t>
            </a:r>
            <a:endParaRPr lang="el-GR" dirty="0" smtClean="0">
              <a:latin typeface="Arial Narrow" pitchFamily="34" charset="0"/>
            </a:endParaRPr>
          </a:p>
          <a:p>
            <a:r>
              <a:rPr lang="el-GR" dirty="0" smtClean="0">
                <a:latin typeface="Arial Narrow" pitchFamily="34" charset="0"/>
              </a:rPr>
              <a:t>Η </a:t>
            </a:r>
            <a:r>
              <a:rPr lang="el-GR" dirty="0">
                <a:latin typeface="Arial Narrow" pitchFamily="34" charset="0"/>
              </a:rPr>
              <a:t>Εκκλησία </a:t>
            </a:r>
            <a:r>
              <a:rPr lang="el-GR" b="1" dirty="0">
                <a:latin typeface="Arial Narrow" pitchFamily="34" charset="0"/>
              </a:rPr>
              <a:t>δεν είναι οργανισμός</a:t>
            </a:r>
            <a:r>
              <a:rPr lang="el-GR" dirty="0" smtClean="0">
                <a:latin typeface="Arial Narrow" pitchFamily="34" charset="0"/>
              </a:rPr>
              <a:t>, κατάλοιπο του παρελθόντος, </a:t>
            </a:r>
            <a:r>
              <a:rPr lang="el-GR" dirty="0">
                <a:latin typeface="Arial Narrow" pitchFamily="34" charset="0"/>
              </a:rPr>
              <a:t>σωματείο θρησκευόμενων, ομάδα ανθρώπων με μεταφυσικά ενδιαφέροντα, σέκτα </a:t>
            </a:r>
            <a:r>
              <a:rPr lang="el-GR" dirty="0" smtClean="0">
                <a:latin typeface="Arial Narrow" pitchFamily="34" charset="0"/>
              </a:rPr>
              <a:t>εκλεκτών. </a:t>
            </a:r>
            <a:r>
              <a:rPr lang="el-GR" dirty="0">
                <a:latin typeface="Arial Narrow" pitchFamily="34" charset="0"/>
              </a:rPr>
              <a:t>Η Εκκλησία είναι «η </a:t>
            </a:r>
            <a:r>
              <a:rPr lang="el-GR" b="1" dirty="0">
                <a:latin typeface="Arial Narrow" pitchFamily="34" charset="0"/>
              </a:rPr>
              <a:t>κοινωνία</a:t>
            </a:r>
            <a:r>
              <a:rPr lang="el-GR" dirty="0">
                <a:latin typeface="Arial Narrow" pitchFamily="34" charset="0"/>
              </a:rPr>
              <a:t> των λογικών και νοερών όντων με τον </a:t>
            </a:r>
            <a:r>
              <a:rPr lang="el-GR" dirty="0" smtClean="0">
                <a:latin typeface="Arial Narrow" pitchFamily="34" charset="0"/>
              </a:rPr>
              <a:t>Θεό». Είναι το </a:t>
            </a:r>
            <a:r>
              <a:rPr lang="el-GR" b="1" u="sng" dirty="0">
                <a:solidFill>
                  <a:srgbClr val="FF0000"/>
                </a:solidFill>
                <a:latin typeface="Arial Narrow" pitchFamily="34" charset="0"/>
              </a:rPr>
              <a:t>σώμα</a:t>
            </a:r>
            <a:r>
              <a:rPr lang="el-GR" dirty="0">
                <a:solidFill>
                  <a:srgbClr val="FF0000"/>
                </a:solidFill>
                <a:latin typeface="Arial Narrow" pitchFamily="34" charset="0"/>
              </a:rPr>
              <a:t> </a:t>
            </a:r>
            <a:r>
              <a:rPr lang="el-GR" dirty="0">
                <a:latin typeface="Arial Narrow" pitchFamily="34" charset="0"/>
              </a:rPr>
              <a:t>τον πιστών που αποδέχεται την θεότητα του Ιησού </a:t>
            </a:r>
            <a:r>
              <a:rPr lang="el-GR" dirty="0" smtClean="0">
                <a:latin typeface="Arial Narrow" pitchFamily="34" charset="0"/>
              </a:rPr>
              <a:t>Χριστού.</a:t>
            </a:r>
            <a:endParaRPr lang="en-US" dirty="0" smtClean="0">
              <a:latin typeface="Arial Narrow" pitchFamily="34" charset="0"/>
            </a:endParaRPr>
          </a:p>
          <a:p>
            <a:r>
              <a:rPr lang="el-GR" b="1" dirty="0" smtClean="0">
                <a:latin typeface="Arial Narrow" pitchFamily="34" charset="0"/>
              </a:rPr>
              <a:t>Ο </a:t>
            </a:r>
            <a:r>
              <a:rPr lang="el-GR" b="1" dirty="0">
                <a:latin typeface="Arial Narrow" pitchFamily="34" charset="0"/>
              </a:rPr>
              <a:t>άγιος Μάξιμος ο Ομολογητής </a:t>
            </a:r>
            <a:r>
              <a:rPr lang="el-GR" dirty="0">
                <a:latin typeface="Arial Narrow" pitchFamily="34" charset="0"/>
              </a:rPr>
              <a:t>γράφει ότι «η Εκκλησία είναι </a:t>
            </a:r>
            <a:r>
              <a:rPr lang="el-GR" b="1" i="1" dirty="0">
                <a:solidFill>
                  <a:srgbClr val="C00000"/>
                </a:solidFill>
                <a:latin typeface="Arial Narrow" pitchFamily="34" charset="0"/>
              </a:rPr>
              <a:t>τύπος και εικόνα του Θεού, επειδή έχει το ίδιο με Αυτόν </a:t>
            </a:r>
            <a:r>
              <a:rPr lang="el-GR" b="1" i="1" dirty="0" smtClean="0">
                <a:solidFill>
                  <a:srgbClr val="C00000"/>
                </a:solidFill>
                <a:latin typeface="Arial Narrow" pitchFamily="34" charset="0"/>
              </a:rPr>
              <a:t>έργο</a:t>
            </a:r>
            <a:r>
              <a:rPr lang="el-GR" dirty="0" smtClean="0">
                <a:latin typeface="Arial Narrow" pitchFamily="34" charset="0"/>
              </a:rPr>
              <a:t>»</a:t>
            </a:r>
            <a:r>
              <a:rPr lang="en-US" dirty="0" smtClean="0">
                <a:latin typeface="Arial Narrow" pitchFamily="34" charset="0"/>
              </a:rPr>
              <a:t>.</a:t>
            </a:r>
            <a:endParaRPr lang="el-GR" dirty="0" smtClean="0">
              <a:latin typeface="Arial Narrow" pitchFamily="34" charset="0"/>
            </a:endParaRPr>
          </a:p>
          <a:p>
            <a:r>
              <a:rPr lang="el-GR" dirty="0">
                <a:latin typeface="Arial Narrow" pitchFamily="34" charset="0"/>
              </a:rPr>
              <a:t>Η Εκκλησία είναι η ίδια </a:t>
            </a:r>
            <a:r>
              <a:rPr lang="el-GR" b="1" dirty="0">
                <a:solidFill>
                  <a:srgbClr val="C00000"/>
                </a:solidFill>
                <a:latin typeface="Arial Narrow" pitchFamily="34" charset="0"/>
              </a:rPr>
              <a:t>η κοινωνία Θεού </a:t>
            </a:r>
            <a:r>
              <a:rPr lang="el-GR" dirty="0">
                <a:latin typeface="Arial Narrow" pitchFamily="34" charset="0"/>
              </a:rPr>
              <a:t>και ανθρώπου και όχι ένας θεσμός, ένα μέσον που οδηγεί στην μέθεξη του Θεού. Βεβαίως και η Εκκλησία έχει την θεσμική της πλευρά, αλλά δεν εξαντλείται ο ορισμός της σε </a:t>
            </a:r>
            <a:r>
              <a:rPr lang="el-GR" dirty="0" smtClean="0">
                <a:latin typeface="Arial Narrow" pitchFamily="34" charset="0"/>
              </a:rPr>
              <a:t>αυτήν</a:t>
            </a:r>
            <a:r>
              <a:rPr lang="el-GR" dirty="0" smtClean="0">
                <a:latin typeface="Arial Narrow" pitchFamily="34" charset="0"/>
              </a:rPr>
              <a:t>.</a:t>
            </a:r>
          </a:p>
          <a:p>
            <a:r>
              <a:rPr lang="el-GR" dirty="0" smtClean="0">
                <a:latin typeface="Arial Narrow" pitchFamily="34" charset="0"/>
              </a:rPr>
              <a:t>Είναι η στρατευόμενη και η θριαμβεύουσα Εκκλησία (επίγειος κόσμος  &amp; αόρατος)</a:t>
            </a:r>
            <a:endParaRPr lang="el-GR" dirty="0" smtClean="0">
              <a:latin typeface="Arial Narrow" pitchFamily="34" charset="0"/>
            </a:endParaRPr>
          </a:p>
          <a:p>
            <a:endParaRPr lang="el-GR" dirty="0"/>
          </a:p>
        </p:txBody>
      </p:sp>
    </p:spTree>
    <p:extLst>
      <p:ext uri="{BB962C8B-B14F-4D97-AF65-F5344CB8AC3E}">
        <p14:creationId xmlns:p14="http://schemas.microsoft.com/office/powerpoint/2010/main" val="1808592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484784"/>
            <a:ext cx="8435280" cy="4248472"/>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marL="0" indent="0">
              <a:buNone/>
            </a:pPr>
            <a:r>
              <a:rPr lang="el-GR" b="1" dirty="0" smtClean="0"/>
              <a:t>1</a:t>
            </a:r>
            <a:r>
              <a:rPr lang="el-GR" dirty="0"/>
              <a:t>)</a:t>
            </a:r>
            <a:r>
              <a:rPr lang="el-GR" dirty="0" smtClean="0"/>
              <a:t> Χωριστείτε </a:t>
            </a:r>
            <a:r>
              <a:rPr lang="el-GR" dirty="0"/>
              <a:t>σε ομάδες </a:t>
            </a:r>
            <a:r>
              <a:rPr lang="el-GR" dirty="0" smtClean="0"/>
              <a:t>και αποδώστε </a:t>
            </a:r>
            <a:r>
              <a:rPr lang="el-GR" dirty="0"/>
              <a:t>μια σκηνή, χρησιμοποιώντας λόγο και κίνηση, που σχετίζεται με </a:t>
            </a:r>
            <a:r>
              <a:rPr lang="el-GR" dirty="0" smtClean="0"/>
              <a:t>τη φράση «</a:t>
            </a:r>
            <a:r>
              <a:rPr lang="el-GR" b="1" i="1" dirty="0" smtClean="0">
                <a:solidFill>
                  <a:srgbClr val="002060"/>
                </a:solidFill>
              </a:rPr>
              <a:t>Είμαστε </a:t>
            </a:r>
            <a:r>
              <a:rPr lang="el-GR" b="1" i="1" dirty="0">
                <a:solidFill>
                  <a:srgbClr val="002060"/>
                </a:solidFill>
              </a:rPr>
              <a:t>ένα σώμα, μια </a:t>
            </a:r>
            <a:r>
              <a:rPr lang="el-GR" b="1" i="1" dirty="0" smtClean="0">
                <a:solidFill>
                  <a:srgbClr val="002060"/>
                </a:solidFill>
              </a:rPr>
              <a:t>ψυχή</a:t>
            </a:r>
            <a:r>
              <a:rPr lang="el-GR" i="1" dirty="0" smtClean="0"/>
              <a:t>».</a:t>
            </a:r>
          </a:p>
          <a:p>
            <a:pPr marL="514350" indent="-514350">
              <a:buAutoNum type="arabicParenR"/>
            </a:pPr>
            <a:endParaRPr lang="el-GR" dirty="0" smtClean="0"/>
          </a:p>
          <a:p>
            <a:pPr marL="0" indent="0">
              <a:buNone/>
            </a:pPr>
            <a:r>
              <a:rPr lang="el-GR" b="1" dirty="0" smtClean="0"/>
              <a:t>2</a:t>
            </a:r>
            <a:r>
              <a:rPr lang="el-GR" b="1" dirty="0"/>
              <a:t>) </a:t>
            </a:r>
            <a:r>
              <a:rPr lang="el-GR" dirty="0"/>
              <a:t>Ακούστε το χριστιανικό </a:t>
            </a:r>
            <a:r>
              <a:rPr lang="el-GR" dirty="0" smtClean="0"/>
              <a:t>τραγούδι «</a:t>
            </a:r>
            <a:r>
              <a:rPr lang="el-GR" sz="3100" b="1" i="1" dirty="0">
                <a:solidFill>
                  <a:srgbClr val="002060"/>
                </a:solidFill>
              </a:rPr>
              <a:t>Είμαστε από το Σώμα σου Χριστέ τα μέλη σου» </a:t>
            </a:r>
          </a:p>
          <a:p>
            <a:pPr marL="0" indent="0">
              <a:buNone/>
            </a:pPr>
            <a:r>
              <a:rPr lang="en-US" dirty="0" smtClean="0">
                <a:hlinkClick r:id="rId2"/>
              </a:rPr>
              <a:t>https</a:t>
            </a:r>
            <a:r>
              <a:rPr lang="en-US" dirty="0">
                <a:hlinkClick r:id="rId2"/>
              </a:rPr>
              <a:t>://</a:t>
            </a:r>
            <a:r>
              <a:rPr lang="en-US" dirty="0" smtClean="0">
                <a:hlinkClick r:id="rId2"/>
              </a:rPr>
              <a:t>www.youtube.com/watch?v=wIo9mZwBVkk</a:t>
            </a:r>
            <a:endParaRPr lang="el-GR" dirty="0" smtClean="0"/>
          </a:p>
          <a:p>
            <a:pPr marL="0" indent="0">
              <a:buNone/>
            </a:pPr>
            <a:r>
              <a:rPr lang="el-GR" dirty="0" smtClean="0"/>
              <a:t>και </a:t>
            </a:r>
            <a:r>
              <a:rPr lang="el-GR" dirty="0"/>
              <a:t>γράψτε πέντε λέξεις που σας έρχονται στον νου. </a:t>
            </a:r>
            <a:r>
              <a:rPr lang="el-GR" dirty="0" smtClean="0"/>
              <a:t>Αφού ξανακούσετε </a:t>
            </a:r>
            <a:r>
              <a:rPr lang="el-GR" dirty="0"/>
              <a:t>το τραγούδι, γράψτε άλλες πέντε λέξεις. Στη συνέχεια, </a:t>
            </a:r>
            <a:r>
              <a:rPr lang="el-GR" dirty="0" smtClean="0"/>
              <a:t>δημιουργήστε </a:t>
            </a:r>
            <a:r>
              <a:rPr lang="el-GR" b="1" u="sng" dirty="0" smtClean="0"/>
              <a:t>ένα </a:t>
            </a:r>
            <a:r>
              <a:rPr lang="el-GR" b="1" u="sng" dirty="0"/>
              <a:t>μικρό κείμενο </a:t>
            </a:r>
            <a:r>
              <a:rPr lang="el-GR" dirty="0"/>
              <a:t>χρησιμοποιώντας τις λέξεις σας. </a:t>
            </a:r>
            <a:endParaRPr lang="el-GR" dirty="0" smtClean="0"/>
          </a:p>
          <a:p>
            <a:pPr marL="0" indent="0">
              <a:buNone/>
            </a:pPr>
            <a:r>
              <a:rPr lang="el-GR" b="1" dirty="0" smtClean="0"/>
              <a:t>3) </a:t>
            </a:r>
            <a:r>
              <a:rPr lang="el-GR" dirty="0" smtClean="0"/>
              <a:t>Ακούγοντας </a:t>
            </a:r>
            <a:r>
              <a:rPr lang="el-GR" dirty="0"/>
              <a:t>το τραγούδι του Λάκη Χαλκιά  </a:t>
            </a:r>
            <a:r>
              <a:rPr lang="el-GR" dirty="0" smtClean="0"/>
              <a:t>«Είμαστε</a:t>
            </a:r>
            <a:r>
              <a:rPr lang="el-GR" dirty="0"/>
              <a:t> </a:t>
            </a:r>
            <a:r>
              <a:rPr lang="el-GR" dirty="0" smtClean="0"/>
              <a:t>αδέλφια» </a:t>
            </a:r>
          </a:p>
          <a:p>
            <a:pPr marL="0" indent="0">
              <a:buNone/>
            </a:pPr>
            <a:r>
              <a:rPr lang="en-US" dirty="0">
                <a:hlinkClick r:id="rId3"/>
              </a:rPr>
              <a:t>https://</a:t>
            </a:r>
            <a:r>
              <a:rPr lang="en-US" dirty="0" smtClean="0">
                <a:hlinkClick r:id="rId3"/>
              </a:rPr>
              <a:t>www.youtube.com/watch?v=oGsic1NXRHA</a:t>
            </a:r>
            <a:endParaRPr lang="el-GR" dirty="0" smtClean="0"/>
          </a:p>
          <a:p>
            <a:pPr marL="0" indent="0">
              <a:buNone/>
            </a:pPr>
            <a:r>
              <a:rPr lang="el-GR" dirty="0" smtClean="0"/>
              <a:t>γράψτε </a:t>
            </a:r>
            <a:r>
              <a:rPr lang="el-GR" dirty="0"/>
              <a:t>πέντε λέξεις </a:t>
            </a:r>
            <a:r>
              <a:rPr lang="el-GR" dirty="0" smtClean="0"/>
              <a:t>που σας </a:t>
            </a:r>
            <a:r>
              <a:rPr lang="el-GR" dirty="0"/>
              <a:t>έρχονται στον νου. Αφού ξανακούσετε το τραγούδι, γράψτε άλλες </a:t>
            </a:r>
            <a:r>
              <a:rPr lang="el-GR" dirty="0" smtClean="0"/>
              <a:t>πέντε λέξεις</a:t>
            </a:r>
            <a:r>
              <a:rPr lang="el-GR" dirty="0"/>
              <a:t>. Στη συνέχεια, δημιουργήστε ένα μικρό κείμενο χρησιμοποιώντας τις </a:t>
            </a:r>
            <a:r>
              <a:rPr lang="el-GR" dirty="0" smtClean="0"/>
              <a:t>λέξεις σας</a:t>
            </a:r>
            <a:r>
              <a:rPr lang="el-GR" dirty="0"/>
              <a:t>.</a:t>
            </a:r>
            <a:endParaRPr lang="el-GR" dirty="0" smtClean="0"/>
          </a:p>
          <a:p>
            <a:pPr marL="0" indent="0">
              <a:buNone/>
            </a:pPr>
            <a:endParaRPr lang="el-GR" b="1" dirty="0" smtClean="0"/>
          </a:p>
          <a:p>
            <a:pPr marL="0" indent="0">
              <a:buNone/>
            </a:pPr>
            <a:r>
              <a:rPr lang="el-GR" b="1" dirty="0" smtClean="0"/>
              <a:t>4) </a:t>
            </a:r>
            <a:r>
              <a:rPr lang="el-GR" dirty="0"/>
              <a:t>Δημιουργήστε ένα </a:t>
            </a:r>
            <a:r>
              <a:rPr lang="el-GR" b="1" u="sng" dirty="0" err="1"/>
              <a:t>πόστερ</a:t>
            </a:r>
            <a:r>
              <a:rPr lang="el-GR" dirty="0"/>
              <a:t> </a:t>
            </a:r>
            <a:r>
              <a:rPr lang="el-GR" dirty="0" smtClean="0"/>
              <a:t>με φωτογραφίες </a:t>
            </a:r>
            <a:r>
              <a:rPr lang="el-GR" dirty="0"/>
              <a:t>που εκφράζουν το πνεύμα αδελφοσύνης και ενότητας μεταξύ </a:t>
            </a:r>
            <a:r>
              <a:rPr lang="el-GR" dirty="0" smtClean="0"/>
              <a:t>των ανθρώπων </a:t>
            </a:r>
            <a:r>
              <a:rPr lang="el-GR" dirty="0"/>
              <a:t>βάζοντας τις κατάλληλες λεζάντες.</a:t>
            </a:r>
          </a:p>
        </p:txBody>
      </p:sp>
      <p:sp>
        <p:nvSpPr>
          <p:cNvPr id="4" name="Τίτλος 1"/>
          <p:cNvSpPr>
            <a:spLocks noGrp="1"/>
          </p:cNvSpPr>
          <p:nvPr>
            <p:ph type="title"/>
          </p:nvPr>
        </p:nvSpPr>
        <p:spPr>
          <a:xfrm>
            <a:off x="467544" y="332656"/>
            <a:ext cx="8229600" cy="864096"/>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l-GR" sz="2700" dirty="0" smtClean="0"/>
              <a:t/>
            </a:r>
            <a:br>
              <a:rPr lang="el-GR" sz="2700" dirty="0" smtClean="0"/>
            </a:br>
            <a:r>
              <a:rPr lang="el-GR" sz="2400" dirty="0"/>
              <a:t/>
            </a:r>
            <a:br>
              <a:rPr lang="el-GR" sz="2400" dirty="0"/>
            </a:br>
            <a:r>
              <a:rPr lang="el-GR" sz="2400" dirty="0" smtClean="0"/>
              <a:t>ΕΠΕΚΤΕΙΝΟΥΜΕ-ΜΑΘΑΙΝΟΥΜΕ</a:t>
            </a:r>
            <a:r>
              <a:rPr lang="el-GR" sz="2400" b="1" dirty="0"/>
              <a:t/>
            </a:r>
            <a:br>
              <a:rPr lang="el-GR" sz="2400" b="1" dirty="0"/>
            </a:br>
            <a:r>
              <a:rPr lang="el-GR" sz="2400" b="1" dirty="0" smtClean="0"/>
              <a:t>(εργαστείτε σε ομάδες των δύο)</a:t>
            </a:r>
            <a:r>
              <a:rPr lang="el-GR" sz="2700" dirty="0" smtClean="0"/>
              <a:t/>
            </a:r>
            <a:br>
              <a:rPr lang="el-GR" sz="2700" dirty="0" smtClean="0"/>
            </a:br>
            <a:endParaRPr lang="el-GR" dirty="0"/>
          </a:p>
        </p:txBody>
      </p:sp>
    </p:spTree>
    <p:extLst>
      <p:ext uri="{BB962C8B-B14F-4D97-AF65-F5344CB8AC3E}">
        <p14:creationId xmlns:p14="http://schemas.microsoft.com/office/powerpoint/2010/main" val="3596683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4492" y="1772816"/>
            <a:ext cx="4754041" cy="27363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4784"/>
            <a:ext cx="4142972" cy="33843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Ορθογώνιο 7"/>
          <p:cNvSpPr/>
          <p:nvPr/>
        </p:nvSpPr>
        <p:spPr>
          <a:xfrm>
            <a:off x="467544" y="5157192"/>
            <a:ext cx="838842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l-GR" dirty="0"/>
              <a:t>«</a:t>
            </a:r>
            <a:r>
              <a:rPr lang="el-GR" dirty="0" err="1"/>
              <a:t>Ἐγώ</a:t>
            </a:r>
            <a:r>
              <a:rPr lang="el-GR" dirty="0"/>
              <a:t> </a:t>
            </a:r>
            <a:r>
              <a:rPr lang="el-GR" dirty="0" err="1"/>
              <a:t>εἰμι</a:t>
            </a:r>
            <a:r>
              <a:rPr lang="el-GR" dirty="0"/>
              <a:t> ὁ </a:t>
            </a:r>
            <a:r>
              <a:rPr lang="el-GR" dirty="0" err="1"/>
              <a:t>ἄρτος</a:t>
            </a:r>
            <a:r>
              <a:rPr lang="el-GR" dirty="0"/>
              <a:t> ὁ </a:t>
            </a:r>
            <a:r>
              <a:rPr lang="el-GR" dirty="0" err="1"/>
              <a:t>ζῶν</a:t>
            </a:r>
            <a:r>
              <a:rPr lang="el-GR" dirty="0"/>
              <a:t>, ὁ </a:t>
            </a:r>
            <a:r>
              <a:rPr lang="el-GR" dirty="0" err="1"/>
              <a:t>ἐκ</a:t>
            </a:r>
            <a:r>
              <a:rPr lang="el-GR" dirty="0"/>
              <a:t> </a:t>
            </a:r>
            <a:r>
              <a:rPr lang="el-GR" dirty="0" err="1"/>
              <a:t>τοῦ</a:t>
            </a:r>
            <a:r>
              <a:rPr lang="el-GR" dirty="0"/>
              <a:t> </a:t>
            </a:r>
            <a:r>
              <a:rPr lang="el-GR" dirty="0" err="1"/>
              <a:t>οὐρανοῦ</a:t>
            </a:r>
            <a:r>
              <a:rPr lang="el-GR" dirty="0"/>
              <a:t> </a:t>
            </a:r>
            <a:r>
              <a:rPr lang="el-GR" dirty="0" err="1"/>
              <a:t>καταβάς˙</a:t>
            </a:r>
            <a:r>
              <a:rPr lang="el-GR" dirty="0"/>
              <a:t> </a:t>
            </a:r>
            <a:r>
              <a:rPr lang="el-GR" b="1" dirty="0" err="1">
                <a:solidFill>
                  <a:srgbClr val="C00000"/>
                </a:solidFill>
              </a:rPr>
              <a:t>ἐάν</a:t>
            </a:r>
            <a:r>
              <a:rPr lang="el-GR" b="1" dirty="0">
                <a:solidFill>
                  <a:srgbClr val="C00000"/>
                </a:solidFill>
              </a:rPr>
              <a:t> τις </a:t>
            </a:r>
            <a:r>
              <a:rPr lang="el-GR" b="1" dirty="0" err="1">
                <a:solidFill>
                  <a:srgbClr val="C00000"/>
                </a:solidFill>
              </a:rPr>
              <a:t>φάγη</a:t>
            </a:r>
            <a:r>
              <a:rPr lang="el-GR" b="1" dirty="0">
                <a:solidFill>
                  <a:srgbClr val="C00000"/>
                </a:solidFill>
              </a:rPr>
              <a:t> </a:t>
            </a:r>
            <a:r>
              <a:rPr lang="el-GR" b="1" dirty="0" err="1">
                <a:solidFill>
                  <a:srgbClr val="C00000"/>
                </a:solidFill>
              </a:rPr>
              <a:t>ἐκ</a:t>
            </a:r>
            <a:r>
              <a:rPr lang="el-GR" b="1" dirty="0">
                <a:solidFill>
                  <a:srgbClr val="C00000"/>
                </a:solidFill>
              </a:rPr>
              <a:t> τούτου </a:t>
            </a:r>
            <a:r>
              <a:rPr lang="el-GR" b="1" dirty="0" err="1">
                <a:solidFill>
                  <a:srgbClr val="C00000"/>
                </a:solidFill>
              </a:rPr>
              <a:t>τοῦ</a:t>
            </a:r>
            <a:r>
              <a:rPr lang="el-GR" b="1" dirty="0">
                <a:solidFill>
                  <a:srgbClr val="C00000"/>
                </a:solidFill>
              </a:rPr>
              <a:t> </a:t>
            </a:r>
            <a:r>
              <a:rPr lang="el-GR" b="1" dirty="0" err="1">
                <a:solidFill>
                  <a:srgbClr val="C00000"/>
                </a:solidFill>
              </a:rPr>
              <a:t>ἄρτου</a:t>
            </a:r>
            <a:r>
              <a:rPr lang="el-GR" b="1" dirty="0">
                <a:solidFill>
                  <a:srgbClr val="C00000"/>
                </a:solidFill>
              </a:rPr>
              <a:t>, </a:t>
            </a:r>
            <a:r>
              <a:rPr lang="el-GR" b="1" dirty="0" err="1">
                <a:solidFill>
                  <a:srgbClr val="C00000"/>
                </a:solidFill>
              </a:rPr>
              <a:t>ζήσεται</a:t>
            </a:r>
            <a:r>
              <a:rPr lang="el-GR" b="1" dirty="0">
                <a:solidFill>
                  <a:srgbClr val="C00000"/>
                </a:solidFill>
              </a:rPr>
              <a:t> </a:t>
            </a:r>
            <a:r>
              <a:rPr lang="el-GR" b="1" dirty="0" err="1">
                <a:solidFill>
                  <a:srgbClr val="C00000"/>
                </a:solidFill>
              </a:rPr>
              <a:t>εἰς</a:t>
            </a:r>
            <a:r>
              <a:rPr lang="el-GR" b="1" dirty="0">
                <a:solidFill>
                  <a:srgbClr val="C00000"/>
                </a:solidFill>
              </a:rPr>
              <a:t> </a:t>
            </a:r>
            <a:r>
              <a:rPr lang="el-GR" b="1" dirty="0" err="1">
                <a:solidFill>
                  <a:srgbClr val="C00000"/>
                </a:solidFill>
              </a:rPr>
              <a:t>τόν</a:t>
            </a:r>
            <a:r>
              <a:rPr lang="el-GR" b="1" dirty="0">
                <a:solidFill>
                  <a:srgbClr val="C00000"/>
                </a:solidFill>
              </a:rPr>
              <a:t> </a:t>
            </a:r>
            <a:r>
              <a:rPr lang="el-GR" b="1" dirty="0" err="1">
                <a:solidFill>
                  <a:srgbClr val="C00000"/>
                </a:solidFill>
              </a:rPr>
              <a:t>αἰῶνα</a:t>
            </a:r>
            <a:r>
              <a:rPr lang="el-GR" dirty="0"/>
              <a:t>, </a:t>
            </a:r>
            <a:r>
              <a:rPr lang="el-GR" dirty="0" err="1"/>
              <a:t>καί</a:t>
            </a:r>
            <a:r>
              <a:rPr lang="el-GR" dirty="0"/>
              <a:t> ὁ </a:t>
            </a:r>
            <a:r>
              <a:rPr lang="el-GR" dirty="0" err="1"/>
              <a:t>ἄρτος</a:t>
            </a:r>
            <a:r>
              <a:rPr lang="el-GR" dirty="0"/>
              <a:t> </a:t>
            </a:r>
            <a:r>
              <a:rPr lang="el-GR" dirty="0" err="1"/>
              <a:t>δέ</a:t>
            </a:r>
            <a:r>
              <a:rPr lang="el-GR" dirty="0"/>
              <a:t> </a:t>
            </a:r>
            <a:r>
              <a:rPr lang="el-GR" dirty="0" err="1"/>
              <a:t>ὅν</a:t>
            </a:r>
            <a:r>
              <a:rPr lang="el-GR" dirty="0"/>
              <a:t> </a:t>
            </a:r>
            <a:r>
              <a:rPr lang="el-GR" dirty="0" err="1"/>
              <a:t>ἐγώ</a:t>
            </a:r>
            <a:r>
              <a:rPr lang="el-GR" dirty="0"/>
              <a:t> δώσω, ἡ </a:t>
            </a:r>
            <a:r>
              <a:rPr lang="el-GR" dirty="0" err="1"/>
              <a:t>σάρξ</a:t>
            </a:r>
            <a:r>
              <a:rPr lang="el-GR" dirty="0"/>
              <a:t> μου </a:t>
            </a:r>
            <a:r>
              <a:rPr lang="el-GR" dirty="0" err="1"/>
              <a:t>ἐστιν</a:t>
            </a:r>
            <a:r>
              <a:rPr lang="el-GR" dirty="0"/>
              <a:t>, </a:t>
            </a:r>
            <a:r>
              <a:rPr lang="el-GR" dirty="0" err="1"/>
              <a:t>ἥν</a:t>
            </a:r>
            <a:r>
              <a:rPr lang="el-GR" dirty="0"/>
              <a:t> </a:t>
            </a:r>
            <a:r>
              <a:rPr lang="el-GR" dirty="0" err="1"/>
              <a:t>ἐγώ</a:t>
            </a:r>
            <a:r>
              <a:rPr lang="el-GR" dirty="0"/>
              <a:t> δώσω </a:t>
            </a:r>
            <a:r>
              <a:rPr lang="el-GR" dirty="0" err="1"/>
              <a:t>ὑπέρ</a:t>
            </a:r>
            <a:r>
              <a:rPr lang="el-GR" dirty="0"/>
              <a:t> </a:t>
            </a:r>
            <a:r>
              <a:rPr lang="el-GR" dirty="0" err="1"/>
              <a:t>τῆς</a:t>
            </a:r>
            <a:r>
              <a:rPr lang="el-GR" dirty="0"/>
              <a:t> </a:t>
            </a:r>
            <a:r>
              <a:rPr lang="el-GR" dirty="0" err="1"/>
              <a:t>τοῦ</a:t>
            </a:r>
            <a:r>
              <a:rPr lang="el-GR" dirty="0"/>
              <a:t> κόσμου </a:t>
            </a:r>
            <a:r>
              <a:rPr lang="el-GR" dirty="0" err="1"/>
              <a:t>ζωῆς</a:t>
            </a:r>
            <a:r>
              <a:rPr lang="el-GR" dirty="0"/>
              <a:t>» (</a:t>
            </a:r>
            <a:r>
              <a:rPr lang="el-GR" dirty="0" err="1"/>
              <a:t>Ἰω</a:t>
            </a:r>
            <a:r>
              <a:rPr lang="el-GR" dirty="0"/>
              <a:t>., 6,51). </a:t>
            </a:r>
          </a:p>
        </p:txBody>
      </p:sp>
    </p:spTree>
    <p:extLst>
      <p:ext uri="{BB962C8B-B14F-4D97-AF65-F5344CB8AC3E}">
        <p14:creationId xmlns:p14="http://schemas.microsoft.com/office/powerpoint/2010/main" val="2478101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76672"/>
            <a:ext cx="8229600" cy="64807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l-GR" dirty="0" smtClean="0"/>
              <a:t>Εργασία για το σπίτι</a:t>
            </a:r>
            <a:endParaRPr lang="el-GR" dirty="0"/>
          </a:p>
        </p:txBody>
      </p:sp>
      <p:sp>
        <p:nvSpPr>
          <p:cNvPr id="3" name="Θέση περιεχομένου 2"/>
          <p:cNvSpPr>
            <a:spLocks noGrp="1"/>
          </p:cNvSpPr>
          <p:nvPr>
            <p:ph idx="1"/>
          </p:nvPr>
        </p:nvSpPr>
        <p:spPr>
          <a:xfrm>
            <a:off x="251520" y="1916832"/>
            <a:ext cx="8640960" cy="1656184"/>
          </a:xfrm>
        </p:spPr>
        <p:style>
          <a:lnRef idx="0">
            <a:schemeClr val="dk1"/>
          </a:lnRef>
          <a:fillRef idx="3">
            <a:schemeClr val="dk1"/>
          </a:fillRef>
          <a:effectRef idx="3">
            <a:schemeClr val="dk1"/>
          </a:effectRef>
          <a:fontRef idx="minor">
            <a:schemeClr val="lt1"/>
          </a:fontRef>
        </p:style>
        <p:txBody>
          <a:bodyPr>
            <a:normAutofit/>
          </a:bodyPr>
          <a:lstStyle/>
          <a:p>
            <a:r>
              <a:rPr lang="el-GR" sz="2600" dirty="0" smtClean="0">
                <a:latin typeface="Arial Narrow" pitchFamily="34" charset="0"/>
              </a:rPr>
              <a:t>Από την </a:t>
            </a:r>
            <a:r>
              <a:rPr lang="en-US" sz="2600" dirty="0" smtClean="0">
                <a:latin typeface="Arial Narrow" pitchFamily="34" charset="0"/>
              </a:rPr>
              <a:t>e-class </a:t>
            </a:r>
            <a:r>
              <a:rPr lang="el-GR" sz="2600" dirty="0" smtClean="0">
                <a:latin typeface="Arial Narrow" pitchFamily="34" charset="0"/>
              </a:rPr>
              <a:t>του μαθήματος και το παρακάτω </a:t>
            </a:r>
            <a:r>
              <a:rPr lang="en-US" sz="2600" dirty="0" smtClean="0">
                <a:latin typeface="Arial Narrow" pitchFamily="34" charset="0"/>
              </a:rPr>
              <a:t>link </a:t>
            </a:r>
            <a:r>
              <a:rPr lang="el-GR" sz="2600" dirty="0" smtClean="0">
                <a:latin typeface="Arial Narrow" pitchFamily="34" charset="0"/>
              </a:rPr>
              <a:t>να διαβάσετε την «</a:t>
            </a:r>
            <a:r>
              <a:rPr lang="el-GR" sz="2600" i="1" dirty="0" smtClean="0">
                <a:solidFill>
                  <a:srgbClr val="FFFF00"/>
                </a:solidFill>
                <a:latin typeface="Arial Narrow" pitchFamily="34" charset="0"/>
              </a:rPr>
              <a:t>προς Διόγνητον </a:t>
            </a:r>
            <a:r>
              <a:rPr lang="el-GR" sz="2600" i="1" dirty="0" err="1" smtClean="0">
                <a:solidFill>
                  <a:srgbClr val="FFFF00"/>
                </a:solidFill>
                <a:latin typeface="Arial Narrow" pitchFamily="34" charset="0"/>
              </a:rPr>
              <a:t>επιστολήν</a:t>
            </a:r>
            <a:r>
              <a:rPr lang="el-GR" sz="2600" dirty="0" smtClean="0">
                <a:latin typeface="Arial Narrow" pitchFamily="34" charset="0"/>
              </a:rPr>
              <a:t>» και να απαντήσετε στην ερώτηση κάτωθεν του κειμένου</a:t>
            </a:r>
          </a:p>
          <a:p>
            <a:endParaRPr lang="el-GR" dirty="0" smtClean="0"/>
          </a:p>
          <a:p>
            <a:endParaRPr lang="el-GR" dirty="0" smtClean="0"/>
          </a:p>
          <a:p>
            <a:endParaRPr lang="el-GR" dirty="0"/>
          </a:p>
        </p:txBody>
      </p:sp>
      <p:sp>
        <p:nvSpPr>
          <p:cNvPr id="5" name="Θέση περιεχομένου 2"/>
          <p:cNvSpPr txBox="1">
            <a:spLocks/>
          </p:cNvSpPr>
          <p:nvPr/>
        </p:nvSpPr>
        <p:spPr>
          <a:xfrm>
            <a:off x="251520" y="3789040"/>
            <a:ext cx="8640960" cy="1296144"/>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US" sz="1700" dirty="0">
                <a:hlinkClick r:id="rId2"/>
              </a:rPr>
              <a:t>https://</a:t>
            </a:r>
            <a:r>
              <a:rPr lang="en-US" sz="1700" dirty="0" smtClean="0">
                <a:hlinkClick r:id="rId2"/>
              </a:rPr>
              <a:t>iep.edu.gr/images/IEP/EPISTIMONIKI_YPIRESIA/Epist_Grafeia/Graf_Ereynas_A/Nea_progr_spoyd_Thriskeytika/DIDAKTIKES-PROTASEIS/SXED_DIDAS_GYMNASIO/A_GYMNASIOY/THEM_ENOT1_2odioro/Didaktiki-Protasi-A-Gymnasiou-THEM_ENOT-1-2odioro-1.pdf</a:t>
            </a:r>
            <a:endParaRPr lang="el-GR" sz="1700" dirty="0" smtClean="0"/>
          </a:p>
          <a:p>
            <a:pPr marL="0" indent="0">
              <a:buNone/>
            </a:pPr>
            <a:endParaRPr lang="el-GR" sz="1700" dirty="0" smtClean="0"/>
          </a:p>
          <a:p>
            <a:endParaRPr lang="el-GR" dirty="0" smtClean="0"/>
          </a:p>
          <a:p>
            <a:endParaRPr lang="el-GR" dirty="0"/>
          </a:p>
        </p:txBody>
      </p:sp>
    </p:spTree>
    <p:extLst>
      <p:ext uri="{BB962C8B-B14F-4D97-AF65-F5344CB8AC3E}">
        <p14:creationId xmlns:p14="http://schemas.microsoft.com/office/powerpoint/2010/main" val="3992171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116632"/>
            <a:ext cx="7632848" cy="1728192"/>
          </a:xfrm>
        </p:spPr>
        <p:txBody>
          <a:bodyPr/>
          <a:lstStyle/>
          <a:p>
            <a:endParaRPr lang="el-GR" dirty="0"/>
          </a:p>
        </p:txBody>
      </p:sp>
      <p:pic>
        <p:nvPicPr>
          <p:cNvPr id="4" name="Θέση περιεχομένου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55576" y="116632"/>
            <a:ext cx="7632848" cy="1728192"/>
          </a:xfrm>
        </p:spPr>
      </p:pic>
      <p:sp>
        <p:nvSpPr>
          <p:cNvPr id="5" name="Ορθογώνιο 4"/>
          <p:cNvSpPr/>
          <p:nvPr/>
        </p:nvSpPr>
        <p:spPr>
          <a:xfrm>
            <a:off x="755576" y="1916832"/>
            <a:ext cx="7056784" cy="369332"/>
          </a:xfrm>
          <a:prstGeom prst="rect">
            <a:avLst/>
          </a:prstGeom>
        </p:spPr>
        <p:txBody>
          <a:bodyPr wrap="square">
            <a:spAutoFit/>
          </a:bodyPr>
          <a:lstStyle/>
          <a:p>
            <a:r>
              <a:rPr lang="el-GR" b="1" dirty="0" smtClean="0"/>
              <a:t>         «</a:t>
            </a:r>
            <a:r>
              <a:rPr lang="el-GR" b="1" i="1" dirty="0"/>
              <a:t>ΠΟΡΕΥΘΕΝΤΕΣ ΜΑΘΗΤΕΥΣΑΤΕ ΠΑΝΤΑ ΤΑ ΕΘΝΗ</a:t>
            </a:r>
            <a:r>
              <a:rPr lang="el-GR" b="1" dirty="0"/>
              <a:t>» (Ματθ.28,19) </a:t>
            </a:r>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636912"/>
            <a:ext cx="8572500" cy="41044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5967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smtClean="0"/>
              <a:t>H </a:t>
            </a:r>
            <a:r>
              <a:rPr lang="el-GR" dirty="0"/>
              <a:t>Ο</a:t>
            </a:r>
            <a:r>
              <a:rPr lang="el-GR" dirty="0" smtClean="0"/>
              <a:t>ρθοδοξία </a:t>
            </a:r>
            <a:r>
              <a:rPr lang="el-GR" dirty="0" smtClean="0"/>
              <a:t>στον κόσμο</a:t>
            </a:r>
            <a:endParaRPr lang="el-GR" dirty="0"/>
          </a:p>
        </p:txBody>
      </p:sp>
      <p:sp>
        <p:nvSpPr>
          <p:cNvPr id="3" name="Θέση περιεχομένου 2"/>
          <p:cNvSpPr>
            <a:spLocks noGrp="1"/>
          </p:cNvSpPr>
          <p:nvPr>
            <p:ph idx="1"/>
          </p:nvPr>
        </p:nvSpPr>
        <p:spPr/>
        <p:txBody>
          <a:bodyPr/>
          <a:lstStyle/>
          <a:p>
            <a:endParaRPr lang="el-GR" dirty="0" smtClean="0">
              <a:hlinkClick r:id="rId2"/>
            </a:endParaRPr>
          </a:p>
          <a:p>
            <a:r>
              <a:rPr lang="en-US" dirty="0" smtClean="0">
                <a:hlinkClick r:id="rId2"/>
              </a:rPr>
              <a:t>https</a:t>
            </a:r>
            <a:r>
              <a:rPr lang="en-US" dirty="0">
                <a:hlinkClick r:id="rId2"/>
              </a:rPr>
              <a:t>://</a:t>
            </a:r>
            <a:r>
              <a:rPr lang="en-US" dirty="0" smtClean="0">
                <a:hlinkClick r:id="rId2"/>
              </a:rPr>
              <a:t>photodentro.edu.gr/v/item/ds/8521/7336</a:t>
            </a:r>
            <a:endParaRPr lang="en-US" dirty="0" smtClean="0"/>
          </a:p>
          <a:p>
            <a:endParaRPr lang="el-GR" dirty="0"/>
          </a:p>
        </p:txBody>
      </p:sp>
    </p:spTree>
    <p:extLst>
      <p:ext uri="{BB962C8B-B14F-4D97-AF65-F5344CB8AC3E}">
        <p14:creationId xmlns:p14="http://schemas.microsoft.com/office/powerpoint/2010/main" val="635720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p:spPr>
        <p:style>
          <a:lnRef idx="1">
            <a:schemeClr val="dk1"/>
          </a:lnRef>
          <a:fillRef idx="2">
            <a:schemeClr val="dk1"/>
          </a:fillRef>
          <a:effectRef idx="1">
            <a:schemeClr val="dk1"/>
          </a:effectRef>
          <a:fontRef idx="minor">
            <a:schemeClr val="dk1"/>
          </a:fontRef>
        </p:style>
        <p:txBody>
          <a:bodyPr>
            <a:normAutofit/>
          </a:bodyPr>
          <a:lstStyle/>
          <a:p>
            <a:r>
              <a:rPr lang="el-GR" sz="2800" dirty="0"/>
              <a:t>Ορθόδοξα Πατριαρχεία </a:t>
            </a:r>
            <a:r>
              <a:rPr lang="el-GR" sz="2800" dirty="0" smtClean="0"/>
              <a:t>&amp; Αυτοκέφαλες </a:t>
            </a:r>
            <a:r>
              <a:rPr lang="el-GR" sz="2800" dirty="0"/>
              <a:t>Εκκλησίες</a:t>
            </a:r>
          </a:p>
        </p:txBody>
      </p:sp>
      <p:sp>
        <p:nvSpPr>
          <p:cNvPr id="3" name="Θέση περιεχομένου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0" indent="0">
              <a:buNone/>
            </a:pPr>
            <a:endParaRPr lang="el-GR" dirty="0" smtClean="0">
              <a:hlinkClick r:id="rId2"/>
            </a:endParaRPr>
          </a:p>
          <a:p>
            <a:pPr marL="0" indent="0">
              <a:buNone/>
            </a:pPr>
            <a:r>
              <a:rPr lang="en-US" dirty="0" smtClean="0">
                <a:hlinkClick r:id="rId2"/>
              </a:rPr>
              <a:t>http</a:t>
            </a:r>
            <a:r>
              <a:rPr lang="en-US" dirty="0">
                <a:hlinkClick r:id="rId2"/>
              </a:rPr>
              <a:t>://</a:t>
            </a:r>
            <a:r>
              <a:rPr lang="en-US" dirty="0" smtClean="0">
                <a:hlinkClick r:id="rId2"/>
              </a:rPr>
              <a:t>photodentro.edu.gr/aggregator/lo/photodentro-lor-8521-7338</a:t>
            </a:r>
            <a:endParaRPr lang="el-GR" dirty="0" smtClean="0"/>
          </a:p>
          <a:p>
            <a:endParaRPr lang="el-GR" dirty="0" smtClean="0"/>
          </a:p>
          <a:p>
            <a:pPr marL="0" indent="0">
              <a:buNone/>
            </a:pPr>
            <a:r>
              <a:rPr lang="el-GR" dirty="0" err="1" smtClean="0"/>
              <a:t>Διαδραστικός</a:t>
            </a:r>
            <a:r>
              <a:rPr lang="el-GR" dirty="0" smtClean="0"/>
              <a:t> </a:t>
            </a:r>
            <a:r>
              <a:rPr lang="el-GR" dirty="0"/>
              <a:t>χάρτης της Ευρώπης και της ευρύτερης περιοχής της Μεσογείου, στον οποίο εμφανίζονται τα αρχαία Πατριαρχεία, τα νεότερα Ορθόδοξα Πατριαρχεία, καθώς και οι Ορθόδοξες Αυτοκέφαλες Εκκλησίες. </a:t>
            </a:r>
            <a:r>
              <a:rPr lang="el-GR" dirty="0" smtClean="0"/>
              <a:t>Εμφανίζονται στο </a:t>
            </a:r>
            <a:r>
              <a:rPr lang="el-GR" dirty="0"/>
              <a:t>χάρτη </a:t>
            </a:r>
            <a:r>
              <a:rPr lang="el-GR" dirty="0" smtClean="0"/>
              <a:t>η θέση </a:t>
            </a:r>
            <a:r>
              <a:rPr lang="el-GR" dirty="0"/>
              <a:t>των </a:t>
            </a:r>
            <a:r>
              <a:rPr lang="el-GR" b="1" u="sng" dirty="0" smtClean="0">
                <a:solidFill>
                  <a:srgbClr val="C00000"/>
                </a:solidFill>
              </a:rPr>
              <a:t>πέντε (05) αρχαίων </a:t>
            </a:r>
            <a:r>
              <a:rPr lang="el-GR" b="1" u="sng" dirty="0">
                <a:solidFill>
                  <a:srgbClr val="C00000"/>
                </a:solidFill>
              </a:rPr>
              <a:t>Πατριαρχείων </a:t>
            </a:r>
            <a:r>
              <a:rPr lang="el-GR" dirty="0"/>
              <a:t>(Ρώμης, Κωνσταντινούπολης, Αντιόχειας, Αλεξάνδρειας, Ιεροσολύμων), των πέντε νεότερων (Σερβίας, Ρουμανίας, Βουλγαρίας, Γεωργίας, Ρωσίας), καθώς και των Αυτοκέφαλων Εκκλησιών (Κύπρου, Ελλάδας, Αλβανίας, Σλοβακίας, Πολωνίας, Τσεχίας, Ουκρανίας</a:t>
            </a:r>
            <a:r>
              <a:rPr lang="el-GR" dirty="0" smtClean="0"/>
              <a:t>).</a:t>
            </a:r>
          </a:p>
          <a:p>
            <a:pPr marL="0" indent="0">
              <a:buNone/>
            </a:pPr>
            <a:endParaRPr lang="el-GR" dirty="0" smtClean="0">
              <a:hlinkClick r:id="rId3"/>
            </a:endParaRPr>
          </a:p>
          <a:p>
            <a:pPr marL="0" indent="0">
              <a:buNone/>
            </a:pPr>
            <a:r>
              <a:rPr lang="en-US" dirty="0" smtClean="0">
                <a:hlinkClick r:id="rId3"/>
              </a:rPr>
              <a:t>https</a:t>
            </a:r>
            <a:r>
              <a:rPr lang="en-US" dirty="0">
                <a:hlinkClick r:id="rId3"/>
              </a:rPr>
              <a:t>://</a:t>
            </a:r>
            <a:r>
              <a:rPr lang="en-US" dirty="0" smtClean="0">
                <a:hlinkClick r:id="rId3"/>
              </a:rPr>
              <a:t>www.oodegr.com/oode/orthod/katal_ekkl1.htm</a:t>
            </a:r>
            <a:endParaRPr lang="el-GR" dirty="0" smtClean="0"/>
          </a:p>
          <a:p>
            <a:pPr marL="0" indent="0">
              <a:buNone/>
            </a:pPr>
            <a:endParaRPr lang="el-GR" dirty="0"/>
          </a:p>
        </p:txBody>
      </p:sp>
    </p:spTree>
    <p:extLst>
      <p:ext uri="{BB962C8B-B14F-4D97-AF65-F5344CB8AC3E}">
        <p14:creationId xmlns:p14="http://schemas.microsoft.com/office/powerpoint/2010/main" val="1653267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395536" y="1916832"/>
            <a:ext cx="8229600" cy="1152128"/>
          </a:xfrm>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lgn="ctr">
              <a:buNone/>
            </a:pPr>
            <a:r>
              <a:rPr lang="el-GR" dirty="0" smtClean="0">
                <a:solidFill>
                  <a:schemeClr val="tx1"/>
                </a:solidFill>
              </a:rPr>
              <a:t>Τι είναι «Εκκλησία»;</a:t>
            </a:r>
            <a:endParaRPr lang="en-US" dirty="0" smtClean="0">
              <a:solidFill>
                <a:schemeClr val="tx1"/>
              </a:solidFill>
            </a:endParaRPr>
          </a:p>
          <a:p>
            <a:pPr marL="0" indent="0" algn="ctr">
              <a:buNone/>
            </a:pPr>
            <a:r>
              <a:rPr lang="el-GR" dirty="0" smtClean="0">
                <a:solidFill>
                  <a:schemeClr val="tx1"/>
                </a:solidFill>
              </a:rPr>
              <a:t> (</a:t>
            </a:r>
            <a:r>
              <a:rPr lang="en-US" dirty="0" smtClean="0">
                <a:solidFill>
                  <a:schemeClr val="tx1"/>
                </a:solidFill>
              </a:rPr>
              <a:t>brainstorming)</a:t>
            </a:r>
            <a:endParaRPr lang="el-GR" dirty="0" smtClean="0">
              <a:solidFill>
                <a:schemeClr val="tx1"/>
              </a:solidFill>
            </a:endParaRPr>
          </a:p>
        </p:txBody>
      </p:sp>
    </p:spTree>
    <p:extLst>
      <p:ext uri="{BB962C8B-B14F-4D97-AF65-F5344CB8AC3E}">
        <p14:creationId xmlns:p14="http://schemas.microsoft.com/office/powerpoint/2010/main" val="3166924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488" t="21920" r="25521" b="39449"/>
          <a:stretch/>
        </p:blipFill>
        <p:spPr bwMode="auto">
          <a:xfrm>
            <a:off x="611560" y="260648"/>
            <a:ext cx="8280919" cy="6318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5532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122413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l-GR" dirty="0" smtClean="0">
                <a:latin typeface="Bahnschrift SemiLight Condensed" pitchFamily="34" charset="0"/>
              </a:rPr>
              <a:t>Χριστιανισμός και οι άλλες θρησκείες</a:t>
            </a:r>
            <a:br>
              <a:rPr lang="el-GR" dirty="0" smtClean="0">
                <a:latin typeface="Bahnschrift SemiLight Condensed" pitchFamily="34" charset="0"/>
              </a:rPr>
            </a:br>
            <a:r>
              <a:rPr lang="el-GR" dirty="0" smtClean="0">
                <a:latin typeface="Bahnschrift SemiLight Condensed" pitchFamily="34" charset="0"/>
              </a:rPr>
              <a:t>(ποσοστά)</a:t>
            </a:r>
            <a:endParaRPr lang="el-GR" dirty="0">
              <a:latin typeface="Bahnschrift SemiLight Condensed" pitchFamily="34" charset="0"/>
            </a:endParaRPr>
          </a:p>
        </p:txBody>
      </p:sp>
      <p:sp>
        <p:nvSpPr>
          <p:cNvPr id="3" name="Θέση περιεχομένου 2"/>
          <p:cNvSpPr>
            <a:spLocks noGrp="1"/>
          </p:cNvSpPr>
          <p:nvPr>
            <p:ph idx="1"/>
          </p:nvPr>
        </p:nvSpPr>
        <p:spPr>
          <a:xfrm>
            <a:off x="457200" y="1916832"/>
            <a:ext cx="8229600" cy="4209331"/>
          </a:xfrm>
        </p:spPr>
        <p:style>
          <a:lnRef idx="2">
            <a:schemeClr val="dk1"/>
          </a:lnRef>
          <a:fillRef idx="1">
            <a:schemeClr val="lt1"/>
          </a:fillRef>
          <a:effectRef idx="0">
            <a:schemeClr val="dk1"/>
          </a:effectRef>
          <a:fontRef idx="minor">
            <a:schemeClr val="dk1"/>
          </a:fontRef>
        </p:style>
        <p:txBody>
          <a:bodyPr/>
          <a:lstStyle/>
          <a:p>
            <a:endParaRPr lang="el-GR" dirty="0" smtClean="0">
              <a:hlinkClick r:id="rId2"/>
            </a:endParaRPr>
          </a:p>
          <a:p>
            <a:pPr marL="0" indent="0">
              <a:buNone/>
            </a:pPr>
            <a:endParaRPr lang="el-GR" dirty="0">
              <a:hlinkClick r:id="rId2"/>
            </a:endParaRPr>
          </a:p>
          <a:p>
            <a:endParaRPr lang="el-GR" dirty="0" smtClean="0">
              <a:hlinkClick r:id="rId2"/>
            </a:endParaRPr>
          </a:p>
          <a:p>
            <a:pPr marL="0" indent="0">
              <a:buNone/>
            </a:pPr>
            <a:r>
              <a:rPr lang="en-US" sz="1800" dirty="0" smtClean="0">
                <a:hlinkClick r:id="rId2"/>
              </a:rPr>
              <a:t>https</a:t>
            </a:r>
            <a:r>
              <a:rPr lang="en-US" sz="1800" dirty="0">
                <a:hlinkClick r:id="rId2"/>
              </a:rPr>
              <a:t>://el.wikipedia.org/wiki/%CE%9C%CE%B5%CE%B3%CE%AC%CE%BB%CE%B5%CF%82_%</a:t>
            </a:r>
            <a:r>
              <a:rPr lang="en-US" sz="1800" dirty="0" smtClean="0">
                <a:hlinkClick r:id="rId2"/>
              </a:rPr>
              <a:t>CE%B8%CF%81%CE%B7%CF%83%CE%BA%CE%B5%CE%AF%CE%B5%CF%82</a:t>
            </a:r>
            <a:endParaRPr lang="el-GR" sz="1800" dirty="0" smtClean="0"/>
          </a:p>
          <a:p>
            <a:endParaRPr lang="el-GR" dirty="0"/>
          </a:p>
        </p:txBody>
      </p:sp>
    </p:spTree>
    <p:extLst>
      <p:ext uri="{BB962C8B-B14F-4D97-AF65-F5344CB8AC3E}">
        <p14:creationId xmlns:p14="http://schemas.microsoft.com/office/powerpoint/2010/main" val="166156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15617" y="44625"/>
            <a:ext cx="7683244" cy="648072"/>
          </a:xfrm>
        </p:spPr>
        <p:style>
          <a:lnRef idx="1">
            <a:schemeClr val="accent2"/>
          </a:lnRef>
          <a:fillRef idx="3">
            <a:schemeClr val="accent2"/>
          </a:fillRef>
          <a:effectRef idx="2">
            <a:schemeClr val="accent2"/>
          </a:effectRef>
          <a:fontRef idx="minor">
            <a:schemeClr val="lt1"/>
          </a:fontRef>
        </p:style>
        <p:txBody>
          <a:bodyPr>
            <a:normAutofit/>
          </a:bodyPr>
          <a:lstStyle/>
          <a:p>
            <a:r>
              <a:rPr lang="el-GR" sz="2800" dirty="0" smtClean="0"/>
              <a:t>Ιδιαίτερα </a:t>
            </a:r>
            <a:r>
              <a:rPr lang="el-GR" sz="2800" b="1" u="sng" dirty="0" smtClean="0"/>
              <a:t>γνωρίσματα</a:t>
            </a:r>
            <a:r>
              <a:rPr lang="el-GR" sz="2800" dirty="0" smtClean="0"/>
              <a:t> της Ορθοδοξίας</a:t>
            </a:r>
            <a:endParaRPr lang="el-GR" sz="2800" dirty="0"/>
          </a:p>
        </p:txBody>
      </p:sp>
      <p:sp>
        <p:nvSpPr>
          <p:cNvPr id="3" name="Υπότιτλος 2"/>
          <p:cNvSpPr>
            <a:spLocks noGrp="1"/>
          </p:cNvSpPr>
          <p:nvPr>
            <p:ph type="subTitle" idx="1"/>
          </p:nvPr>
        </p:nvSpPr>
        <p:spPr/>
        <p:txBody>
          <a:bodyPr/>
          <a:lstStyle/>
          <a:p>
            <a:endParaRPr lang="el-GR"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51" t="24223" r="31123" b="28867"/>
          <a:stretch/>
        </p:blipFill>
        <p:spPr bwMode="auto">
          <a:xfrm>
            <a:off x="539552" y="908720"/>
            <a:ext cx="7725533"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539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el-GR" dirty="0" smtClean="0">
                <a:hlinkClick r:id="rId2"/>
              </a:rPr>
              <a:t/>
            </a:r>
            <a:br>
              <a:rPr lang="el-GR" dirty="0" smtClean="0">
                <a:hlinkClick r:id="rId2"/>
              </a:rPr>
            </a:br>
            <a:r>
              <a:rPr lang="en-US" dirty="0" smtClean="0">
                <a:solidFill>
                  <a:srgbClr val="C00000"/>
                </a:solidFill>
                <a:hlinkClick r:id="rId2"/>
              </a:rPr>
              <a:t>https</a:t>
            </a:r>
            <a:r>
              <a:rPr lang="en-US" dirty="0">
                <a:solidFill>
                  <a:srgbClr val="C00000"/>
                </a:solidFill>
                <a:hlinkClick r:id="rId2"/>
              </a:rPr>
              <a:t>://</a:t>
            </a:r>
            <a:r>
              <a:rPr lang="en-US" dirty="0" smtClean="0">
                <a:solidFill>
                  <a:srgbClr val="C00000"/>
                </a:solidFill>
                <a:hlinkClick r:id="rId2"/>
              </a:rPr>
              <a:t>photodentro.edu.gr/v/item/ds/8521/3812</a:t>
            </a:r>
            <a:r>
              <a:rPr lang="el-GR" dirty="0" smtClean="0">
                <a:solidFill>
                  <a:srgbClr val="C00000"/>
                </a:solidFill>
              </a:rPr>
              <a:t/>
            </a:r>
            <a:br>
              <a:rPr lang="el-GR" dirty="0" smtClean="0">
                <a:solidFill>
                  <a:srgbClr val="C00000"/>
                </a:solidFill>
              </a:rPr>
            </a:br>
            <a:endParaRPr lang="el-GR" dirty="0">
              <a:solidFill>
                <a:srgbClr val="C00000"/>
              </a:solidFill>
            </a:endParaRPr>
          </a:p>
        </p:txBody>
      </p:sp>
      <p:sp>
        <p:nvSpPr>
          <p:cNvPr id="3" name="Υπότιτλος 2"/>
          <p:cNvSpPr>
            <a:spLocks noGrp="1"/>
          </p:cNvSpPr>
          <p:nvPr>
            <p:ph type="subTitle" idx="1"/>
          </p:nvPr>
        </p:nvSpPr>
        <p:spPr>
          <a:xfrm>
            <a:off x="1619672" y="548680"/>
            <a:ext cx="6976864" cy="1008112"/>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l-GR" dirty="0">
                <a:solidFill>
                  <a:srgbClr val="C00000"/>
                </a:solidFill>
              </a:rPr>
              <a:t>Τα ιδιαίτερα χαρακτηριστικά της Ορθοδοξίας (σταυρόλεξο)</a:t>
            </a:r>
          </a:p>
        </p:txBody>
      </p:sp>
      <p:sp>
        <p:nvSpPr>
          <p:cNvPr id="4" name="Ορθογώνιο 3"/>
          <p:cNvSpPr/>
          <p:nvPr/>
        </p:nvSpPr>
        <p:spPr>
          <a:xfrm>
            <a:off x="4139952" y="4941168"/>
            <a:ext cx="4644008"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l-GR" sz="1200" dirty="0"/>
              <a:t>Στόχος του μαθησιακού αντικειμένου είναι να δοκιμάσουν οι μαθητές τις γνώσεις τους σχετικά με την Ορθοδοξία και τις διαφορές της από τον Ρωμαιοκαθολικισμό και τον Προτεσταντισμό. Πιο συγκεκριμένα, μέσω της άσκησης εξετάζονται η σύσταση και η διοίκηση της Ορθόδοξης Εκκλησίας, η στάση της απέναντι στην Ιερά Παράδοση και η τιμή των αγίων της.</a:t>
            </a:r>
          </a:p>
        </p:txBody>
      </p:sp>
    </p:spTree>
    <p:extLst>
      <p:ext uri="{BB962C8B-B14F-4D97-AF65-F5344CB8AC3E}">
        <p14:creationId xmlns:p14="http://schemas.microsoft.com/office/powerpoint/2010/main" val="2812231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1715" y="274638"/>
            <a:ext cx="8525085" cy="778098"/>
          </a:xfrm>
        </p:spPr>
        <p:style>
          <a:lnRef idx="0">
            <a:schemeClr val="accent2"/>
          </a:lnRef>
          <a:fillRef idx="3">
            <a:schemeClr val="accent2"/>
          </a:fillRef>
          <a:effectRef idx="3">
            <a:schemeClr val="accent2"/>
          </a:effectRef>
          <a:fontRef idx="minor">
            <a:schemeClr val="lt1"/>
          </a:fontRef>
        </p:style>
        <p:txBody>
          <a:bodyPr>
            <a:normAutofit/>
          </a:bodyPr>
          <a:lstStyle/>
          <a:p>
            <a:r>
              <a:rPr lang="el-GR" sz="2800" dirty="0" smtClean="0"/>
              <a:t>Εργασία για το </a:t>
            </a:r>
            <a:r>
              <a:rPr lang="el-GR" sz="2800" dirty="0" smtClean="0"/>
              <a:t>σπίτι (επιλέξτε μία)</a:t>
            </a:r>
            <a:endParaRPr lang="el-GR" sz="2800" dirty="0"/>
          </a:p>
        </p:txBody>
      </p:sp>
      <p:sp>
        <p:nvSpPr>
          <p:cNvPr id="3" name="Θέση περιεχομένου 2"/>
          <p:cNvSpPr>
            <a:spLocks noGrp="1"/>
          </p:cNvSpPr>
          <p:nvPr>
            <p:ph idx="1"/>
          </p:nvPr>
        </p:nvSpPr>
        <p:spPr>
          <a:xfrm>
            <a:off x="161715" y="1340769"/>
            <a:ext cx="8874781" cy="720079"/>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l-GR" sz="1600" dirty="0">
                <a:latin typeface="Bahnschrift SemiLight Condensed" pitchFamily="34" charset="0"/>
              </a:rPr>
              <a:t>Ως ορθόδοξος χριστιανός απευθυνόμενος στους ευρωπαίους </a:t>
            </a:r>
            <a:r>
              <a:rPr lang="el-GR" sz="1600" dirty="0">
                <a:latin typeface="Bahnschrift SemiLight Condensed" pitchFamily="34" charset="0"/>
              </a:rPr>
              <a:t>πολίτες γράφω</a:t>
            </a:r>
            <a:r>
              <a:rPr lang="el-GR" sz="1600" dirty="0">
                <a:latin typeface="Bahnschrift SemiLight Condensed" pitchFamily="34" charset="0"/>
              </a:rPr>
              <a:t>, μέσω </a:t>
            </a:r>
            <a:r>
              <a:rPr lang="el-GR" sz="1600" dirty="0" err="1">
                <a:latin typeface="Bahnschrift SemiLight Condensed" pitchFamily="34" charset="0"/>
              </a:rPr>
              <a:t>twitter</a:t>
            </a:r>
            <a:r>
              <a:rPr lang="el-GR" sz="1600" dirty="0">
                <a:latin typeface="Bahnschrift SemiLight Condensed" pitchFamily="34" charset="0"/>
              </a:rPr>
              <a:t>, ένα μήνυμα για τον ρόλο της Ορθοδοξίας στη </a:t>
            </a:r>
            <a:r>
              <a:rPr lang="el-GR" sz="1600" dirty="0">
                <a:latin typeface="Bahnschrift SemiLight Condensed" pitchFamily="34" charset="0"/>
              </a:rPr>
              <a:t>σύγχρονη Ευρώπη.</a:t>
            </a:r>
            <a:endParaRPr lang="el-GR" sz="1600" dirty="0">
              <a:latin typeface="Bahnschrift SemiLight Condensed" pitchFamily="34" charset="0"/>
            </a:endParaRPr>
          </a:p>
        </p:txBody>
      </p:sp>
      <p:sp>
        <p:nvSpPr>
          <p:cNvPr id="4" name="Θέση περιεχομένου 2"/>
          <p:cNvSpPr txBox="1">
            <a:spLocks/>
          </p:cNvSpPr>
          <p:nvPr/>
        </p:nvSpPr>
        <p:spPr>
          <a:xfrm>
            <a:off x="131682" y="2700245"/>
            <a:ext cx="8784976"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l-GR" sz="1600" dirty="0">
                <a:latin typeface="Bahnschrift SemiLight Condensed" pitchFamily="34" charset="0"/>
              </a:rPr>
              <a:t>«Ορθόδοξη Εκκλησία και Ενωμένη </a:t>
            </a:r>
            <a:r>
              <a:rPr lang="el-GR" sz="1600" dirty="0" err="1">
                <a:latin typeface="Bahnschrift SemiLight Condensed" pitchFamily="34" charset="0"/>
              </a:rPr>
              <a:t>Ευρώπη»«Πώς</a:t>
            </a:r>
            <a:r>
              <a:rPr lang="el-GR" sz="1600" dirty="0">
                <a:latin typeface="Bahnschrift SemiLight Condensed" pitchFamily="34" charset="0"/>
              </a:rPr>
              <a:t> μπορεί η Ορθόδοξη Εκκλησία να συμβάλλει στην ενίσχυση της ευρωπαϊκής ενότητας και αλληλεγγύης;»</a:t>
            </a:r>
          </a:p>
        </p:txBody>
      </p:sp>
      <p:sp>
        <p:nvSpPr>
          <p:cNvPr id="5" name="Θέση περιεχομένου 2"/>
          <p:cNvSpPr txBox="1">
            <a:spLocks/>
          </p:cNvSpPr>
          <p:nvPr/>
        </p:nvSpPr>
        <p:spPr>
          <a:xfrm>
            <a:off x="131682" y="3789040"/>
            <a:ext cx="8784976" cy="8640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l-GR" sz="1600" dirty="0">
                <a:latin typeface="Bahnschrift SemiLight Condensed" pitchFamily="34" charset="0"/>
              </a:rPr>
              <a:t>Πώς αντιλαμβάνεστε την άποψη </a:t>
            </a:r>
            <a:r>
              <a:rPr lang="el-GR" sz="1600" dirty="0" smtClean="0">
                <a:latin typeface="Bahnschrift SemiLight Condensed" pitchFamily="34" charset="0"/>
              </a:rPr>
              <a:t>του μεγάλου </a:t>
            </a:r>
            <a:r>
              <a:rPr lang="el-GR" sz="1600" dirty="0">
                <a:latin typeface="Bahnschrift SemiLight Condensed" pitchFamily="34" charset="0"/>
              </a:rPr>
              <a:t>Άγγλου ποιητή και θεατρικού συγγραφέα Τόμας </a:t>
            </a:r>
            <a:r>
              <a:rPr lang="el-GR" sz="1600" dirty="0" err="1">
                <a:latin typeface="Bahnschrift SemiLight Condensed" pitchFamily="34" charset="0"/>
              </a:rPr>
              <a:t>Στερνς</a:t>
            </a:r>
            <a:r>
              <a:rPr lang="el-GR" sz="1600" dirty="0">
                <a:latin typeface="Bahnschrift SemiLight Condensed" pitchFamily="34" charset="0"/>
              </a:rPr>
              <a:t> Έλιοτ (1888-1965</a:t>
            </a:r>
            <a:r>
              <a:rPr lang="el-GR" sz="1600" dirty="0" smtClean="0">
                <a:latin typeface="Bahnschrift SemiLight Condensed" pitchFamily="34" charset="0"/>
              </a:rPr>
              <a:t>): «Δεν </a:t>
            </a:r>
            <a:r>
              <a:rPr lang="el-GR" sz="1600" dirty="0">
                <a:latin typeface="Bahnschrift SemiLight Condensed" pitchFamily="34" charset="0"/>
              </a:rPr>
              <a:t>πιστεύω ότι ο πολιτισμός της Ευρώπης θα μπορούσε να επιβιώσει </a:t>
            </a:r>
            <a:r>
              <a:rPr lang="el-GR" sz="1600" dirty="0" smtClean="0">
                <a:latin typeface="Bahnschrift SemiLight Condensed" pitchFamily="34" charset="0"/>
              </a:rPr>
              <a:t>ύστερα από </a:t>
            </a:r>
            <a:r>
              <a:rPr lang="el-GR" sz="1600" dirty="0">
                <a:latin typeface="Bahnschrift SemiLight Condensed" pitchFamily="34" charset="0"/>
              </a:rPr>
              <a:t>μια ολοκληρωτική εξαφάνιση της χριστιανικής </a:t>
            </a:r>
            <a:r>
              <a:rPr lang="el-GR" sz="1600" dirty="0" smtClean="0">
                <a:latin typeface="Bahnschrift SemiLight Condensed" pitchFamily="34" charset="0"/>
              </a:rPr>
              <a:t>πίστεως».</a:t>
            </a:r>
            <a:endParaRPr lang="el-GR" sz="1600" dirty="0">
              <a:latin typeface="Bahnschrift SemiLight Condensed" pitchFamily="34" charset="0"/>
            </a:endParaRPr>
          </a:p>
        </p:txBody>
      </p:sp>
      <p:sp>
        <p:nvSpPr>
          <p:cNvPr id="6" name="Θέση περιεχομένου 2"/>
          <p:cNvSpPr txBox="1">
            <a:spLocks/>
          </p:cNvSpPr>
          <p:nvPr/>
        </p:nvSpPr>
        <p:spPr>
          <a:xfrm>
            <a:off x="161715" y="5013176"/>
            <a:ext cx="8784976" cy="8640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l-GR" sz="1600" dirty="0" smtClean="0">
                <a:latin typeface="Bahnschrift SemiLight Condensed" pitchFamily="34" charset="0"/>
              </a:rPr>
              <a:t>Αντιγνωμία μεταξύ </a:t>
            </a:r>
            <a:r>
              <a:rPr lang="el-GR" sz="1600" dirty="0">
                <a:latin typeface="Bahnschrift SemiLight Condensed" pitchFamily="34" charset="0"/>
              </a:rPr>
              <a:t>δυο πολιτών: </a:t>
            </a:r>
            <a:r>
              <a:rPr lang="el-GR" sz="1600" dirty="0">
                <a:latin typeface="Bahnschrift SemiLight Condensed" pitchFamily="34" charset="0"/>
              </a:rPr>
              <a:t> </a:t>
            </a:r>
            <a:r>
              <a:rPr lang="el-GR" sz="1600" dirty="0" smtClean="0">
                <a:latin typeface="Bahnschrift SemiLight Condensed" pitchFamily="34" charset="0"/>
              </a:rPr>
              <a:t>«Ανταποκρίνεται </a:t>
            </a:r>
            <a:r>
              <a:rPr lang="el-GR" sz="1600" dirty="0">
                <a:latin typeface="Bahnschrift SemiLight Condensed" pitchFamily="34" charset="0"/>
              </a:rPr>
              <a:t>η Ορθόδοξη Εκκλησία στις πνευματικές </a:t>
            </a:r>
            <a:r>
              <a:rPr lang="el-GR" sz="1600" dirty="0" smtClean="0">
                <a:latin typeface="Bahnschrift SemiLight Condensed" pitchFamily="34" charset="0"/>
              </a:rPr>
              <a:t>και  κοινωνικές </a:t>
            </a:r>
            <a:r>
              <a:rPr lang="el-GR" sz="1600" dirty="0">
                <a:latin typeface="Bahnschrift SemiLight Condensed" pitchFamily="34" charset="0"/>
              </a:rPr>
              <a:t>ανάγκες των σημερινών ανθρώπων του 21ου αιώνα</a:t>
            </a:r>
            <a:r>
              <a:rPr lang="el-GR" sz="1600" dirty="0" smtClean="0">
                <a:latin typeface="Bahnschrift SemiLight Condensed" pitchFamily="34" charset="0"/>
              </a:rPr>
              <a:t>;»</a:t>
            </a:r>
            <a:endParaRPr lang="el-GR" sz="1600" dirty="0">
              <a:latin typeface="Bahnschrift SemiLight Condensed" pitchFamily="34" charset="0"/>
            </a:endParaRPr>
          </a:p>
        </p:txBody>
      </p:sp>
    </p:spTree>
    <p:extLst>
      <p:ext uri="{BB962C8B-B14F-4D97-AF65-F5344CB8AC3E}">
        <p14:creationId xmlns:p14="http://schemas.microsoft.com/office/powerpoint/2010/main" val="963901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style>
          <a:lnRef idx="1">
            <a:schemeClr val="dk1"/>
          </a:lnRef>
          <a:fillRef idx="2">
            <a:schemeClr val="dk1"/>
          </a:fillRef>
          <a:effectRef idx="1">
            <a:schemeClr val="dk1"/>
          </a:effectRef>
          <a:fontRef idx="minor">
            <a:schemeClr val="dk1"/>
          </a:fontRef>
        </p:style>
        <p:txBody>
          <a:bodyPr/>
          <a:lstStyle/>
          <a:p>
            <a:r>
              <a:rPr lang="el-GR" dirty="0" smtClean="0"/>
              <a:t>Πιθανές </a:t>
            </a:r>
            <a:r>
              <a:rPr lang="el-GR" dirty="0" smtClean="0"/>
              <a:t>απαντήσεις</a:t>
            </a:r>
            <a:r>
              <a:rPr lang="en-US" dirty="0" smtClean="0"/>
              <a:t>…</a:t>
            </a:r>
            <a:endParaRPr lang="el-GR" dirty="0"/>
          </a:p>
        </p:txBody>
      </p:sp>
      <p:sp>
        <p:nvSpPr>
          <p:cNvPr id="3" name="Θέση περιεχομένου 2"/>
          <p:cNvSpPr>
            <a:spLocks noGrp="1"/>
          </p:cNvSpPr>
          <p:nvPr>
            <p:ph idx="1"/>
          </p:nvPr>
        </p:nvSpPr>
        <p:spPr>
          <a:xfrm>
            <a:off x="611560" y="1268760"/>
            <a:ext cx="5112568" cy="4857403"/>
          </a:xfrm>
        </p:spPr>
        <p:style>
          <a:lnRef idx="0">
            <a:schemeClr val="accent2"/>
          </a:lnRef>
          <a:fillRef idx="3">
            <a:schemeClr val="accent2"/>
          </a:fillRef>
          <a:effectRef idx="3">
            <a:schemeClr val="accent2"/>
          </a:effectRef>
          <a:fontRef idx="minor">
            <a:schemeClr val="lt1"/>
          </a:fontRef>
        </p:style>
        <p:txBody>
          <a:bodyPr>
            <a:normAutofit/>
          </a:bodyPr>
          <a:lstStyle/>
          <a:p>
            <a:endParaRPr lang="el-GR" sz="2800" dirty="0" smtClean="0"/>
          </a:p>
          <a:p>
            <a:r>
              <a:rPr lang="el-GR" sz="2800" dirty="0" smtClean="0"/>
              <a:t>Το κτίριο/ναός του Θεού</a:t>
            </a:r>
          </a:p>
          <a:p>
            <a:r>
              <a:rPr lang="el-GR" sz="2800" dirty="0" smtClean="0"/>
              <a:t>Κατάλοιπο του παρελθόντος</a:t>
            </a:r>
          </a:p>
          <a:p>
            <a:r>
              <a:rPr lang="el-GR" sz="2800" dirty="0" smtClean="0"/>
              <a:t>ιερατείο</a:t>
            </a:r>
          </a:p>
          <a:p>
            <a:r>
              <a:rPr lang="el-GR" sz="2800" dirty="0" smtClean="0"/>
              <a:t>Τα μυστήρια</a:t>
            </a:r>
          </a:p>
          <a:p>
            <a:r>
              <a:rPr lang="el-GR" sz="2800" dirty="0" smtClean="0"/>
              <a:t>Θ. κοινωνία</a:t>
            </a:r>
          </a:p>
          <a:p>
            <a:r>
              <a:rPr lang="el-GR" sz="2800" dirty="0" smtClean="0"/>
              <a:t>Παράδοση του τόπου μας</a:t>
            </a:r>
          </a:p>
          <a:p>
            <a:r>
              <a:rPr lang="el-GR" sz="2800" dirty="0" smtClean="0"/>
              <a:t>Γιορτές/πανηγύρια</a:t>
            </a:r>
          </a:p>
          <a:p>
            <a:r>
              <a:rPr lang="el-GR" sz="2800" dirty="0" smtClean="0"/>
              <a:t>Νηστεία/αυστηρότητα</a:t>
            </a:r>
          </a:p>
          <a:p>
            <a:endParaRPr lang="el-GR" dirty="0" smtClean="0"/>
          </a:p>
        </p:txBody>
      </p:sp>
    </p:spTree>
    <p:extLst>
      <p:ext uri="{BB962C8B-B14F-4D97-AF65-F5344CB8AC3E}">
        <p14:creationId xmlns:p14="http://schemas.microsoft.com/office/powerpoint/2010/main" val="1479890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79208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l-GR" sz="2700" dirty="0" smtClean="0"/>
              <a:t/>
            </a:r>
            <a:br>
              <a:rPr lang="el-GR" sz="2700" dirty="0" smtClean="0"/>
            </a:br>
            <a:r>
              <a:rPr lang="el-GR" sz="2400" dirty="0"/>
              <a:t/>
            </a:r>
            <a:br>
              <a:rPr lang="el-GR" sz="2400" dirty="0"/>
            </a:br>
            <a:r>
              <a:rPr lang="el-GR" sz="2400" b="1" dirty="0">
                <a:solidFill>
                  <a:schemeClr val="bg1"/>
                </a:solidFill>
              </a:rPr>
              <a:t>1η </a:t>
            </a:r>
            <a:r>
              <a:rPr lang="el-GR" sz="2400" b="1" dirty="0" smtClean="0">
                <a:solidFill>
                  <a:schemeClr val="bg1"/>
                </a:solidFill>
              </a:rPr>
              <a:t>ΔΡΑΣΤΗΡΙΟΤΗΤΑ</a:t>
            </a:r>
            <a:r>
              <a:rPr lang="el-GR" sz="2700" dirty="0" smtClean="0">
                <a:solidFill>
                  <a:schemeClr val="bg1"/>
                </a:solidFill>
              </a:rPr>
              <a:t/>
            </a:r>
            <a:br>
              <a:rPr lang="el-GR" sz="2700" dirty="0" smtClean="0">
                <a:solidFill>
                  <a:schemeClr val="bg1"/>
                </a:solidFill>
              </a:rPr>
            </a:br>
            <a:endParaRPr lang="el-GR" dirty="0">
              <a:solidFill>
                <a:schemeClr val="bg1"/>
              </a:solidFill>
            </a:endParaRPr>
          </a:p>
        </p:txBody>
      </p:sp>
      <p:sp>
        <p:nvSpPr>
          <p:cNvPr id="3" name="Θέση περιεχομένου 2"/>
          <p:cNvSpPr>
            <a:spLocks noGrp="1"/>
          </p:cNvSpPr>
          <p:nvPr>
            <p:ph idx="1"/>
          </p:nvPr>
        </p:nvSpPr>
        <p:spPr>
          <a:xfrm>
            <a:off x="251520" y="2204864"/>
            <a:ext cx="8568952" cy="1296144"/>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l-GR" sz="2400" dirty="0" smtClean="0">
                <a:solidFill>
                  <a:schemeClr val="tx1"/>
                </a:solidFill>
                <a:latin typeface="Arial Narrow" pitchFamily="34" charset="0"/>
              </a:rPr>
              <a:t>Ας </a:t>
            </a:r>
            <a:r>
              <a:rPr lang="el-GR" sz="2400" dirty="0">
                <a:solidFill>
                  <a:schemeClr val="tx1"/>
                </a:solidFill>
                <a:latin typeface="Arial Narrow" pitchFamily="34" charset="0"/>
              </a:rPr>
              <a:t>προσπαθήσουμε να </a:t>
            </a:r>
            <a:r>
              <a:rPr lang="el-GR" sz="2400" dirty="0" smtClean="0">
                <a:solidFill>
                  <a:schemeClr val="tx1"/>
                </a:solidFill>
                <a:latin typeface="Arial Narrow" pitchFamily="34" charset="0"/>
              </a:rPr>
              <a:t>καταγράψ</a:t>
            </a:r>
            <a:r>
              <a:rPr lang="el-GR" sz="2400" dirty="0" smtClean="0">
                <a:solidFill>
                  <a:schemeClr val="tx1"/>
                </a:solidFill>
                <a:latin typeface="Arial Narrow" pitchFamily="34" charset="0"/>
              </a:rPr>
              <a:t>ετε</a:t>
            </a:r>
            <a:r>
              <a:rPr lang="el-GR" sz="2400" dirty="0" smtClean="0">
                <a:solidFill>
                  <a:schemeClr val="tx1"/>
                </a:solidFill>
                <a:latin typeface="Arial Narrow" pitchFamily="34" charset="0"/>
              </a:rPr>
              <a:t> </a:t>
            </a:r>
            <a:r>
              <a:rPr lang="el-GR" sz="2400" dirty="0" smtClean="0">
                <a:solidFill>
                  <a:schemeClr val="tx1"/>
                </a:solidFill>
                <a:latin typeface="Arial Narrow" pitchFamily="34" charset="0"/>
              </a:rPr>
              <a:t>στο τετράδιό σας ή στον  πίνακα </a:t>
            </a:r>
            <a:r>
              <a:rPr lang="el-GR" sz="2400" dirty="0">
                <a:solidFill>
                  <a:schemeClr val="tx1"/>
                </a:solidFill>
                <a:latin typeface="Arial Narrow" pitchFamily="34" charset="0"/>
              </a:rPr>
              <a:t>όσες </a:t>
            </a:r>
            <a:r>
              <a:rPr lang="el-GR" sz="2400" dirty="0" smtClean="0">
                <a:solidFill>
                  <a:schemeClr val="tx1"/>
                </a:solidFill>
                <a:latin typeface="Arial Narrow" pitchFamily="34" charset="0"/>
              </a:rPr>
              <a:t>περισσότερες λέξεις </a:t>
            </a:r>
            <a:r>
              <a:rPr lang="el-GR" sz="2400" dirty="0" smtClean="0">
                <a:solidFill>
                  <a:schemeClr val="tx1"/>
                </a:solidFill>
                <a:latin typeface="Arial Narrow" pitchFamily="34" charset="0"/>
              </a:rPr>
              <a:t>σας έρχονται </a:t>
            </a:r>
            <a:r>
              <a:rPr lang="el-GR" sz="2400" dirty="0">
                <a:solidFill>
                  <a:schemeClr val="tx1"/>
                </a:solidFill>
                <a:latin typeface="Arial Narrow" pitchFamily="34" charset="0"/>
              </a:rPr>
              <a:t>στον νου με αφορμή την ερώτηση: </a:t>
            </a:r>
            <a:r>
              <a:rPr lang="el-GR" sz="2400" dirty="0" smtClean="0">
                <a:solidFill>
                  <a:schemeClr val="tx1"/>
                </a:solidFill>
                <a:latin typeface="Arial Narrow" pitchFamily="34" charset="0"/>
              </a:rPr>
              <a:t>«</a:t>
            </a:r>
            <a:r>
              <a:rPr lang="el-GR" sz="2400" u="sng" dirty="0" smtClean="0">
                <a:solidFill>
                  <a:srgbClr val="FF0000"/>
                </a:solidFill>
                <a:latin typeface="Arial Narrow" pitchFamily="34" charset="0"/>
              </a:rPr>
              <a:t>Τι </a:t>
            </a:r>
            <a:r>
              <a:rPr lang="el-GR" sz="2400" u="sng" dirty="0">
                <a:solidFill>
                  <a:srgbClr val="FF0000"/>
                </a:solidFill>
                <a:latin typeface="Arial Narrow" pitchFamily="34" charset="0"/>
              </a:rPr>
              <a:t>κοινό έχουν </a:t>
            </a:r>
            <a:r>
              <a:rPr lang="el-GR" sz="2400" u="sng" dirty="0" smtClean="0">
                <a:solidFill>
                  <a:srgbClr val="FF0000"/>
                </a:solidFill>
                <a:latin typeface="Arial Narrow" pitchFamily="34" charset="0"/>
              </a:rPr>
              <a:t>τα αδέλφια</a:t>
            </a:r>
            <a:r>
              <a:rPr lang="el-GR" sz="2400" dirty="0" smtClean="0">
                <a:solidFill>
                  <a:schemeClr val="tx1"/>
                </a:solidFill>
                <a:latin typeface="Arial Narrow" pitchFamily="34" charset="0"/>
              </a:rPr>
              <a:t>;»</a:t>
            </a:r>
          </a:p>
          <a:p>
            <a:pPr marL="0" indent="0">
              <a:buNone/>
            </a:pPr>
            <a:endParaRPr lang="el-GR" sz="2400" dirty="0" smtClean="0">
              <a:solidFill>
                <a:schemeClr val="tx1"/>
              </a:solidFill>
              <a:latin typeface="Arial Narrow" pitchFamily="34" charset="0"/>
            </a:endParaRPr>
          </a:p>
        </p:txBody>
      </p:sp>
    </p:spTree>
    <p:extLst>
      <p:ext uri="{BB962C8B-B14F-4D97-AF65-F5344CB8AC3E}">
        <p14:creationId xmlns:p14="http://schemas.microsoft.com/office/powerpoint/2010/main" val="3770067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92" t="42638" r="24759" b="28843"/>
          <a:stretch/>
        </p:blipFill>
        <p:spPr bwMode="auto">
          <a:xfrm>
            <a:off x="611560" y="1628800"/>
            <a:ext cx="7804031" cy="4065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Ορθογώνιο 1"/>
          <p:cNvSpPr/>
          <p:nvPr/>
        </p:nvSpPr>
        <p:spPr>
          <a:xfrm>
            <a:off x="1619672" y="260648"/>
            <a:ext cx="6048672"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2400" dirty="0" smtClean="0"/>
              <a:t>Πιθανές απαντήσεις</a:t>
            </a:r>
            <a:endParaRPr lang="el-GR" sz="2400" dirty="0"/>
          </a:p>
        </p:txBody>
      </p:sp>
    </p:spTree>
    <p:extLst>
      <p:ext uri="{BB962C8B-B14F-4D97-AF65-F5344CB8AC3E}">
        <p14:creationId xmlns:p14="http://schemas.microsoft.com/office/powerpoint/2010/main" val="33448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620688"/>
            <a:ext cx="8229600" cy="79695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l-GR" sz="2700" dirty="0" smtClean="0"/>
              <a:t/>
            </a:r>
            <a:br>
              <a:rPr lang="el-GR" sz="2700" dirty="0" smtClean="0"/>
            </a:br>
            <a:r>
              <a:rPr lang="el-GR" sz="2400" dirty="0"/>
              <a:t/>
            </a:r>
            <a:br>
              <a:rPr lang="el-GR" sz="2400" dirty="0"/>
            </a:br>
            <a:r>
              <a:rPr lang="el-GR" sz="2400" b="1" dirty="0" smtClean="0"/>
              <a:t>2η ΔΡΑΣΤΗΡΙΟΤΗΤΑ</a:t>
            </a:r>
            <a:r>
              <a:rPr lang="el-GR" sz="2700" dirty="0" smtClean="0"/>
              <a:t/>
            </a:r>
            <a:br>
              <a:rPr lang="el-GR" sz="2700" dirty="0" smtClean="0"/>
            </a:br>
            <a:endParaRPr lang="el-GR" dirty="0"/>
          </a:p>
        </p:txBody>
      </p:sp>
      <p:sp>
        <p:nvSpPr>
          <p:cNvPr id="5" name="Θέση περιεχομένου 2"/>
          <p:cNvSpPr txBox="1">
            <a:spLocks/>
          </p:cNvSpPr>
          <p:nvPr/>
        </p:nvSpPr>
        <p:spPr>
          <a:xfrm>
            <a:off x="323528" y="1988840"/>
            <a:ext cx="8640960" cy="100811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l-GR" dirty="0" smtClean="0">
                <a:solidFill>
                  <a:schemeClr val="tx1"/>
                </a:solidFill>
              </a:rPr>
              <a:t>Μέσα στην εκκλησία του Χριστού είμαστε όλοι αδέλφια; Γιατί; Τι είναι αυτό που μας καθιστά αδελφούς;</a:t>
            </a:r>
            <a:endParaRPr lang="el-GR" dirty="0">
              <a:solidFill>
                <a:schemeClr val="tx1"/>
              </a:solidFill>
            </a:endParaRPr>
          </a:p>
        </p:txBody>
      </p:sp>
      <p:sp>
        <p:nvSpPr>
          <p:cNvPr id="6" name="Θέση περιεχομένου 2"/>
          <p:cNvSpPr>
            <a:spLocks noGrp="1"/>
          </p:cNvSpPr>
          <p:nvPr>
            <p:ph idx="1"/>
          </p:nvPr>
        </p:nvSpPr>
        <p:spPr>
          <a:xfrm>
            <a:off x="470141" y="3789040"/>
            <a:ext cx="8229600" cy="1944216"/>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pPr marL="0" indent="0">
              <a:buNone/>
            </a:pPr>
            <a:r>
              <a:rPr lang="el-GR" sz="3800" dirty="0" smtClean="0">
                <a:solidFill>
                  <a:schemeClr val="tx1"/>
                </a:solidFill>
                <a:latin typeface="Arial Narrow" pitchFamily="34" charset="0"/>
              </a:rPr>
              <a:t>Ας </a:t>
            </a:r>
            <a:r>
              <a:rPr lang="el-GR" sz="3800" dirty="0" smtClean="0">
                <a:solidFill>
                  <a:schemeClr val="tx1"/>
                </a:solidFill>
                <a:latin typeface="Arial Narrow" pitchFamily="34" charset="0"/>
              </a:rPr>
              <a:t>κατηγοριοποιήσουμε (αντιστοιχίες/συμβολισμο</a:t>
            </a:r>
            <a:r>
              <a:rPr lang="el-GR" sz="3800" dirty="0" smtClean="0">
                <a:solidFill>
                  <a:schemeClr val="tx1"/>
                </a:solidFill>
                <a:latin typeface="Arial Narrow" pitchFamily="34" charset="0"/>
              </a:rPr>
              <a:t>ύς)</a:t>
            </a:r>
            <a:r>
              <a:rPr lang="el-GR" sz="3800" dirty="0" smtClean="0">
                <a:solidFill>
                  <a:schemeClr val="tx1"/>
                </a:solidFill>
                <a:latin typeface="Arial Narrow" pitchFamily="34" charset="0"/>
              </a:rPr>
              <a:t> </a:t>
            </a:r>
            <a:r>
              <a:rPr lang="el-GR" sz="3800" dirty="0" smtClean="0">
                <a:solidFill>
                  <a:schemeClr val="tx1"/>
                </a:solidFill>
                <a:latin typeface="Arial Narrow" pitchFamily="34" charset="0"/>
              </a:rPr>
              <a:t>σε </a:t>
            </a:r>
            <a:r>
              <a:rPr lang="el-GR" sz="3800" b="1" u="sng" dirty="0" smtClean="0">
                <a:solidFill>
                  <a:schemeClr val="tx1"/>
                </a:solidFill>
                <a:latin typeface="Arial Narrow" pitchFamily="34" charset="0"/>
              </a:rPr>
              <a:t>δύο στήλες </a:t>
            </a:r>
            <a:r>
              <a:rPr lang="el-GR" sz="3800" dirty="0">
                <a:solidFill>
                  <a:schemeClr val="tx1"/>
                </a:solidFill>
                <a:latin typeface="Arial Narrow" pitchFamily="34" charset="0"/>
              </a:rPr>
              <a:t>τις απαντήσεις </a:t>
            </a:r>
            <a:r>
              <a:rPr lang="el-GR" sz="3800" dirty="0" smtClean="0">
                <a:solidFill>
                  <a:schemeClr val="tx1"/>
                </a:solidFill>
                <a:latin typeface="Arial Narrow" pitchFamily="34" charset="0"/>
              </a:rPr>
              <a:t> που δώσατε στην ερώτηση στο τι κοινό έχουν τα αδέλφια: </a:t>
            </a:r>
            <a:r>
              <a:rPr lang="el-GR" sz="3800" b="1" dirty="0" smtClean="0">
                <a:solidFill>
                  <a:schemeClr val="tx1"/>
                </a:solidFill>
                <a:latin typeface="Arial Narrow" pitchFamily="34" charset="0"/>
              </a:rPr>
              <a:t>Α. </a:t>
            </a:r>
            <a:r>
              <a:rPr lang="el-GR" sz="3800" dirty="0" smtClean="0">
                <a:solidFill>
                  <a:schemeClr val="tx1"/>
                </a:solidFill>
                <a:latin typeface="Arial Narrow" pitchFamily="34" charset="0"/>
              </a:rPr>
              <a:t>μέσα στην οικογένεια και </a:t>
            </a:r>
            <a:r>
              <a:rPr lang="el-GR" sz="3800" b="1" dirty="0" smtClean="0">
                <a:solidFill>
                  <a:schemeClr val="tx1"/>
                </a:solidFill>
                <a:latin typeface="Arial Narrow" pitchFamily="34" charset="0"/>
              </a:rPr>
              <a:t>Β</a:t>
            </a:r>
            <a:r>
              <a:rPr lang="el-GR" sz="3800" dirty="0" smtClean="0">
                <a:solidFill>
                  <a:schemeClr val="tx1"/>
                </a:solidFill>
                <a:latin typeface="Arial Narrow" pitchFamily="34" charset="0"/>
              </a:rPr>
              <a:t>. στην Εκκλησία </a:t>
            </a:r>
            <a:endParaRPr lang="el-GR" sz="3800" dirty="0" smtClean="0">
              <a:solidFill>
                <a:schemeClr val="tx1"/>
              </a:solidFill>
              <a:latin typeface="Arial Narrow" pitchFamily="34" charset="0"/>
            </a:endParaRPr>
          </a:p>
          <a:p>
            <a:pPr marL="0" indent="0">
              <a:buNone/>
            </a:pPr>
            <a:endParaRPr lang="el-GR" sz="3800" dirty="0">
              <a:solidFill>
                <a:schemeClr val="tx1"/>
              </a:solidFill>
              <a:latin typeface="Arial Narrow" pitchFamily="34" charset="0"/>
            </a:endParaRPr>
          </a:p>
          <a:p>
            <a:pPr marL="0" indent="0">
              <a:buNone/>
            </a:pPr>
            <a:r>
              <a:rPr lang="el-GR" sz="3800" dirty="0">
                <a:solidFill>
                  <a:schemeClr val="tx1"/>
                </a:solidFill>
                <a:latin typeface="Arial Narrow" pitchFamily="34" charset="0"/>
              </a:rPr>
              <a:t>Α</a:t>
            </a:r>
            <a:r>
              <a:rPr lang="el-GR" sz="3800" dirty="0" smtClean="0">
                <a:solidFill>
                  <a:schemeClr val="tx1"/>
                </a:solidFill>
                <a:latin typeface="Arial Narrow" pitchFamily="34" charset="0"/>
              </a:rPr>
              <a:t>ς συζητήσουμε </a:t>
            </a:r>
            <a:r>
              <a:rPr lang="el-GR" sz="3800" dirty="0" smtClean="0">
                <a:solidFill>
                  <a:schemeClr val="tx1"/>
                </a:solidFill>
                <a:latin typeface="Arial Narrow" pitchFamily="34" charset="0"/>
              </a:rPr>
              <a:t>τις </a:t>
            </a:r>
            <a:r>
              <a:rPr lang="el-GR" sz="3800" dirty="0" smtClean="0">
                <a:solidFill>
                  <a:schemeClr val="tx1"/>
                </a:solidFill>
                <a:latin typeface="Arial Narrow" pitchFamily="34" charset="0"/>
              </a:rPr>
              <a:t>δύο στήλες που γράψατε:</a:t>
            </a:r>
            <a:endParaRPr lang="el-GR" sz="3800" dirty="0" smtClean="0"/>
          </a:p>
          <a:p>
            <a:endParaRPr lang="el-GR" dirty="0"/>
          </a:p>
        </p:txBody>
      </p:sp>
    </p:spTree>
    <p:extLst>
      <p:ext uri="{BB962C8B-B14F-4D97-AF65-F5344CB8AC3E}">
        <p14:creationId xmlns:p14="http://schemas.microsoft.com/office/powerpoint/2010/main" val="736778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0"/>
            <a:ext cx="9036496" cy="6858000"/>
          </a:xfrm>
        </p:spPr>
        <p:txBody>
          <a:bodyPr/>
          <a:lstStyle/>
          <a:p>
            <a:pPr marL="0" indent="0">
              <a:buNone/>
            </a:pPr>
            <a:endParaRPr lang="el-GR"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84" t="26157" r="28155" b="20949"/>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15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628800"/>
            <a:ext cx="8640960" cy="4104456"/>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endParaRPr lang="el-GR" sz="2800" dirty="0" smtClean="0">
              <a:solidFill>
                <a:schemeClr val="tx1"/>
              </a:solidFill>
            </a:endParaRPr>
          </a:p>
          <a:p>
            <a:pPr marL="514350" indent="-514350">
              <a:buFont typeface="+mj-lt"/>
              <a:buAutoNum type="arabicPeriod"/>
            </a:pPr>
            <a:r>
              <a:rPr lang="el-GR" sz="2800" dirty="0" smtClean="0">
                <a:solidFill>
                  <a:schemeClr val="tx1"/>
                </a:solidFill>
              </a:rPr>
              <a:t>Διαβάστε το κείμενο του βιβλίου σας (σελ. </a:t>
            </a:r>
            <a:r>
              <a:rPr lang="el-GR" sz="2800" dirty="0" smtClean="0">
                <a:solidFill>
                  <a:schemeClr val="tx1"/>
                </a:solidFill>
              </a:rPr>
              <a:t>7</a:t>
            </a:r>
            <a:r>
              <a:rPr lang="el-GR" sz="2800" dirty="0">
                <a:solidFill>
                  <a:schemeClr val="tx1"/>
                </a:solidFill>
              </a:rPr>
              <a:t>,</a:t>
            </a:r>
            <a:r>
              <a:rPr lang="el-GR" sz="2800" dirty="0" smtClean="0">
                <a:solidFill>
                  <a:schemeClr val="tx1"/>
                </a:solidFill>
              </a:rPr>
              <a:t> δες και επόμενη διαφάνεια)</a:t>
            </a:r>
            <a:endParaRPr lang="el-GR" sz="2800" dirty="0" smtClean="0">
              <a:solidFill>
                <a:schemeClr val="tx1"/>
              </a:solidFill>
            </a:endParaRPr>
          </a:p>
          <a:p>
            <a:pPr marL="514350" indent="-514350">
              <a:buFont typeface="+mj-lt"/>
              <a:buAutoNum type="arabicPeriod"/>
            </a:pPr>
            <a:r>
              <a:rPr lang="el-GR" sz="2800" dirty="0">
                <a:solidFill>
                  <a:schemeClr val="tx1"/>
                </a:solidFill>
              </a:rPr>
              <a:t>Με αφορμή τη φράση </a:t>
            </a:r>
            <a:r>
              <a:rPr lang="el-GR" sz="2800" dirty="0" smtClean="0">
                <a:solidFill>
                  <a:schemeClr val="tx1"/>
                </a:solidFill>
              </a:rPr>
              <a:t>«</a:t>
            </a:r>
            <a:r>
              <a:rPr lang="el-GR" sz="2800" u="sng" dirty="0" smtClean="0">
                <a:solidFill>
                  <a:schemeClr val="tx1"/>
                </a:solidFill>
              </a:rPr>
              <a:t>Σώμα </a:t>
            </a:r>
            <a:r>
              <a:rPr lang="el-GR" sz="2800" u="sng" dirty="0">
                <a:solidFill>
                  <a:schemeClr val="tx1"/>
                </a:solidFill>
              </a:rPr>
              <a:t>του Ανθρώπου-Σώμα </a:t>
            </a:r>
            <a:r>
              <a:rPr lang="el-GR" sz="2800" u="sng" dirty="0" smtClean="0">
                <a:solidFill>
                  <a:schemeClr val="tx1"/>
                </a:solidFill>
              </a:rPr>
              <a:t>της Εκκλησίας</a:t>
            </a:r>
            <a:r>
              <a:rPr lang="el-GR" sz="2800" dirty="0" smtClean="0">
                <a:solidFill>
                  <a:schemeClr val="tx1"/>
                </a:solidFill>
              </a:rPr>
              <a:t>»  </a:t>
            </a:r>
            <a:r>
              <a:rPr lang="el-GR" sz="2800" dirty="0">
                <a:solidFill>
                  <a:schemeClr val="tx1"/>
                </a:solidFill>
              </a:rPr>
              <a:t>ας κάνουμε δημιουργικές </a:t>
            </a:r>
            <a:r>
              <a:rPr lang="el-GR" sz="2800" u="sng" dirty="0">
                <a:solidFill>
                  <a:schemeClr val="tx1"/>
                </a:solidFill>
              </a:rPr>
              <a:t>συνδέσεις-</a:t>
            </a:r>
            <a:r>
              <a:rPr lang="el-GR" sz="2800" b="1" u="sng" dirty="0">
                <a:solidFill>
                  <a:srgbClr val="C00000"/>
                </a:solidFill>
              </a:rPr>
              <a:t>μεταφορές</a:t>
            </a:r>
            <a:r>
              <a:rPr lang="el-GR" sz="2800" dirty="0">
                <a:solidFill>
                  <a:schemeClr val="tx1"/>
                </a:solidFill>
              </a:rPr>
              <a:t> και </a:t>
            </a:r>
            <a:r>
              <a:rPr lang="el-GR" sz="2800" b="1" u="sng" dirty="0">
                <a:solidFill>
                  <a:srgbClr val="C00000"/>
                </a:solidFill>
              </a:rPr>
              <a:t>αλληγορίες</a:t>
            </a:r>
            <a:r>
              <a:rPr lang="el-GR" sz="2800" dirty="0">
                <a:solidFill>
                  <a:schemeClr val="tx1"/>
                </a:solidFill>
              </a:rPr>
              <a:t>.</a:t>
            </a:r>
          </a:p>
          <a:p>
            <a:pPr marL="514350" indent="-514350">
              <a:buFont typeface="+mj-lt"/>
              <a:buAutoNum type="arabicPeriod"/>
            </a:pPr>
            <a:r>
              <a:rPr lang="el-GR" sz="2800" dirty="0">
                <a:solidFill>
                  <a:schemeClr val="tx1"/>
                </a:solidFill>
              </a:rPr>
              <a:t>Παρουσιάστε και εξηγήστε </a:t>
            </a:r>
            <a:r>
              <a:rPr lang="el-GR" sz="2800" b="1" u="sng" dirty="0">
                <a:solidFill>
                  <a:srgbClr val="C00000"/>
                </a:solidFill>
              </a:rPr>
              <a:t>τρεις τρόπους </a:t>
            </a:r>
            <a:r>
              <a:rPr lang="el-GR" sz="2800" dirty="0">
                <a:solidFill>
                  <a:schemeClr val="tx1"/>
                </a:solidFill>
              </a:rPr>
              <a:t>με τους οποίους θα μπορούσαν </a:t>
            </a:r>
            <a:r>
              <a:rPr lang="el-GR" sz="2800" dirty="0" smtClean="0">
                <a:solidFill>
                  <a:schemeClr val="tx1"/>
                </a:solidFill>
              </a:rPr>
              <a:t>να συνδεθούν </a:t>
            </a:r>
            <a:r>
              <a:rPr lang="el-GR" sz="2800" dirty="0">
                <a:solidFill>
                  <a:schemeClr val="tx1"/>
                </a:solidFill>
              </a:rPr>
              <a:t>αυτές οι δυο φράσεις. Τι παρατηρούμε; </a:t>
            </a:r>
            <a:endParaRPr lang="el-GR" sz="2800" dirty="0" smtClean="0">
              <a:solidFill>
                <a:schemeClr val="tx1"/>
              </a:solidFill>
            </a:endParaRPr>
          </a:p>
          <a:p>
            <a:pPr marL="0" indent="0">
              <a:buNone/>
            </a:pPr>
            <a:r>
              <a:rPr lang="el-GR" sz="2800" dirty="0">
                <a:solidFill>
                  <a:schemeClr val="tx1"/>
                </a:solidFill>
              </a:rPr>
              <a:t> </a:t>
            </a:r>
            <a:r>
              <a:rPr lang="el-GR" sz="2800" dirty="0" smtClean="0">
                <a:solidFill>
                  <a:schemeClr val="tx1"/>
                </a:solidFill>
              </a:rPr>
              <a:t>       </a:t>
            </a:r>
          </a:p>
          <a:p>
            <a:pPr marL="0" indent="0">
              <a:buNone/>
            </a:pPr>
            <a:r>
              <a:rPr lang="el-GR" sz="2800" dirty="0">
                <a:solidFill>
                  <a:schemeClr val="tx1"/>
                </a:solidFill>
              </a:rPr>
              <a:t> </a:t>
            </a:r>
            <a:r>
              <a:rPr lang="el-GR" sz="2800" dirty="0" smtClean="0">
                <a:solidFill>
                  <a:schemeClr val="tx1"/>
                </a:solidFill>
              </a:rPr>
              <a:t>   </a:t>
            </a:r>
          </a:p>
        </p:txBody>
      </p:sp>
      <p:sp>
        <p:nvSpPr>
          <p:cNvPr id="4" name="Τίτλος 1"/>
          <p:cNvSpPr>
            <a:spLocks noGrp="1"/>
          </p:cNvSpPr>
          <p:nvPr>
            <p:ph type="title"/>
          </p:nvPr>
        </p:nvSpPr>
        <p:spPr>
          <a:xfrm>
            <a:off x="467544" y="332656"/>
            <a:ext cx="8229600" cy="79208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l-GR" sz="2700" dirty="0" smtClean="0"/>
              <a:t/>
            </a:r>
            <a:br>
              <a:rPr lang="el-GR" sz="2700" dirty="0" smtClean="0"/>
            </a:br>
            <a:r>
              <a:rPr lang="el-GR" sz="2400" dirty="0"/>
              <a:t/>
            </a:r>
            <a:br>
              <a:rPr lang="el-GR" sz="2400" dirty="0"/>
            </a:br>
            <a:r>
              <a:rPr lang="el-GR" sz="2400" b="1" dirty="0" smtClean="0"/>
              <a:t>3η </a:t>
            </a:r>
            <a:r>
              <a:rPr lang="el-GR" sz="2400" b="1" dirty="0" smtClean="0"/>
              <a:t>ΔΡΑΣΤΗΡΙΟΤΗΤΑ</a:t>
            </a:r>
            <a:r>
              <a:rPr lang="en-US" sz="2400" b="1" dirty="0" smtClean="0"/>
              <a:t> </a:t>
            </a:r>
            <a:r>
              <a:rPr lang="el-GR" sz="2400" b="1" dirty="0"/>
              <a:t/>
            </a:r>
            <a:br>
              <a:rPr lang="el-GR" sz="2400" b="1" dirty="0"/>
            </a:br>
            <a:r>
              <a:rPr lang="el-GR" sz="2400" b="1" dirty="0" smtClean="0"/>
              <a:t>(εργαστείτε σε ομάδες ανά δύο)</a:t>
            </a:r>
            <a:r>
              <a:rPr lang="el-GR" sz="2700" dirty="0" smtClean="0"/>
              <a:t/>
            </a:r>
            <a:br>
              <a:rPr lang="el-GR" sz="2700" dirty="0" smtClean="0"/>
            </a:br>
            <a:endParaRPr lang="el-GR" dirty="0"/>
          </a:p>
        </p:txBody>
      </p:sp>
    </p:spTree>
    <p:extLst>
      <p:ext uri="{BB962C8B-B14F-4D97-AF65-F5344CB8AC3E}">
        <p14:creationId xmlns:p14="http://schemas.microsoft.com/office/powerpoint/2010/main" val="4242629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79695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dirty="0" smtClean="0"/>
              <a:t>Σώμα που λειτουργεί με όλα τα μέλη</a:t>
            </a:r>
            <a:endParaRPr lang="el-GR" dirty="0"/>
          </a:p>
        </p:txBody>
      </p:sp>
      <p:sp>
        <p:nvSpPr>
          <p:cNvPr id="3" name="Θέση περιεχομένου 2"/>
          <p:cNvSpPr>
            <a:spLocks noGrp="1"/>
          </p:cNvSpPr>
          <p:nvPr>
            <p:ph idx="1"/>
          </p:nvPr>
        </p:nvSpPr>
        <p:spPr/>
        <p:txBody>
          <a:bodyPr/>
          <a:lstStyle/>
          <a:p>
            <a:endParaRPr lang="el-G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194" t="19311" r="23579" b="38826"/>
          <a:stretch/>
        </p:blipFill>
        <p:spPr bwMode="auto">
          <a:xfrm>
            <a:off x="179512" y="1092410"/>
            <a:ext cx="8957862" cy="550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561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1038</Words>
  <Application>Microsoft Office PowerPoint</Application>
  <PresentationFormat>Προβολή στην οθόνη (4:3)</PresentationFormat>
  <Paragraphs>92</Paragraphs>
  <Slides>24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 Α΄ΘΕΜΑΤΙΚΗ ΕΝΟΤΗΤΑ: Η Ορθόδοξη Εκκλησία Σήμερα  </vt:lpstr>
      <vt:lpstr>Παρουσίαση του PowerPoint</vt:lpstr>
      <vt:lpstr>Πιθανές απαντήσεις…</vt:lpstr>
      <vt:lpstr>  1η ΔΡΑΣΤΗΡΙΟΤΗΤΑ </vt:lpstr>
      <vt:lpstr>Παρουσίαση του PowerPoint</vt:lpstr>
      <vt:lpstr>  2η ΔΡΑΣΤΗΡΙΟΤΗΤΑ </vt:lpstr>
      <vt:lpstr>Παρουσίαση του PowerPoint</vt:lpstr>
      <vt:lpstr>  3η ΔΡΑΣΤΗΡΙΟΤΗΤΑ  (εργαστείτε σε ομάδες ανά δύο) </vt:lpstr>
      <vt:lpstr>Σώμα που λειτουργεί με όλα τα μέλη</vt:lpstr>
      <vt:lpstr>Παρουσίαση του PowerPoint</vt:lpstr>
      <vt:lpstr>Αδελφοσύνη-κοινοκτημοσύνη-ενότητα- Θ. Ευχαριστία</vt:lpstr>
      <vt:lpstr>Παρουσίαση του PowerPoint</vt:lpstr>
      <vt:lpstr>Ορισμός της Εκκλησίας</vt:lpstr>
      <vt:lpstr>  ΕΠΕΚΤΕΙΝΟΥΜΕ-ΜΑΘΑΙΝΟΥΜΕ (εργαστείτε σε ομάδες των δύο) </vt:lpstr>
      <vt:lpstr>Παρουσίαση του PowerPoint</vt:lpstr>
      <vt:lpstr>Εργασία για το σπίτι</vt:lpstr>
      <vt:lpstr>Παρουσίαση του PowerPoint</vt:lpstr>
      <vt:lpstr>H Ορθοδοξία στον κόσμο</vt:lpstr>
      <vt:lpstr>Ορθόδοξα Πατριαρχεία &amp; Αυτοκέφαλες Εκκλησίες</vt:lpstr>
      <vt:lpstr>Παρουσίαση του PowerPoint</vt:lpstr>
      <vt:lpstr>Χριστιανισμός και οι άλλες θρησκείες (ποσοστά)</vt:lpstr>
      <vt:lpstr>Ιδιαίτερα γνωρίσματα της Ορθοδοξίας</vt:lpstr>
      <vt:lpstr> https://photodentro.edu.gr/v/item/ds/8521/3812 </vt:lpstr>
      <vt:lpstr>Εργασία για το σπίτι (επιλέξτε μία)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93</cp:revision>
  <dcterms:created xsi:type="dcterms:W3CDTF">2023-10-17T15:13:43Z</dcterms:created>
  <dcterms:modified xsi:type="dcterms:W3CDTF">2024-10-07T15:49:12Z</dcterms:modified>
</cp:coreProperties>
</file>