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6" r:id="rId3"/>
    <p:sldId id="267" r:id="rId4"/>
    <p:sldId id="268" r:id="rId5"/>
    <p:sldId id="270" r:id="rId6"/>
    <p:sldId id="269"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l-G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1/10/2024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716707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1/10/2024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414668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l-GR"/>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1/10/2024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835140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D53E841C-1AC4-4437-9C29-0CD18369FA34}" type="datetimeFigureOut">
              <a:rPr lang="el-GR" smtClean="0">
                <a:solidFill>
                  <a:prstClr val="black">
                    <a:tint val="75000"/>
                  </a:prstClr>
                </a:solidFill>
              </a:rPr>
              <a:pPr/>
              <a:t>1/10/2024</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939941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D53E841C-1AC4-4437-9C29-0CD18369FA34}" type="datetimeFigureOut">
              <a:rPr lang="el-GR" smtClean="0">
                <a:solidFill>
                  <a:prstClr val="black">
                    <a:tint val="75000"/>
                  </a:prstClr>
                </a:solidFill>
              </a:rPr>
              <a:pPr/>
              <a:t>1/10/2024</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3223445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D53E841C-1AC4-4437-9C29-0CD18369FA34}" type="datetimeFigureOut">
              <a:rPr lang="el-GR" smtClean="0">
                <a:solidFill>
                  <a:prstClr val="black">
                    <a:tint val="75000"/>
                  </a:prstClr>
                </a:solidFill>
              </a:rPr>
              <a:pPr/>
              <a:t>1/10/2024</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3283057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E841C-1AC4-4437-9C29-0CD18369FA34}" type="datetimeFigureOut">
              <a:rPr lang="el-GR" smtClean="0">
                <a:solidFill>
                  <a:prstClr val="black">
                    <a:tint val="75000"/>
                  </a:prstClr>
                </a:solidFill>
              </a:rPr>
              <a:pPr/>
              <a:t>1/10/2024</a:t>
            </a:fld>
            <a:endParaRPr lang="el-GR">
              <a:solidFill>
                <a:prstClr val="black">
                  <a:tint val="75000"/>
                </a:prstClr>
              </a:solidFill>
            </a:endParaRPr>
          </a:p>
        </p:txBody>
      </p:sp>
      <p:sp>
        <p:nvSpPr>
          <p:cNvPr id="3" name="Footer Placeholder 2"/>
          <p:cNvSpPr>
            <a:spLocks noGrp="1"/>
          </p:cNvSpPr>
          <p:nvPr>
            <p:ph type="ftr" sz="quarter" idx="11"/>
          </p:nvPr>
        </p:nvSpPr>
        <p:spPr/>
        <p:txBody>
          <a:bodyPr/>
          <a:lstStyle/>
          <a:p>
            <a:endParaRPr lang="el-GR">
              <a:solidFill>
                <a:prstClr val="black">
                  <a:tint val="75000"/>
                </a:prstClr>
              </a:solidFill>
            </a:endParaRPr>
          </a:p>
        </p:txBody>
      </p:sp>
      <p:sp>
        <p:nvSpPr>
          <p:cNvPr id="4" name="Slide Number Placeholder 3"/>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5916883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l-GR"/>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3E841C-1AC4-4437-9C29-0CD18369FA34}" type="datetimeFigureOut">
              <a:rPr lang="el-GR" smtClean="0">
                <a:solidFill>
                  <a:prstClr val="black">
                    <a:tint val="75000"/>
                  </a:prstClr>
                </a:solidFill>
              </a:rPr>
              <a:pPr/>
              <a:t>1/10/2024</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186133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l-GR"/>
          </a:p>
        </p:txBody>
      </p:sp>
      <p:sp>
        <p:nvSpPr>
          <p:cNvPr id="3" name="Picture Placeholder 2"/>
          <p:cNvSpPr>
            <a:spLocks noGrp="1"/>
          </p:cNvSpPr>
          <p:nvPr>
            <p:ph type="pic" idx="1"/>
          </p:nvPr>
        </p:nvSpPr>
        <p:spPr>
          <a:xfrm>
            <a:off x="3887391"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3E841C-1AC4-4437-9C29-0CD18369FA34}" type="datetimeFigureOut">
              <a:rPr lang="el-GR" smtClean="0">
                <a:solidFill>
                  <a:prstClr val="black">
                    <a:tint val="75000"/>
                  </a:prstClr>
                </a:solidFill>
              </a:rPr>
              <a:pPr/>
              <a:t>1/10/2024</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307592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1/10/2024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9383631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1/10/2024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852785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1/10/2024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1/10/2024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1/10/2024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1/10/2024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3E841C-1AC4-4437-9C29-0CD18369FA34}" type="datetimeFigureOut">
              <a:rPr lang="el-GR" smtClean="0">
                <a:solidFill>
                  <a:prstClr val="black">
                    <a:tint val="75000"/>
                  </a:prstClr>
                </a:solidFill>
              </a:rPr>
              <a:pPr/>
              <a:t>1/10/2024</a:t>
            </a:fld>
            <a:endParaRPr lang="el-GR">
              <a:solidFill>
                <a:prstClr val="black">
                  <a:tint val="75000"/>
                </a:prstClr>
              </a:solidFill>
            </a:endParaRPr>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327115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youtu.be/gDNSleHDp8c?si=y36cU6c5AyROVrbV" TargetMode="External"/><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4000" cy="6858000"/>
          </a:xfrm>
        </p:spPr>
        <p:txBody>
          <a:bodyPr>
            <a:normAutofit/>
          </a:bodyPr>
          <a:lstStyle/>
          <a:p>
            <a:pPr>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Δ΄ Θεματική Ενότητα:</a:t>
            </a:r>
          </a:p>
          <a:p>
            <a:pPr>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Χριστιανική παράδοση και αρχαία ελληνική φιλοσοφία:</a:t>
            </a:r>
          </a:p>
          <a:p>
            <a:pPr>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Μια ιστορική συνάντηση</a:t>
            </a:r>
          </a:p>
          <a:p>
            <a:pPr algn="l">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Οι τρεις Ιεράρχες</a:t>
            </a:r>
          </a:p>
          <a:p>
            <a:pPr algn="l">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Τρεις Ιεράρχες ονομάζονται τρεις άγιοι και Θεολόγοι της Ορθόδοξης Χριστιανικής πίστης, προστάτες των γραμμάτων και των μαθητών, </a:t>
            </a:r>
          </a:p>
          <a:p>
            <a:pPr algn="l">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ο Ιωάννης ο Χρυσόστομος, </a:t>
            </a:r>
          </a:p>
          <a:p>
            <a:pPr algn="l">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ο Βασίλειος ο μέγας</a:t>
            </a:r>
          </a:p>
          <a:p>
            <a:pPr algn="l">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ο Γρηγόριος </a:t>
            </a:r>
            <a:r>
              <a:rPr lang="el-GR" sz="2200" dirty="0" err="1">
                <a:effectLst>
                  <a:outerShdw blurRad="38100" dist="38100" dir="2700000" algn="tl">
                    <a:srgbClr val="000000">
                      <a:alpha val="43137"/>
                    </a:srgbClr>
                  </a:outerShdw>
                </a:effectLst>
                <a:latin typeface="Times New Roman" panose="02020603050405020304" pitchFamily="18" charset="0"/>
              </a:rPr>
              <a:t>Ναζιανζηνός</a:t>
            </a:r>
            <a:r>
              <a:rPr lang="el-GR" sz="2200" dirty="0">
                <a:effectLst>
                  <a:outerShdw blurRad="38100" dist="38100" dir="2700000" algn="tl">
                    <a:srgbClr val="000000">
                      <a:alpha val="43137"/>
                    </a:srgbClr>
                  </a:outerShdw>
                </a:effectLst>
                <a:latin typeface="Times New Roman" panose="02020603050405020304" pitchFamily="18" charset="0"/>
              </a:rPr>
              <a:t>. </a:t>
            </a:r>
          </a:p>
          <a:p>
            <a:pPr algn="l">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Αναδείχθηκαν Πατέρες της Εκκλησίας και Άγιοι.</a:t>
            </a:r>
          </a:p>
          <a:p>
            <a:pPr algn="l">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Τους τιμούμε για τη σοφία τους και τη χριστιανική τους ζωή. </a:t>
            </a:r>
          </a:p>
          <a:p>
            <a:pPr algn="l">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20265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4000" cy="6858000"/>
          </a:xfrm>
        </p:spPr>
        <p:txBody>
          <a:bodyPr>
            <a:normAutofit/>
          </a:bodyPr>
          <a:lstStyle/>
          <a:p>
            <a:pPr>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Βασίλειος ο Μέγας</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Ο Άγιος Βασίλειος ή Βασίλειος Καισαρείας, </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επίσκοπος Καισαρείας Πατέρας της Εκκλησίας και ένας εκ των μεγαλύτερων θεολόγων της Ορθόδοξης Εκκλησίας. </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Η συμβολή του στην χριστιανική θεολογία θεωρείται κεφαλαιώδης ενώ σ΄ αυτόν αποδίδεται και η «θεία λειτουργία του Μεγάλου Βασιλείου». </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Ο Μέγας Βασίλειος σπούδασε στην Αθήνα και θεωρούσε πολύ σημαντική τη μελέτη των κλασσικών συγγραφέων και της ελληνικής φιλοσοφίας, φυσικά υπό το χριστιανικό πρίσμα. </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Η συμβολή του στην ανάπτυξη των γραμμάτων και της φιλανθρωπίας τον κατέστησαν μια από τις μεγαλύτερες μορφές της Χριστιανικής παράδοσης</a:t>
            </a:r>
          </a:p>
        </p:txBody>
      </p:sp>
    </p:spTree>
    <p:extLst>
      <p:ext uri="{BB962C8B-B14F-4D97-AF65-F5344CB8AC3E}">
        <p14:creationId xmlns:p14="http://schemas.microsoft.com/office/powerpoint/2010/main" val="22962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4000" cy="6858000"/>
          </a:xfrm>
        </p:spPr>
        <p:txBody>
          <a:bodyPr>
            <a:normAutofit fontScale="92500"/>
          </a:bodyPr>
          <a:lstStyle/>
          <a:p>
            <a:pPr>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Ιωάννης ο Χρυσόστομος</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η γλώσσα του «έσταζε μέλι» </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ο πιο χαρισματικός ρήτορας της εποχής του</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Πατριάρχης Κωνσταντινουπόλεως </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αφιέρωσε τη ζωή του στην ανάπτυξη της φιλανθρωπίας. </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Τα ημερήσια </a:t>
            </a:r>
            <a:r>
              <a:rPr lang="el-GR" sz="2200" dirty="0" err="1">
                <a:effectLst>
                  <a:outerShdw blurRad="38100" dist="38100" dir="2700000" algn="tl">
                    <a:srgbClr val="000000">
                      <a:alpha val="43137"/>
                    </a:srgbClr>
                  </a:outerShdw>
                </a:effectLst>
                <a:latin typeface="Times New Roman" panose="02020603050405020304" pitchFamily="18" charset="0"/>
              </a:rPr>
              <a:t>συσσίτεια</a:t>
            </a:r>
            <a:r>
              <a:rPr lang="el-GR" sz="2200" dirty="0">
                <a:effectLst>
                  <a:outerShdw blurRad="38100" dist="38100" dir="2700000" algn="tl">
                    <a:srgbClr val="000000">
                      <a:alpha val="43137"/>
                    </a:srgbClr>
                  </a:outerShdw>
                </a:effectLst>
                <a:latin typeface="Times New Roman" panose="02020603050405020304" pitchFamily="18" charset="0"/>
              </a:rPr>
              <a:t> που οργάνωσε έτρεφαν 7.000 ανθρώπους!</a:t>
            </a: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a:p>
            <a:pPr>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Γρηγόριος ο </a:t>
            </a:r>
            <a:r>
              <a:rPr lang="el-GR" sz="2200" dirty="0" err="1">
                <a:effectLst>
                  <a:outerShdw blurRad="38100" dist="38100" dir="2700000" algn="tl">
                    <a:srgbClr val="000000">
                      <a:alpha val="43137"/>
                    </a:srgbClr>
                  </a:outerShdw>
                </a:effectLst>
                <a:latin typeface="Times New Roman" panose="02020603050405020304" pitchFamily="18" charset="0"/>
              </a:rPr>
              <a:t>Ναζιανζηνός</a:t>
            </a:r>
            <a:endParaRPr lang="el-GR" sz="22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Γνωστός και «θεολόγος</a:t>
            </a:r>
            <a:r>
              <a:rPr lang="el-GR" sz="2200">
                <a:effectLst>
                  <a:outerShdw blurRad="38100" dist="38100" dir="2700000" algn="tl">
                    <a:srgbClr val="000000">
                      <a:alpha val="43137"/>
                    </a:srgbClr>
                  </a:outerShdw>
                </a:effectLst>
                <a:latin typeface="Times New Roman" panose="02020603050405020304" pitchFamily="18" charset="0"/>
              </a:rPr>
              <a:t>», </a:t>
            </a:r>
          </a:p>
          <a:p>
            <a:pPr algn="just">
              <a:lnSpc>
                <a:spcPct val="150000"/>
              </a:lnSpc>
              <a:spcBef>
                <a:spcPts val="0"/>
              </a:spcBef>
            </a:pPr>
            <a:r>
              <a:rPr lang="el-GR" sz="2200">
                <a:effectLst>
                  <a:outerShdw blurRad="38100" dist="38100" dir="2700000" algn="tl">
                    <a:srgbClr val="000000">
                      <a:alpha val="43137"/>
                    </a:srgbClr>
                  </a:outerShdw>
                </a:effectLst>
                <a:latin typeface="Times New Roman" panose="02020603050405020304" pitchFamily="18" charset="0"/>
              </a:rPr>
              <a:t>Πατριάρχης </a:t>
            </a:r>
            <a:r>
              <a:rPr lang="el-GR" sz="2200" dirty="0">
                <a:effectLst>
                  <a:outerShdw blurRad="38100" dist="38100" dir="2700000" algn="tl">
                    <a:srgbClr val="000000">
                      <a:alpha val="43137"/>
                    </a:srgbClr>
                  </a:outerShdw>
                </a:effectLst>
                <a:latin typeface="Times New Roman" panose="02020603050405020304" pitchFamily="18" charset="0"/>
              </a:rPr>
              <a:t>Κωνσταντινούπολης τον 4ο αιώνα. Η επιρροή του στην Τριαδική θεολογία θεωρείται τόσο σημαντική που έγινε γνωστός ως «Τριαδικός Θεολόγος». Τα περισσότερα από τα έργα του επηρεάζουν τους σύγχρονους θεολόγους, ειδικά όσον αφορά τα τρία Πρόσωπα της Αγίας Τριάδας. Υπήρξε φίλος του Μεγάλου Βασιλείου καθώς και του αδελφού του Αγίου Γρηγορίου </a:t>
            </a:r>
            <a:r>
              <a:rPr lang="el-GR" sz="2200" dirty="0" err="1">
                <a:effectLst>
                  <a:outerShdw blurRad="38100" dist="38100" dir="2700000" algn="tl">
                    <a:srgbClr val="000000">
                      <a:alpha val="43137"/>
                    </a:srgbClr>
                  </a:outerShdw>
                </a:effectLst>
                <a:latin typeface="Times New Roman" panose="02020603050405020304" pitchFamily="18" charset="0"/>
              </a:rPr>
              <a:t>Νύσσης</a:t>
            </a:r>
            <a:endParaRPr lang="el-GR" sz="2200" dirty="0">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591081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4000" cy="6858000"/>
          </a:xfrm>
        </p:spPr>
        <p:txBody>
          <a:bodyPr>
            <a:normAutofit/>
          </a:bodyPr>
          <a:lstStyle/>
          <a:p>
            <a:pPr>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Η εορτή των Τριών Ιεραρχών </a:t>
            </a:r>
          </a:p>
          <a:p>
            <a:pPr>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ο Ιωάννης ο Χρυσόστομος, ο Βασίλειος ο μέγας και ο Γρηγόριος </a:t>
            </a:r>
            <a:r>
              <a:rPr lang="el-GR" sz="2200" dirty="0" err="1">
                <a:effectLst>
                  <a:outerShdw blurRad="38100" dist="38100" dir="2700000" algn="tl">
                    <a:srgbClr val="000000">
                      <a:alpha val="43137"/>
                    </a:srgbClr>
                  </a:outerShdw>
                </a:effectLst>
                <a:latin typeface="Times New Roman" panose="02020603050405020304" pitchFamily="18" charset="0"/>
              </a:rPr>
              <a:t>Ναζιανζηνός</a:t>
            </a:r>
            <a:endParaRPr lang="el-GR" sz="2200" dirty="0">
              <a:effectLst>
                <a:outerShdw blurRad="38100" dist="38100" dir="2700000" algn="tl">
                  <a:srgbClr val="000000">
                    <a:alpha val="43137"/>
                  </a:srgbClr>
                </a:outerShdw>
              </a:effectLst>
              <a:latin typeface="Times New Roman" panose="02020603050405020304" pitchFamily="18" charset="0"/>
            </a:endParaRPr>
          </a:p>
          <a:p>
            <a:pPr>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a:p>
            <a:pPr marL="342900" indent="-342900" algn="just">
              <a:lnSpc>
                <a:spcPct val="150000"/>
              </a:lnSpc>
              <a:spcBef>
                <a:spcPts val="0"/>
              </a:spcBef>
              <a:buFont typeface="Wingdings" panose="05000000000000000000" pitchFamily="2" charset="2"/>
              <a:buChar char="ü"/>
            </a:pPr>
            <a:r>
              <a:rPr lang="el-GR" sz="2200" dirty="0">
                <a:effectLst>
                  <a:outerShdw blurRad="38100" dist="38100" dir="2700000" algn="tl">
                    <a:srgbClr val="000000">
                      <a:alpha val="43137"/>
                    </a:srgbClr>
                  </a:outerShdw>
                </a:effectLst>
                <a:latin typeface="Times New Roman" panose="02020603050405020304" pitchFamily="18" charset="0"/>
              </a:rPr>
              <a:t>Η εορτή των ελληνικών γραμμάτων, </a:t>
            </a:r>
          </a:p>
          <a:p>
            <a:pPr marL="342900" indent="-342900" algn="just">
              <a:lnSpc>
                <a:spcPct val="150000"/>
              </a:lnSpc>
              <a:spcBef>
                <a:spcPts val="0"/>
              </a:spcBef>
              <a:buFont typeface="Wingdings" panose="05000000000000000000" pitchFamily="2" charset="2"/>
              <a:buChar char="ü"/>
            </a:pPr>
            <a:r>
              <a:rPr lang="el-GR" sz="2200" dirty="0">
                <a:effectLst>
                  <a:outerShdw blurRad="38100" dist="38100" dir="2700000" algn="tl">
                    <a:srgbClr val="000000">
                      <a:alpha val="43137"/>
                    </a:srgbClr>
                  </a:outerShdw>
                </a:effectLst>
                <a:latin typeface="Times New Roman" panose="02020603050405020304" pitchFamily="18" charset="0"/>
              </a:rPr>
              <a:t>ανάπτυξη της χριστιανικής διδασκαλίας </a:t>
            </a:r>
          </a:p>
          <a:p>
            <a:pPr marL="342900" indent="-342900" algn="just">
              <a:lnSpc>
                <a:spcPct val="150000"/>
              </a:lnSpc>
              <a:spcBef>
                <a:spcPts val="0"/>
              </a:spcBef>
              <a:buFont typeface="Wingdings" panose="05000000000000000000" pitchFamily="2" charset="2"/>
              <a:buChar char="ü"/>
            </a:pPr>
            <a:r>
              <a:rPr lang="el-GR" sz="2200" dirty="0">
                <a:effectLst>
                  <a:outerShdw blurRad="38100" dist="38100" dir="2700000" algn="tl">
                    <a:srgbClr val="000000">
                      <a:alpha val="43137"/>
                    </a:srgbClr>
                  </a:outerShdw>
                </a:effectLst>
                <a:latin typeface="Times New Roman" panose="02020603050405020304" pitchFamily="18" charset="0"/>
              </a:rPr>
              <a:t>ανάπτυξη των αρχαίων ελληνικών γραμμάτων. </a:t>
            </a:r>
          </a:p>
          <a:p>
            <a:pPr marL="342900" indent="-342900" algn="just">
              <a:lnSpc>
                <a:spcPct val="150000"/>
              </a:lnSpc>
              <a:spcBef>
                <a:spcPts val="0"/>
              </a:spcBef>
              <a:buFont typeface="Wingdings" panose="05000000000000000000" pitchFamily="2" charset="2"/>
              <a:buChar char="ü"/>
            </a:pPr>
            <a:r>
              <a:rPr lang="el-GR" sz="2200" dirty="0">
                <a:effectLst>
                  <a:outerShdw blurRad="38100" dist="38100" dir="2700000" algn="tl">
                    <a:srgbClr val="000000">
                      <a:alpha val="43137"/>
                    </a:srgbClr>
                  </a:outerShdw>
                </a:effectLst>
                <a:latin typeface="Times New Roman" panose="02020603050405020304" pitchFamily="18" charset="0"/>
              </a:rPr>
              <a:t>προστάτες των γραμμάτων και των μαθητών</a:t>
            </a:r>
          </a:p>
          <a:p>
            <a:pPr marL="342900" indent="-342900" algn="just">
              <a:lnSpc>
                <a:spcPct val="150000"/>
              </a:lnSpc>
              <a:spcBef>
                <a:spcPts val="0"/>
              </a:spcBef>
              <a:buFont typeface="Wingdings" panose="05000000000000000000" pitchFamily="2" charset="2"/>
              <a:buChar char="ü"/>
            </a:pPr>
            <a:r>
              <a:rPr lang="el-GR" sz="2200" dirty="0">
                <a:effectLst>
                  <a:outerShdw blurRad="38100" dist="38100" dir="2700000" algn="tl">
                    <a:srgbClr val="000000">
                      <a:alpha val="43137"/>
                    </a:srgbClr>
                  </a:outerShdw>
                </a:effectLst>
                <a:latin typeface="Times New Roman" panose="02020603050405020304" pitchFamily="18" charset="0"/>
              </a:rPr>
              <a:t>προστάτες της Ορθόδοξης Χριστιανικής πίστης</a:t>
            </a:r>
          </a:p>
          <a:p>
            <a:pPr marL="342900" indent="-342900" algn="just">
              <a:lnSpc>
                <a:spcPct val="150000"/>
              </a:lnSpc>
              <a:spcBef>
                <a:spcPts val="0"/>
              </a:spcBef>
              <a:buFont typeface="Wingdings" panose="05000000000000000000" pitchFamily="2" charset="2"/>
              <a:buChar char="ü"/>
            </a:pPr>
            <a:r>
              <a:rPr lang="el-GR" sz="2200" dirty="0" err="1">
                <a:effectLst>
                  <a:outerShdw blurRad="38100" dist="38100" dir="2700000" algn="tl">
                    <a:srgbClr val="000000">
                      <a:alpha val="43137"/>
                    </a:srgbClr>
                  </a:outerShdw>
                </a:effectLst>
                <a:latin typeface="Times New Roman" panose="02020603050405020304" pitchFamily="18" charset="0"/>
              </a:rPr>
              <a:t>πρωτογιορτάστηκε</a:t>
            </a:r>
            <a:r>
              <a:rPr lang="el-GR" sz="2200" dirty="0">
                <a:effectLst>
                  <a:outerShdw blurRad="38100" dist="38100" dir="2700000" algn="tl">
                    <a:srgbClr val="000000">
                      <a:alpha val="43137"/>
                    </a:srgbClr>
                  </a:outerShdw>
                </a:effectLst>
                <a:latin typeface="Times New Roman" panose="02020603050405020304" pitchFamily="18" charset="0"/>
              </a:rPr>
              <a:t> στις 30 Ιανουαρίου του 1842. </a:t>
            </a:r>
          </a:p>
        </p:txBody>
      </p:sp>
    </p:spTree>
    <p:extLst>
      <p:ext uri="{BB962C8B-B14F-4D97-AF65-F5344CB8AC3E}">
        <p14:creationId xmlns:p14="http://schemas.microsoft.com/office/powerpoint/2010/main" val="3175624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4000" cy="6858000"/>
          </a:xfrm>
        </p:spPr>
        <p:txBody>
          <a:bodyPr>
            <a:normAutofit/>
          </a:bodyPr>
          <a:lstStyle/>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Οι τρεις ιεράρχες  </a:t>
            </a:r>
          </a:p>
          <a:p>
            <a:pPr algn="just">
              <a:lnSpc>
                <a:spcPct val="150000"/>
              </a:lnSpc>
              <a:spcBef>
                <a:spcPts val="0"/>
              </a:spcBef>
            </a:pPr>
            <a:r>
              <a:rPr lang="en-US" sz="2200" dirty="0">
                <a:effectLst>
                  <a:outerShdw blurRad="38100" dist="38100" dir="2700000" algn="tl">
                    <a:srgbClr val="000000">
                      <a:alpha val="43137"/>
                    </a:srgbClr>
                  </a:outerShdw>
                </a:effectLst>
                <a:latin typeface="Times New Roman" panose="02020603050405020304" pitchFamily="18" charset="0"/>
                <a:hlinkClick r:id="rId3"/>
              </a:rPr>
              <a:t>https://youtu.be/gDNSleHDp8c?si=y36cU6c5AyROVrbV</a:t>
            </a:r>
            <a:r>
              <a:rPr lang="el-GR" sz="2200">
                <a:effectLst>
                  <a:outerShdw blurRad="38100" dist="38100" dir="2700000" algn="tl">
                    <a:srgbClr val="000000">
                      <a:alpha val="43137"/>
                    </a:srgbClr>
                  </a:outerShdw>
                </a:effectLst>
                <a:latin typeface="Times New Roman" panose="02020603050405020304" pitchFamily="18" charset="0"/>
              </a:rPr>
              <a:t> </a:t>
            </a:r>
            <a:endParaRPr lang="el-GR" sz="2200" dirty="0">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78437300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330</Words>
  <Application>Microsoft Office PowerPoint</Application>
  <PresentationFormat>Προβολή στην οθόνη (4:3)</PresentationFormat>
  <Paragraphs>37</Paragraphs>
  <Slides>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2</vt:i4>
      </vt:variant>
      <vt:variant>
        <vt:lpstr>Τίτλοι διαφανειών</vt:lpstr>
      </vt:variant>
      <vt:variant>
        <vt:i4>5</vt:i4>
      </vt:variant>
    </vt:vector>
  </HeadingPairs>
  <TitlesOfParts>
    <vt:vector size="12" baseType="lpstr">
      <vt:lpstr>Arial</vt:lpstr>
      <vt:lpstr>Calibri</vt:lpstr>
      <vt:lpstr>Calibri Light</vt:lpstr>
      <vt:lpstr>Times New Roman</vt:lpstr>
      <vt:lpstr>Wingdings</vt:lpstr>
      <vt:lpstr>Θέμα του Office</vt:lpstr>
      <vt:lpstr>7_Office Theme</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16</cp:revision>
  <dcterms:created xsi:type="dcterms:W3CDTF">2020-10-04T19:41:35Z</dcterms:created>
  <dcterms:modified xsi:type="dcterms:W3CDTF">2024-10-01T07:39:02Z</dcterms:modified>
</cp:coreProperties>
</file>