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Montserrat"/>
      <p:regular r:id="rId15"/>
    </p:embeddedFont>
    <p:embeddedFont>
      <p:font typeface="Montserrat"/>
      <p:regular r:id="rId16"/>
    </p:embeddedFont>
    <p:embeddedFont>
      <p:font typeface="Montserrat"/>
      <p:regular r:id="rId17"/>
    </p:embeddedFont>
    <p:embeddedFont>
      <p:font typeface="Montserrat"/>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198" y="2484001"/>
            <a:ext cx="5609749" cy="701278"/>
          </a:xfrm>
          <a:prstGeom prst="rect">
            <a:avLst/>
          </a:prstGeom>
          <a:noFill/>
          <a:ln/>
        </p:spPr>
        <p:txBody>
          <a:bodyPr wrap="non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Υδροστατική πίεση</a:t>
            </a:r>
            <a:endParaRPr lang="en-US" sz="4400" dirty="0"/>
          </a:p>
        </p:txBody>
      </p:sp>
      <p:sp>
        <p:nvSpPr>
          <p:cNvPr id="4" name="Text 1"/>
          <p:cNvSpPr/>
          <p:nvPr/>
        </p:nvSpPr>
        <p:spPr>
          <a:xfrm>
            <a:off x="6350198" y="3555444"/>
            <a:ext cx="7416403" cy="148066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Καλώς ήλθατε σε μια παρουσίαση που θα εξερευνήσει τις βασικές αρχές και εφαρμογές της υδροστατικής πίεσης. Θα ξεκινήσουμε με τον ορισμό του φαινομένου και θα εμβαθύνουμε στους υπολογισμούς, τις σχέσεις και τη σημασία του στην καθημερινή μας ζωή.</a:t>
            </a:r>
            <a:endParaRPr lang="en-US" sz="1900" dirty="0"/>
          </a:p>
        </p:txBody>
      </p:sp>
      <p:sp>
        <p:nvSpPr>
          <p:cNvPr id="5" name="Shape 2"/>
          <p:cNvSpPr/>
          <p:nvPr/>
        </p:nvSpPr>
        <p:spPr>
          <a:xfrm>
            <a:off x="6350198" y="5332214"/>
            <a:ext cx="394930" cy="394930"/>
          </a:xfrm>
          <a:prstGeom prst="roundRect">
            <a:avLst>
              <a:gd name="adj" fmla="val 23151155"/>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357818" y="5339834"/>
            <a:ext cx="379690" cy="379690"/>
          </a:xfrm>
          <a:prstGeom prst="rect">
            <a:avLst/>
          </a:prstGeom>
        </p:spPr>
      </p:pic>
      <p:sp>
        <p:nvSpPr>
          <p:cNvPr id="7" name="Text 3"/>
          <p:cNvSpPr/>
          <p:nvPr/>
        </p:nvSpPr>
        <p:spPr>
          <a:xfrm>
            <a:off x="6868478" y="5313759"/>
            <a:ext cx="3531632" cy="431840"/>
          </a:xfrm>
          <a:prstGeom prst="rect">
            <a:avLst/>
          </a:prstGeom>
          <a:noFill/>
          <a:ln/>
        </p:spPr>
        <p:txBody>
          <a:bodyPr wrap="none" lIns="0" tIns="0" rIns="0" bIns="0" rtlCol="0" anchor="t"/>
          <a:lstStyle/>
          <a:p>
            <a:pPr algn="l" indent="0" marL="0">
              <a:lnSpc>
                <a:spcPts val="3400"/>
              </a:lnSpc>
              <a:buNone/>
            </a:pPr>
            <a:r>
              <a:rPr lang="en-US" sz="2400" b="1" dirty="0">
                <a:solidFill>
                  <a:srgbClr val="E2E6E9"/>
                </a:solidFill>
                <a:latin typeface="Source Sans Pro Bold" pitchFamily="34" charset="0"/>
                <a:ea typeface="Source Sans Pro Bold" pitchFamily="34" charset="-122"/>
                <a:cs typeface="Source Sans Pro Bold" pitchFamily="34" charset="-120"/>
              </a:rPr>
              <a:t>by Panagiotis Koutentakis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3798" y="2490668"/>
            <a:ext cx="7578685" cy="701278"/>
          </a:xfrm>
          <a:prstGeom prst="rect">
            <a:avLst/>
          </a:prstGeom>
          <a:noFill/>
          <a:ln/>
        </p:spPr>
        <p:txBody>
          <a:bodyPr wrap="non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Ορισμός και βασικές αρχές</a:t>
            </a:r>
            <a:endParaRPr lang="en-US" sz="4400" dirty="0"/>
          </a:p>
        </p:txBody>
      </p:sp>
      <p:sp>
        <p:nvSpPr>
          <p:cNvPr id="3" name="Text 1"/>
          <p:cNvSpPr/>
          <p:nvPr/>
        </p:nvSpPr>
        <p:spPr>
          <a:xfrm>
            <a:off x="863798" y="3808928"/>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FFFFFF"/>
                </a:solidFill>
                <a:latin typeface="Montserrat Bold" pitchFamily="34" charset="0"/>
                <a:ea typeface="Montserrat Bold" pitchFamily="34" charset="-122"/>
                <a:cs typeface="Montserrat Bold" pitchFamily="34" charset="-120"/>
              </a:rPr>
              <a:t>Ορισμός</a:t>
            </a:r>
            <a:endParaRPr lang="en-US" sz="2200" dirty="0"/>
          </a:p>
        </p:txBody>
      </p:sp>
      <p:sp>
        <p:nvSpPr>
          <p:cNvPr id="4" name="Text 2"/>
          <p:cNvSpPr/>
          <p:nvPr/>
        </p:nvSpPr>
        <p:spPr>
          <a:xfrm>
            <a:off x="863798" y="4406384"/>
            <a:ext cx="6150293"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υδροστατική πίεση είναι η πίεση που ασκείται σε ένα αντικείμενο που είναι βυθισμένο σε ένα υγρό, όπως το νερό ή άλλο υγρό.</a:t>
            </a:r>
            <a:endParaRPr lang="en-US" sz="1900" dirty="0"/>
          </a:p>
        </p:txBody>
      </p:sp>
      <p:sp>
        <p:nvSpPr>
          <p:cNvPr id="5" name="Text 3"/>
          <p:cNvSpPr/>
          <p:nvPr/>
        </p:nvSpPr>
        <p:spPr>
          <a:xfrm>
            <a:off x="7623929" y="3808928"/>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FFFFFF"/>
                </a:solidFill>
                <a:latin typeface="Montserrat Bold" pitchFamily="34" charset="0"/>
                <a:ea typeface="Montserrat Bold" pitchFamily="34" charset="-122"/>
                <a:cs typeface="Montserrat Bold" pitchFamily="34" charset="-120"/>
              </a:rPr>
              <a:t>Βασικές αρχές</a:t>
            </a:r>
            <a:endParaRPr lang="en-US" sz="2200" dirty="0"/>
          </a:p>
        </p:txBody>
      </p:sp>
      <p:sp>
        <p:nvSpPr>
          <p:cNvPr id="6" name="Text 4"/>
          <p:cNvSpPr/>
          <p:nvPr/>
        </p:nvSpPr>
        <p:spPr>
          <a:xfrm>
            <a:off x="7623929" y="4406384"/>
            <a:ext cx="6150293" cy="111049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υδροστατική πίεση εξαρτάται από το βάθος του αντικειμένου στο υγρό, τη πυκνότητα του υγρού και την επιτάχυνση της βαρύτητας.</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47103" y="676275"/>
            <a:ext cx="7422594" cy="1397079"/>
          </a:xfrm>
          <a:prstGeom prst="rect">
            <a:avLst/>
          </a:prstGeom>
          <a:noFill/>
          <a:ln/>
        </p:spPr>
        <p:txBody>
          <a:bodyPr wrap="squar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Υπολογισμός υδροστατικής πίεσης</a:t>
            </a:r>
            <a:endParaRPr lang="en-US" sz="4400" dirty="0"/>
          </a:p>
        </p:txBody>
      </p:sp>
      <p:sp>
        <p:nvSpPr>
          <p:cNvPr id="4" name="Shape 1"/>
          <p:cNvSpPr/>
          <p:nvPr/>
        </p:nvSpPr>
        <p:spPr>
          <a:xfrm>
            <a:off x="6347103" y="2718792"/>
            <a:ext cx="553283" cy="553283"/>
          </a:xfrm>
          <a:prstGeom prst="roundRect">
            <a:avLst>
              <a:gd name="adj" fmla="val 6667"/>
            </a:avLst>
          </a:prstGeom>
          <a:solidFill>
            <a:srgbClr val="303132"/>
          </a:solidFill>
          <a:ln/>
        </p:spPr>
      </p:sp>
      <p:sp>
        <p:nvSpPr>
          <p:cNvPr id="5" name="Text 2"/>
          <p:cNvSpPr/>
          <p:nvPr/>
        </p:nvSpPr>
        <p:spPr>
          <a:xfrm>
            <a:off x="6559629" y="2827734"/>
            <a:ext cx="128111" cy="335399"/>
          </a:xfrm>
          <a:prstGeom prst="rect">
            <a:avLst/>
          </a:prstGeom>
          <a:noFill/>
          <a:ln/>
        </p:spPr>
        <p:txBody>
          <a:bodyPr wrap="none" lIns="0" tIns="0" rIns="0" bIns="0" rtlCol="0" anchor="t"/>
          <a:lstStyle/>
          <a:p>
            <a:pPr algn="ctr" indent="0" marL="0">
              <a:lnSpc>
                <a:spcPts val="2600"/>
              </a:lnSpc>
              <a:buNone/>
            </a:pPr>
            <a:r>
              <a:rPr lang="en-US" sz="2600" b="1" spc="-26" kern="0" dirty="0">
                <a:solidFill>
                  <a:srgbClr val="E2E6E9"/>
                </a:solidFill>
                <a:latin typeface="Montserrat Bold" pitchFamily="34" charset="0"/>
                <a:ea typeface="Montserrat Bold" pitchFamily="34" charset="-122"/>
                <a:cs typeface="Montserrat Bold" pitchFamily="34" charset="-120"/>
              </a:rPr>
              <a:t>1</a:t>
            </a:r>
            <a:endParaRPr lang="en-US" sz="2600" dirty="0"/>
          </a:p>
        </p:txBody>
      </p:sp>
      <p:sp>
        <p:nvSpPr>
          <p:cNvPr id="6" name="Text 3"/>
          <p:cNvSpPr/>
          <p:nvPr/>
        </p:nvSpPr>
        <p:spPr>
          <a:xfrm>
            <a:off x="7146250" y="2718792"/>
            <a:ext cx="2789277" cy="349210"/>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Μαθηματική σχέση</a:t>
            </a:r>
            <a:endParaRPr lang="en-US" sz="2200" dirty="0"/>
          </a:p>
        </p:txBody>
      </p:sp>
      <p:sp>
        <p:nvSpPr>
          <p:cNvPr id="7" name="Text 4"/>
          <p:cNvSpPr/>
          <p:nvPr/>
        </p:nvSpPr>
        <p:spPr>
          <a:xfrm>
            <a:off x="7146250" y="3215521"/>
            <a:ext cx="2789277" cy="2581156"/>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υδροστατική πίεση δίνεται από τη σχέση: P = ρ * g * h, όπου P είναι η πίεση, ρ είναι η πυκνότητα του υγρού, g είναι η επιτάχυνση της βαρύτητας και h είναι το βάθος.</a:t>
            </a:r>
            <a:endParaRPr lang="en-US" sz="1900" dirty="0"/>
          </a:p>
        </p:txBody>
      </p:sp>
      <p:sp>
        <p:nvSpPr>
          <p:cNvPr id="8" name="Shape 5"/>
          <p:cNvSpPr/>
          <p:nvPr/>
        </p:nvSpPr>
        <p:spPr>
          <a:xfrm>
            <a:off x="10181392" y="2718792"/>
            <a:ext cx="553283" cy="553283"/>
          </a:xfrm>
          <a:prstGeom prst="roundRect">
            <a:avLst>
              <a:gd name="adj" fmla="val 6667"/>
            </a:avLst>
          </a:prstGeom>
          <a:solidFill>
            <a:srgbClr val="303132"/>
          </a:solidFill>
          <a:ln/>
        </p:spPr>
      </p:sp>
      <p:sp>
        <p:nvSpPr>
          <p:cNvPr id="9" name="Text 6"/>
          <p:cNvSpPr/>
          <p:nvPr/>
        </p:nvSpPr>
        <p:spPr>
          <a:xfrm>
            <a:off x="10360700" y="2827734"/>
            <a:ext cx="194548" cy="335399"/>
          </a:xfrm>
          <a:prstGeom prst="rect">
            <a:avLst/>
          </a:prstGeom>
          <a:noFill/>
          <a:ln/>
        </p:spPr>
        <p:txBody>
          <a:bodyPr wrap="none" lIns="0" tIns="0" rIns="0" bIns="0" rtlCol="0" anchor="t"/>
          <a:lstStyle/>
          <a:p>
            <a:pPr algn="ctr" indent="0" marL="0">
              <a:lnSpc>
                <a:spcPts val="2600"/>
              </a:lnSpc>
              <a:buNone/>
            </a:pPr>
            <a:r>
              <a:rPr lang="en-US" sz="2600" b="1" spc="-26" kern="0" dirty="0">
                <a:solidFill>
                  <a:srgbClr val="E2E6E9"/>
                </a:solidFill>
                <a:latin typeface="Montserrat Bold" pitchFamily="34" charset="0"/>
                <a:ea typeface="Montserrat Bold" pitchFamily="34" charset="-122"/>
                <a:cs typeface="Montserrat Bold" pitchFamily="34" charset="-120"/>
              </a:rPr>
              <a:t>2</a:t>
            </a:r>
            <a:endParaRPr lang="en-US" sz="2600" dirty="0"/>
          </a:p>
        </p:txBody>
      </p:sp>
      <p:sp>
        <p:nvSpPr>
          <p:cNvPr id="10" name="Text 7"/>
          <p:cNvSpPr/>
          <p:nvPr/>
        </p:nvSpPr>
        <p:spPr>
          <a:xfrm>
            <a:off x="10980539" y="2718792"/>
            <a:ext cx="2789277" cy="349210"/>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Μονάδες μέτρησης</a:t>
            </a:r>
            <a:endParaRPr lang="en-US" sz="2200" dirty="0"/>
          </a:p>
        </p:txBody>
      </p:sp>
      <p:sp>
        <p:nvSpPr>
          <p:cNvPr id="11" name="Text 8"/>
          <p:cNvSpPr/>
          <p:nvPr/>
        </p:nvSpPr>
        <p:spPr>
          <a:xfrm>
            <a:off x="10980539" y="3215521"/>
            <a:ext cx="2789277" cy="1843683"/>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υδροστατική πίεση μετριέται συνήθως σε Pascal (Pa) ή σε ύψος στήλης υγρού (π.χ. cm H2O).</a:t>
            </a:r>
            <a:endParaRPr lang="en-US" sz="1900" dirty="0"/>
          </a:p>
        </p:txBody>
      </p:sp>
      <p:sp>
        <p:nvSpPr>
          <p:cNvPr id="12" name="Shape 9"/>
          <p:cNvSpPr/>
          <p:nvPr/>
        </p:nvSpPr>
        <p:spPr>
          <a:xfrm>
            <a:off x="6347103" y="6319123"/>
            <a:ext cx="553283" cy="553283"/>
          </a:xfrm>
          <a:prstGeom prst="roundRect">
            <a:avLst>
              <a:gd name="adj" fmla="val 6667"/>
            </a:avLst>
          </a:prstGeom>
          <a:solidFill>
            <a:srgbClr val="303132"/>
          </a:solidFill>
          <a:ln/>
        </p:spPr>
      </p:sp>
      <p:sp>
        <p:nvSpPr>
          <p:cNvPr id="13" name="Text 10"/>
          <p:cNvSpPr/>
          <p:nvPr/>
        </p:nvSpPr>
        <p:spPr>
          <a:xfrm>
            <a:off x="6526173" y="6428065"/>
            <a:ext cx="195143" cy="335399"/>
          </a:xfrm>
          <a:prstGeom prst="rect">
            <a:avLst/>
          </a:prstGeom>
          <a:noFill/>
          <a:ln/>
        </p:spPr>
        <p:txBody>
          <a:bodyPr wrap="none" lIns="0" tIns="0" rIns="0" bIns="0" rtlCol="0" anchor="t"/>
          <a:lstStyle/>
          <a:p>
            <a:pPr algn="ctr" indent="0" marL="0">
              <a:lnSpc>
                <a:spcPts val="2600"/>
              </a:lnSpc>
              <a:buNone/>
            </a:pPr>
            <a:r>
              <a:rPr lang="en-US" sz="2600" b="1" spc="-26" kern="0" dirty="0">
                <a:solidFill>
                  <a:srgbClr val="E2E6E9"/>
                </a:solidFill>
                <a:latin typeface="Montserrat Bold" pitchFamily="34" charset="0"/>
                <a:ea typeface="Montserrat Bold" pitchFamily="34" charset="-122"/>
                <a:cs typeface="Montserrat Bold" pitchFamily="34" charset="-120"/>
              </a:rPr>
              <a:t>3</a:t>
            </a:r>
            <a:endParaRPr lang="en-US" sz="2600" dirty="0"/>
          </a:p>
        </p:txBody>
      </p:sp>
      <p:sp>
        <p:nvSpPr>
          <p:cNvPr id="14" name="Text 11"/>
          <p:cNvSpPr/>
          <p:nvPr/>
        </p:nvSpPr>
        <p:spPr>
          <a:xfrm>
            <a:off x="7146250" y="6319123"/>
            <a:ext cx="4010263" cy="349210"/>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Παραδείγματα υπολογισμών</a:t>
            </a:r>
            <a:endParaRPr lang="en-US" sz="2200" dirty="0"/>
          </a:p>
        </p:txBody>
      </p:sp>
      <p:sp>
        <p:nvSpPr>
          <p:cNvPr id="15" name="Text 12"/>
          <p:cNvSpPr/>
          <p:nvPr/>
        </p:nvSpPr>
        <p:spPr>
          <a:xfrm>
            <a:off x="7146250" y="6815852"/>
            <a:ext cx="6623447" cy="737473"/>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Για ένα αντικείμενο σε βάθος 10 m σε νερό, η υδροστατική πίεση είναι περίπου 100 kPa.</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198" y="733306"/>
            <a:ext cx="7031117" cy="701278"/>
          </a:xfrm>
          <a:prstGeom prst="rect">
            <a:avLst/>
          </a:prstGeom>
          <a:noFill/>
          <a:ln/>
        </p:spPr>
        <p:txBody>
          <a:bodyPr wrap="non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Σχέση βάθους και πίεσης</a:t>
            </a:r>
            <a:endParaRPr lang="en-US" sz="4400" dirty="0"/>
          </a:p>
        </p:txBody>
      </p:sp>
      <p:sp>
        <p:nvSpPr>
          <p:cNvPr id="4" name="Shape 1"/>
          <p:cNvSpPr/>
          <p:nvPr/>
        </p:nvSpPr>
        <p:spPr>
          <a:xfrm>
            <a:off x="6705124" y="1804749"/>
            <a:ext cx="30480" cy="5691426"/>
          </a:xfrm>
          <a:prstGeom prst="roundRect">
            <a:avLst>
              <a:gd name="adj" fmla="val 121472"/>
            </a:avLst>
          </a:prstGeom>
          <a:solidFill>
            <a:srgbClr val="494A4B"/>
          </a:solidFill>
          <a:ln/>
        </p:spPr>
      </p:sp>
      <p:sp>
        <p:nvSpPr>
          <p:cNvPr id="5" name="Shape 2"/>
          <p:cNvSpPr/>
          <p:nvPr/>
        </p:nvSpPr>
        <p:spPr>
          <a:xfrm>
            <a:off x="6967537" y="2344817"/>
            <a:ext cx="863798" cy="30480"/>
          </a:xfrm>
          <a:prstGeom prst="roundRect">
            <a:avLst>
              <a:gd name="adj" fmla="val 121472"/>
            </a:avLst>
          </a:prstGeom>
          <a:solidFill>
            <a:srgbClr val="494A4B"/>
          </a:solidFill>
          <a:ln/>
        </p:spPr>
      </p:sp>
      <p:sp>
        <p:nvSpPr>
          <p:cNvPr id="6" name="Shape 3"/>
          <p:cNvSpPr/>
          <p:nvPr/>
        </p:nvSpPr>
        <p:spPr>
          <a:xfrm>
            <a:off x="6442710" y="2082403"/>
            <a:ext cx="555308" cy="555308"/>
          </a:xfrm>
          <a:prstGeom prst="roundRect">
            <a:avLst>
              <a:gd name="adj" fmla="val 6667"/>
            </a:avLst>
          </a:prstGeom>
          <a:solidFill>
            <a:srgbClr val="303132"/>
          </a:solidFill>
          <a:ln/>
        </p:spPr>
      </p:sp>
      <p:sp>
        <p:nvSpPr>
          <p:cNvPr id="7" name="Text 4"/>
          <p:cNvSpPr/>
          <p:nvPr/>
        </p:nvSpPr>
        <p:spPr>
          <a:xfrm>
            <a:off x="6656070" y="2191703"/>
            <a:ext cx="128588"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1</a:t>
            </a:r>
            <a:endParaRPr lang="en-US" sz="2650" dirty="0"/>
          </a:p>
        </p:txBody>
      </p:sp>
      <p:sp>
        <p:nvSpPr>
          <p:cNvPr id="8" name="Text 5"/>
          <p:cNvSpPr/>
          <p:nvPr/>
        </p:nvSpPr>
        <p:spPr>
          <a:xfrm>
            <a:off x="8077914" y="2051566"/>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Γραμμική σχέση</a:t>
            </a:r>
            <a:endParaRPr lang="en-US" sz="2200" dirty="0"/>
          </a:p>
        </p:txBody>
      </p:sp>
      <p:sp>
        <p:nvSpPr>
          <p:cNvPr id="9" name="Text 6"/>
          <p:cNvSpPr/>
          <p:nvPr/>
        </p:nvSpPr>
        <p:spPr>
          <a:xfrm>
            <a:off x="8077914" y="2550200"/>
            <a:ext cx="5688687" cy="740331"/>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υδροστατική πίεση αυξάνεται γραμμικά σε σχέση με το βάθος στο υγρό.</a:t>
            </a:r>
            <a:endParaRPr lang="en-US" sz="1900" dirty="0"/>
          </a:p>
        </p:txBody>
      </p:sp>
      <p:sp>
        <p:nvSpPr>
          <p:cNvPr id="10" name="Shape 7"/>
          <p:cNvSpPr/>
          <p:nvPr/>
        </p:nvSpPr>
        <p:spPr>
          <a:xfrm>
            <a:off x="6967537" y="4324231"/>
            <a:ext cx="863798" cy="30480"/>
          </a:xfrm>
          <a:prstGeom prst="roundRect">
            <a:avLst>
              <a:gd name="adj" fmla="val 121472"/>
            </a:avLst>
          </a:prstGeom>
          <a:solidFill>
            <a:srgbClr val="494A4B"/>
          </a:solidFill>
          <a:ln/>
        </p:spPr>
      </p:sp>
      <p:sp>
        <p:nvSpPr>
          <p:cNvPr id="11" name="Shape 8"/>
          <p:cNvSpPr/>
          <p:nvPr/>
        </p:nvSpPr>
        <p:spPr>
          <a:xfrm>
            <a:off x="6442710" y="4061817"/>
            <a:ext cx="555308" cy="555308"/>
          </a:xfrm>
          <a:prstGeom prst="roundRect">
            <a:avLst>
              <a:gd name="adj" fmla="val 6667"/>
            </a:avLst>
          </a:prstGeom>
          <a:solidFill>
            <a:srgbClr val="303132"/>
          </a:solidFill>
          <a:ln/>
        </p:spPr>
      </p:sp>
      <p:sp>
        <p:nvSpPr>
          <p:cNvPr id="12" name="Text 9"/>
          <p:cNvSpPr/>
          <p:nvPr/>
        </p:nvSpPr>
        <p:spPr>
          <a:xfrm>
            <a:off x="6622733" y="4171117"/>
            <a:ext cx="195263"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2</a:t>
            </a:r>
            <a:endParaRPr lang="en-US" sz="2650" dirty="0"/>
          </a:p>
        </p:txBody>
      </p:sp>
      <p:sp>
        <p:nvSpPr>
          <p:cNvPr id="13" name="Text 10"/>
          <p:cNvSpPr/>
          <p:nvPr/>
        </p:nvSpPr>
        <p:spPr>
          <a:xfrm>
            <a:off x="8077914" y="4030980"/>
            <a:ext cx="3129439"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Πίεση στην επιφάνεια</a:t>
            </a:r>
            <a:endParaRPr lang="en-US" sz="2200" dirty="0"/>
          </a:p>
        </p:txBody>
      </p:sp>
      <p:sp>
        <p:nvSpPr>
          <p:cNvPr id="14" name="Text 11"/>
          <p:cNvSpPr/>
          <p:nvPr/>
        </p:nvSpPr>
        <p:spPr>
          <a:xfrm>
            <a:off x="8077914" y="4529614"/>
            <a:ext cx="5688687" cy="740331"/>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Στην επιφάνεια του υγρού, η πίεση είναι ίση με την ατμοσφαιρική πίεση.</a:t>
            </a:r>
            <a:endParaRPr lang="en-US" sz="1900" dirty="0"/>
          </a:p>
        </p:txBody>
      </p:sp>
      <p:sp>
        <p:nvSpPr>
          <p:cNvPr id="15" name="Shape 12"/>
          <p:cNvSpPr/>
          <p:nvPr/>
        </p:nvSpPr>
        <p:spPr>
          <a:xfrm>
            <a:off x="6967537" y="6303645"/>
            <a:ext cx="863798" cy="30480"/>
          </a:xfrm>
          <a:prstGeom prst="roundRect">
            <a:avLst>
              <a:gd name="adj" fmla="val 121472"/>
            </a:avLst>
          </a:prstGeom>
          <a:solidFill>
            <a:srgbClr val="494A4B"/>
          </a:solidFill>
          <a:ln/>
        </p:spPr>
      </p:sp>
      <p:sp>
        <p:nvSpPr>
          <p:cNvPr id="16" name="Shape 13"/>
          <p:cNvSpPr/>
          <p:nvPr/>
        </p:nvSpPr>
        <p:spPr>
          <a:xfrm>
            <a:off x="6442710" y="6041231"/>
            <a:ext cx="555308" cy="555308"/>
          </a:xfrm>
          <a:prstGeom prst="roundRect">
            <a:avLst>
              <a:gd name="adj" fmla="val 6667"/>
            </a:avLst>
          </a:prstGeom>
          <a:solidFill>
            <a:srgbClr val="303132"/>
          </a:solidFill>
          <a:ln/>
        </p:spPr>
      </p:sp>
      <p:sp>
        <p:nvSpPr>
          <p:cNvPr id="17" name="Text 14"/>
          <p:cNvSpPr/>
          <p:nvPr/>
        </p:nvSpPr>
        <p:spPr>
          <a:xfrm>
            <a:off x="6622375" y="6150531"/>
            <a:ext cx="195858" cy="336590"/>
          </a:xfrm>
          <a:prstGeom prst="rect">
            <a:avLst/>
          </a:prstGeom>
          <a:noFill/>
          <a:ln/>
        </p:spPr>
        <p:txBody>
          <a:bodyPr wrap="none" lIns="0" tIns="0" rIns="0" bIns="0" rtlCol="0" anchor="t"/>
          <a:lstStyle/>
          <a:p>
            <a:pPr algn="ctr" indent="0" marL="0">
              <a:lnSpc>
                <a:spcPts val="2650"/>
              </a:lnSpc>
              <a:buNone/>
            </a:pPr>
            <a:r>
              <a:rPr lang="en-US" sz="2650" b="1" spc="-27" kern="0" dirty="0">
                <a:solidFill>
                  <a:srgbClr val="E2E6E9"/>
                </a:solidFill>
                <a:latin typeface="Montserrat Bold" pitchFamily="34" charset="0"/>
                <a:ea typeface="Montserrat Bold" pitchFamily="34" charset="-122"/>
                <a:cs typeface="Montserrat Bold" pitchFamily="34" charset="-120"/>
              </a:rPr>
              <a:t>3</a:t>
            </a:r>
            <a:endParaRPr lang="en-US" sz="2650" dirty="0"/>
          </a:p>
        </p:txBody>
      </p:sp>
      <p:sp>
        <p:nvSpPr>
          <p:cNvPr id="18" name="Text 15"/>
          <p:cNvSpPr/>
          <p:nvPr/>
        </p:nvSpPr>
        <p:spPr>
          <a:xfrm>
            <a:off x="8077914" y="6010394"/>
            <a:ext cx="2804874" cy="350639"/>
          </a:xfrm>
          <a:prstGeom prst="rect">
            <a:avLst/>
          </a:prstGeom>
          <a:noFill/>
          <a:ln/>
        </p:spPr>
        <p:txBody>
          <a:bodyPr wrap="none" lIns="0" tIns="0" rIns="0" bIns="0" rtlCol="0" anchor="t"/>
          <a:lstStyle/>
          <a:p>
            <a:pPr algn="l"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Μεγαλύτερα βάθη</a:t>
            </a:r>
            <a:endParaRPr lang="en-US" sz="2200" dirty="0"/>
          </a:p>
        </p:txBody>
      </p:sp>
      <p:sp>
        <p:nvSpPr>
          <p:cNvPr id="19" name="Text 16"/>
          <p:cNvSpPr/>
          <p:nvPr/>
        </p:nvSpPr>
        <p:spPr>
          <a:xfrm>
            <a:off x="8077914" y="6509028"/>
            <a:ext cx="5688687" cy="740331"/>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Σε μεγάλα βάθη, η πίεση αυξάνεται σημαντικά. Μια στήλη νερού 10 μέτρων δημιουργεί πίεση 100 kPa.</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198" y="817126"/>
            <a:ext cx="7416403" cy="1402556"/>
          </a:xfrm>
          <a:prstGeom prst="rect">
            <a:avLst/>
          </a:prstGeom>
          <a:noFill/>
          <a:ln/>
        </p:spPr>
        <p:txBody>
          <a:bodyPr wrap="square" lIns="0" tIns="0" rIns="0" bIns="0" rtlCol="0" anchor="t"/>
          <a:lstStyle/>
          <a:p>
            <a:pPr indent="0" marL="0">
              <a:lnSpc>
                <a:spcPts val="5500"/>
              </a:lnSpc>
              <a:buNone/>
            </a:pPr>
            <a:r>
              <a:rPr lang="en-US" sz="4400" b="1" spc="-44" kern="0" dirty="0">
                <a:solidFill>
                  <a:srgbClr val="FFFFFF"/>
                </a:solidFill>
                <a:latin typeface="Montserrat Bold" pitchFamily="34" charset="0"/>
                <a:ea typeface="Montserrat Bold" pitchFamily="34" charset="-122"/>
                <a:cs typeface="Montserrat Bold" pitchFamily="34" charset="-120"/>
              </a:rPr>
              <a:t>Πίεση σε εμβαπτισμένα αντικείμενα</a:t>
            </a:r>
            <a:endParaRPr lang="en-US" sz="4400" dirty="0"/>
          </a:p>
        </p:txBody>
      </p:sp>
      <p:sp>
        <p:nvSpPr>
          <p:cNvPr id="4" name="Shape 1"/>
          <p:cNvSpPr/>
          <p:nvPr/>
        </p:nvSpPr>
        <p:spPr>
          <a:xfrm>
            <a:off x="6350198" y="2589848"/>
            <a:ext cx="3584853" cy="2843093"/>
          </a:xfrm>
          <a:prstGeom prst="roundRect">
            <a:avLst>
              <a:gd name="adj" fmla="val 1302"/>
            </a:avLst>
          </a:prstGeom>
          <a:solidFill>
            <a:srgbClr val="303132"/>
          </a:solidFill>
          <a:ln/>
        </p:spPr>
      </p:sp>
      <p:sp>
        <p:nvSpPr>
          <p:cNvPr id="5" name="Text 2"/>
          <p:cNvSpPr/>
          <p:nvPr/>
        </p:nvSpPr>
        <p:spPr>
          <a:xfrm>
            <a:off x="6597015" y="2836664"/>
            <a:ext cx="2865120"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Ισοκατανομή πίεσης</a:t>
            </a:r>
            <a:endParaRPr lang="en-US" sz="2200" dirty="0"/>
          </a:p>
        </p:txBody>
      </p:sp>
      <p:sp>
        <p:nvSpPr>
          <p:cNvPr id="6" name="Text 3"/>
          <p:cNvSpPr/>
          <p:nvPr/>
        </p:nvSpPr>
        <p:spPr>
          <a:xfrm>
            <a:off x="6597015" y="3335298"/>
            <a:ext cx="3091220" cy="148066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πίεση κατανέμεται ομοιόμορφα σε όλες τις επιφάνειες του εμβαπτισμένου αντικειμένου.</a:t>
            </a:r>
            <a:endParaRPr lang="en-US" sz="1900" dirty="0"/>
          </a:p>
        </p:txBody>
      </p:sp>
      <p:sp>
        <p:nvSpPr>
          <p:cNvPr id="7" name="Shape 4"/>
          <p:cNvSpPr/>
          <p:nvPr/>
        </p:nvSpPr>
        <p:spPr>
          <a:xfrm>
            <a:off x="10181868" y="2589848"/>
            <a:ext cx="3584853" cy="2843093"/>
          </a:xfrm>
          <a:prstGeom prst="roundRect">
            <a:avLst>
              <a:gd name="adj" fmla="val 1302"/>
            </a:avLst>
          </a:prstGeom>
          <a:solidFill>
            <a:srgbClr val="303132"/>
          </a:solidFill>
          <a:ln/>
        </p:spPr>
      </p:sp>
      <p:sp>
        <p:nvSpPr>
          <p:cNvPr id="8" name="Text 5"/>
          <p:cNvSpPr/>
          <p:nvPr/>
        </p:nvSpPr>
        <p:spPr>
          <a:xfrm>
            <a:off x="10428684" y="2836664"/>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Άνωση</a:t>
            </a:r>
            <a:endParaRPr lang="en-US" sz="2200" dirty="0"/>
          </a:p>
        </p:txBody>
      </p:sp>
      <p:sp>
        <p:nvSpPr>
          <p:cNvPr id="9" name="Text 6"/>
          <p:cNvSpPr/>
          <p:nvPr/>
        </p:nvSpPr>
        <p:spPr>
          <a:xfrm>
            <a:off x="10428684" y="3335298"/>
            <a:ext cx="3091220" cy="1850827"/>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Το εμβαπτισμένο αντικείμενο δέχεται μια άνωση δύναμη προς τα πάνω, ίση με το βάρος του εκτοπιζόμενου όγκου του υγρού.</a:t>
            </a:r>
            <a:endParaRPr lang="en-US" sz="1900" dirty="0"/>
          </a:p>
        </p:txBody>
      </p:sp>
      <p:sp>
        <p:nvSpPr>
          <p:cNvPr id="10" name="Shape 7"/>
          <p:cNvSpPr/>
          <p:nvPr/>
        </p:nvSpPr>
        <p:spPr>
          <a:xfrm>
            <a:off x="6350198" y="5679758"/>
            <a:ext cx="7416403" cy="1732598"/>
          </a:xfrm>
          <a:prstGeom prst="roundRect">
            <a:avLst>
              <a:gd name="adj" fmla="val 2137"/>
            </a:avLst>
          </a:prstGeom>
          <a:solidFill>
            <a:srgbClr val="303132"/>
          </a:solidFill>
          <a:ln/>
        </p:spPr>
      </p:sp>
      <p:sp>
        <p:nvSpPr>
          <p:cNvPr id="11" name="Text 8"/>
          <p:cNvSpPr/>
          <p:nvPr/>
        </p:nvSpPr>
        <p:spPr>
          <a:xfrm>
            <a:off x="6597015" y="5926574"/>
            <a:ext cx="2804874" cy="350639"/>
          </a:xfrm>
          <a:prstGeom prst="rect">
            <a:avLst/>
          </a:prstGeom>
          <a:noFill/>
          <a:ln/>
        </p:spPr>
        <p:txBody>
          <a:bodyPr wrap="none" lIns="0" tIns="0" rIns="0" bIns="0" rtlCol="0" anchor="t"/>
          <a:lstStyle/>
          <a:p>
            <a:pPr indent="0" marL="0">
              <a:lnSpc>
                <a:spcPts val="2750"/>
              </a:lnSpc>
              <a:buNone/>
            </a:pPr>
            <a:r>
              <a:rPr lang="en-US" sz="2200" b="1" spc="-22" kern="0" dirty="0">
                <a:solidFill>
                  <a:srgbClr val="E2E6E9"/>
                </a:solidFill>
                <a:latin typeface="Montserrat Bold" pitchFamily="34" charset="0"/>
                <a:ea typeface="Montserrat Bold" pitchFamily="34" charset="-122"/>
                <a:cs typeface="Montserrat Bold" pitchFamily="34" charset="-120"/>
              </a:rPr>
              <a:t>Εφαρμογές</a:t>
            </a:r>
            <a:endParaRPr lang="en-US" sz="2200" dirty="0"/>
          </a:p>
        </p:txBody>
      </p:sp>
      <p:sp>
        <p:nvSpPr>
          <p:cNvPr id="12" name="Text 9"/>
          <p:cNvSpPr/>
          <p:nvPr/>
        </p:nvSpPr>
        <p:spPr>
          <a:xfrm>
            <a:off x="6597015" y="6425208"/>
            <a:ext cx="6922770" cy="740331"/>
          </a:xfrm>
          <a:prstGeom prst="rect">
            <a:avLst/>
          </a:prstGeom>
          <a:noFill/>
          <a:ln/>
        </p:spPr>
        <p:txBody>
          <a:bodyPr wrap="square" lIns="0" tIns="0" rIns="0" bIns="0" rtlCol="0" anchor="t"/>
          <a:lstStyle/>
          <a:p>
            <a:pPr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Η κατανομή πίεσης και η άνωση χρησιμοποιούνται σε πολλές εφαρμογές, όπως τα υποβρύχια και οι πλωτές κατασκευές.</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37315" y="1055489"/>
            <a:ext cx="7740491" cy="528280"/>
          </a:xfrm>
          <a:prstGeom prst="rect">
            <a:avLst/>
          </a:prstGeom>
          <a:noFill/>
          <a:ln/>
        </p:spPr>
        <p:txBody>
          <a:bodyPr wrap="none" lIns="0" tIns="0" rIns="0" bIns="0" rtlCol="0" anchor="t"/>
          <a:lstStyle/>
          <a:p>
            <a:pPr indent="0" marL="0">
              <a:lnSpc>
                <a:spcPts val="4150"/>
              </a:lnSpc>
              <a:buNone/>
            </a:pPr>
            <a:r>
              <a:rPr lang="en-US" sz="3300" b="1" spc="-33" kern="0" dirty="0">
                <a:solidFill>
                  <a:srgbClr val="FFFFFF"/>
                </a:solidFill>
                <a:latin typeface="Montserrat Bold" pitchFamily="34" charset="0"/>
                <a:ea typeface="Montserrat Bold" pitchFamily="34" charset="-122"/>
                <a:cs typeface="Montserrat Bold" pitchFamily="34" charset="-120"/>
              </a:rPr>
              <a:t>Εφαρμογές της υδροστατικής πίεσης</a:t>
            </a:r>
            <a:endParaRPr lang="en-US" sz="3300" dirty="0"/>
          </a:p>
        </p:txBody>
      </p:sp>
      <p:pic>
        <p:nvPicPr>
          <p:cNvPr id="4" name="Image 1" descr="preencoded.png">    </p:cNvPr>
          <p:cNvPicPr>
            <a:picLocks noChangeAspect="1"/>
          </p:cNvPicPr>
          <p:nvPr/>
        </p:nvPicPr>
        <p:blipFill>
          <a:blip r:embed="rId2"/>
          <a:stretch>
            <a:fillRect/>
          </a:stretch>
        </p:blipFill>
        <p:spPr>
          <a:xfrm>
            <a:off x="6137315" y="1862733"/>
            <a:ext cx="464939" cy="464939"/>
          </a:xfrm>
          <a:prstGeom prst="rect">
            <a:avLst/>
          </a:prstGeom>
        </p:spPr>
      </p:pic>
      <p:sp>
        <p:nvSpPr>
          <p:cNvPr id="5" name="Text 1"/>
          <p:cNvSpPr/>
          <p:nvPr/>
        </p:nvSpPr>
        <p:spPr>
          <a:xfrm>
            <a:off x="6137315" y="2513648"/>
            <a:ext cx="2362795" cy="264081"/>
          </a:xfrm>
          <a:prstGeom prst="rect">
            <a:avLst/>
          </a:prstGeom>
          <a:noFill/>
          <a:ln/>
        </p:spPr>
        <p:txBody>
          <a:bodyPr wrap="none" lIns="0" tIns="0" rIns="0" bIns="0" rtlCol="0" anchor="t"/>
          <a:lstStyle/>
          <a:p>
            <a:pPr algn="l" indent="0" marL="0">
              <a:lnSpc>
                <a:spcPts val="2050"/>
              </a:lnSpc>
              <a:buNone/>
            </a:pPr>
            <a:r>
              <a:rPr lang="en-US" sz="1650" b="1" spc="-17" kern="0" dirty="0">
                <a:solidFill>
                  <a:srgbClr val="E2E6E9"/>
                </a:solidFill>
                <a:latin typeface="Montserrat Bold" pitchFamily="34" charset="0"/>
                <a:ea typeface="Montserrat Bold" pitchFamily="34" charset="-122"/>
                <a:cs typeface="Montserrat Bold" pitchFamily="34" charset="-120"/>
              </a:rPr>
              <a:t>Υδραυλικά συστήματα</a:t>
            </a:r>
            <a:endParaRPr lang="en-US" sz="1650" dirty="0"/>
          </a:p>
        </p:txBody>
      </p:sp>
      <p:sp>
        <p:nvSpPr>
          <p:cNvPr id="6" name="Text 2"/>
          <p:cNvSpPr/>
          <p:nvPr/>
        </p:nvSpPr>
        <p:spPr>
          <a:xfrm>
            <a:off x="6137315" y="2889290"/>
            <a:ext cx="7842171" cy="278963"/>
          </a:xfrm>
          <a:prstGeom prst="rect">
            <a:avLst/>
          </a:prstGeom>
          <a:noFill/>
          <a:ln/>
        </p:spPr>
        <p:txBody>
          <a:bodyPr wrap="none" lIns="0" tIns="0" rIns="0" bIns="0" rtlCol="0" anchor="t"/>
          <a:lstStyle/>
          <a:p>
            <a:pPr algn="l" indent="0" marL="0">
              <a:lnSpc>
                <a:spcPts val="2150"/>
              </a:lnSpc>
              <a:buNone/>
            </a:pPr>
            <a:r>
              <a:rPr lang="en-US" sz="1450" dirty="0">
                <a:solidFill>
                  <a:srgbClr val="E2E6E9"/>
                </a:solidFill>
                <a:latin typeface="Source Sans Pro" pitchFamily="34" charset="0"/>
                <a:ea typeface="Source Sans Pro" pitchFamily="34" charset="-122"/>
                <a:cs typeface="Source Sans Pro" pitchFamily="34" charset="-120"/>
              </a:rPr>
              <a:t>Η υδροστατική πίεση χρησιμοποιείται σε υδραυλικές αντλίες και συστήματα για τη μετάδοση ισχύος.</a:t>
            </a:r>
            <a:endParaRPr lang="en-US" sz="1450" dirty="0"/>
          </a:p>
        </p:txBody>
      </p:sp>
      <p:pic>
        <p:nvPicPr>
          <p:cNvPr id="7" name="Image 2" descr="preencoded.png">    </p:cNvPr>
          <p:cNvPicPr>
            <a:picLocks noChangeAspect="1"/>
          </p:cNvPicPr>
          <p:nvPr/>
        </p:nvPicPr>
        <p:blipFill>
          <a:blip r:embed="rId3"/>
          <a:stretch>
            <a:fillRect/>
          </a:stretch>
        </p:blipFill>
        <p:spPr>
          <a:xfrm>
            <a:off x="6137315" y="3726180"/>
            <a:ext cx="464939" cy="464939"/>
          </a:xfrm>
          <a:prstGeom prst="rect">
            <a:avLst/>
          </a:prstGeom>
        </p:spPr>
      </p:pic>
      <p:sp>
        <p:nvSpPr>
          <p:cNvPr id="8" name="Text 3"/>
          <p:cNvSpPr/>
          <p:nvPr/>
        </p:nvSpPr>
        <p:spPr>
          <a:xfrm>
            <a:off x="6137315" y="4377095"/>
            <a:ext cx="2821305" cy="264081"/>
          </a:xfrm>
          <a:prstGeom prst="rect">
            <a:avLst/>
          </a:prstGeom>
          <a:noFill/>
          <a:ln/>
        </p:spPr>
        <p:txBody>
          <a:bodyPr wrap="none" lIns="0" tIns="0" rIns="0" bIns="0" rtlCol="0" anchor="t"/>
          <a:lstStyle/>
          <a:p>
            <a:pPr algn="l" indent="0" marL="0">
              <a:lnSpc>
                <a:spcPts val="2050"/>
              </a:lnSpc>
              <a:buNone/>
            </a:pPr>
            <a:r>
              <a:rPr lang="en-US" sz="1650" b="1" spc="-17" kern="0" dirty="0">
                <a:solidFill>
                  <a:srgbClr val="E2E6E9"/>
                </a:solidFill>
                <a:latin typeface="Montserrat Bold" pitchFamily="34" charset="0"/>
                <a:ea typeface="Montserrat Bold" pitchFamily="34" charset="-122"/>
                <a:cs typeface="Montserrat Bold" pitchFamily="34" charset="-120"/>
              </a:rPr>
              <a:t>Υποβρύχια δραστηριότητα</a:t>
            </a:r>
            <a:endParaRPr lang="en-US" sz="1650" dirty="0"/>
          </a:p>
        </p:txBody>
      </p:sp>
      <p:sp>
        <p:nvSpPr>
          <p:cNvPr id="9" name="Text 4"/>
          <p:cNvSpPr/>
          <p:nvPr/>
        </p:nvSpPr>
        <p:spPr>
          <a:xfrm>
            <a:off x="6137315" y="4752737"/>
            <a:ext cx="7842171" cy="278963"/>
          </a:xfrm>
          <a:prstGeom prst="rect">
            <a:avLst/>
          </a:prstGeom>
          <a:noFill/>
          <a:ln/>
        </p:spPr>
        <p:txBody>
          <a:bodyPr wrap="none" lIns="0" tIns="0" rIns="0" bIns="0" rtlCol="0" anchor="t"/>
          <a:lstStyle/>
          <a:p>
            <a:pPr algn="l" indent="0" marL="0">
              <a:lnSpc>
                <a:spcPts val="2150"/>
              </a:lnSpc>
              <a:buNone/>
            </a:pPr>
            <a:r>
              <a:rPr lang="en-US" sz="1450" dirty="0">
                <a:solidFill>
                  <a:srgbClr val="E2E6E9"/>
                </a:solidFill>
                <a:latin typeface="Source Sans Pro" pitchFamily="34" charset="0"/>
                <a:ea typeface="Source Sans Pro" pitchFamily="34" charset="-122"/>
                <a:cs typeface="Source Sans Pro" pitchFamily="34" charset="-120"/>
              </a:rPr>
              <a:t>Η κατανόηση της υδροστατικής πίεσης είναι ζωτικής σημασίας για την ασφάλεια των καταδυτών.</a:t>
            </a:r>
            <a:endParaRPr lang="en-US" sz="1450" dirty="0"/>
          </a:p>
        </p:txBody>
      </p:sp>
      <p:pic>
        <p:nvPicPr>
          <p:cNvPr id="10" name="Image 3" descr="preencoded.png">    </p:cNvPr>
          <p:cNvPicPr>
            <a:picLocks noChangeAspect="1"/>
          </p:cNvPicPr>
          <p:nvPr/>
        </p:nvPicPr>
        <p:blipFill>
          <a:blip r:embed="rId4"/>
          <a:stretch>
            <a:fillRect/>
          </a:stretch>
        </p:blipFill>
        <p:spPr>
          <a:xfrm>
            <a:off x="6137315" y="5589627"/>
            <a:ext cx="464939" cy="464939"/>
          </a:xfrm>
          <a:prstGeom prst="rect">
            <a:avLst/>
          </a:prstGeom>
        </p:spPr>
      </p:pic>
      <p:sp>
        <p:nvSpPr>
          <p:cNvPr id="11" name="Text 5"/>
          <p:cNvSpPr/>
          <p:nvPr/>
        </p:nvSpPr>
        <p:spPr>
          <a:xfrm>
            <a:off x="6137315" y="6240542"/>
            <a:ext cx="2733437" cy="264081"/>
          </a:xfrm>
          <a:prstGeom prst="rect">
            <a:avLst/>
          </a:prstGeom>
          <a:noFill/>
          <a:ln/>
        </p:spPr>
        <p:txBody>
          <a:bodyPr wrap="none" lIns="0" tIns="0" rIns="0" bIns="0" rtlCol="0" anchor="t"/>
          <a:lstStyle/>
          <a:p>
            <a:pPr algn="l" indent="0" marL="0">
              <a:lnSpc>
                <a:spcPts val="2050"/>
              </a:lnSpc>
              <a:buNone/>
            </a:pPr>
            <a:r>
              <a:rPr lang="en-US" sz="1650" b="1" spc="-17" kern="0" dirty="0">
                <a:solidFill>
                  <a:srgbClr val="E2E6E9"/>
                </a:solidFill>
                <a:latin typeface="Montserrat Bold" pitchFamily="34" charset="0"/>
                <a:ea typeface="Montserrat Bold" pitchFamily="34" charset="-122"/>
                <a:cs typeface="Montserrat Bold" pitchFamily="34" charset="-120"/>
              </a:rPr>
              <a:t>Υποδομές και κατασκευές</a:t>
            </a:r>
            <a:endParaRPr lang="en-US" sz="1650" dirty="0"/>
          </a:p>
        </p:txBody>
      </p:sp>
      <p:sp>
        <p:nvSpPr>
          <p:cNvPr id="12" name="Text 6"/>
          <p:cNvSpPr/>
          <p:nvPr/>
        </p:nvSpPr>
        <p:spPr>
          <a:xfrm>
            <a:off x="6137315" y="6616184"/>
            <a:ext cx="7842171" cy="557927"/>
          </a:xfrm>
          <a:prstGeom prst="rect">
            <a:avLst/>
          </a:prstGeom>
          <a:noFill/>
          <a:ln/>
        </p:spPr>
        <p:txBody>
          <a:bodyPr wrap="square" lIns="0" tIns="0" rIns="0" bIns="0" rtlCol="0" anchor="t"/>
          <a:lstStyle/>
          <a:p>
            <a:pPr algn="l" indent="0" marL="0">
              <a:lnSpc>
                <a:spcPts val="2150"/>
              </a:lnSpc>
              <a:buNone/>
            </a:pPr>
            <a:r>
              <a:rPr lang="en-US" sz="1450" dirty="0">
                <a:solidFill>
                  <a:srgbClr val="E2E6E9"/>
                </a:solidFill>
                <a:latin typeface="Source Sans Pro" pitchFamily="34" charset="0"/>
                <a:ea typeface="Source Sans Pro" pitchFamily="34" charset="-122"/>
                <a:cs typeface="Source Sans Pro" pitchFamily="34" charset="-120"/>
              </a:rPr>
              <a:t>Η υδροστατική πίεση πρέπει να λαμβάνεται υπόψη στο σχεδιασμό υποδομών, όπως φράγματα και αντλιοστάσια.</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0791"/>
          </a:xfrm>
          <a:prstGeom prst="rect">
            <a:avLst/>
          </a:prstGeom>
        </p:spPr>
      </p:pic>
      <p:sp>
        <p:nvSpPr>
          <p:cNvPr id="3" name="Text 0"/>
          <p:cNvSpPr/>
          <p:nvPr/>
        </p:nvSpPr>
        <p:spPr>
          <a:xfrm>
            <a:off x="627817" y="493276"/>
            <a:ext cx="7888367" cy="1019175"/>
          </a:xfrm>
          <a:prstGeom prst="rect">
            <a:avLst/>
          </a:prstGeom>
          <a:noFill/>
          <a:ln/>
        </p:spPr>
        <p:txBody>
          <a:bodyPr wrap="square" lIns="0" tIns="0" rIns="0" bIns="0" rtlCol="0" anchor="t"/>
          <a:lstStyle/>
          <a:p>
            <a:pPr indent="0" marL="0">
              <a:lnSpc>
                <a:spcPts val="4000"/>
              </a:lnSpc>
              <a:buNone/>
            </a:pPr>
            <a:r>
              <a:rPr lang="en-US" sz="3200" b="1" spc="-32" kern="0" dirty="0">
                <a:solidFill>
                  <a:srgbClr val="FFFFFF"/>
                </a:solidFill>
                <a:latin typeface="Montserrat Bold" pitchFamily="34" charset="0"/>
                <a:ea typeface="Montserrat Bold" pitchFamily="34" charset="-122"/>
                <a:cs typeface="Montserrat Bold" pitchFamily="34" charset="-120"/>
              </a:rPr>
              <a:t>Σημασία της υδροστατικής πίεσης στην καθημερινή ζωή</a:t>
            </a:r>
            <a:endParaRPr lang="en-US" sz="3200" dirty="0"/>
          </a:p>
        </p:txBody>
      </p:sp>
      <p:sp>
        <p:nvSpPr>
          <p:cNvPr id="4" name="Text 1"/>
          <p:cNvSpPr/>
          <p:nvPr/>
        </p:nvSpPr>
        <p:spPr>
          <a:xfrm>
            <a:off x="627817" y="1871067"/>
            <a:ext cx="7888367" cy="591860"/>
          </a:xfrm>
          <a:prstGeom prst="rect">
            <a:avLst/>
          </a:prstGeom>
          <a:noFill/>
          <a:ln/>
        </p:spPr>
        <p:txBody>
          <a:bodyPr wrap="none" lIns="0" tIns="0" rIns="0" bIns="0" rtlCol="0" anchor="t"/>
          <a:lstStyle/>
          <a:p>
            <a:pPr algn="ctr" indent="0" marL="0">
              <a:lnSpc>
                <a:spcPts val="4650"/>
              </a:lnSpc>
              <a:buNone/>
            </a:pPr>
            <a:r>
              <a:rPr lang="en-US" sz="4650" b="1" spc="-47" kern="0" dirty="0">
                <a:solidFill>
                  <a:srgbClr val="E2E6E9"/>
                </a:solidFill>
                <a:latin typeface="Montserrat Bold" pitchFamily="34" charset="0"/>
                <a:ea typeface="Montserrat Bold" pitchFamily="34" charset="-122"/>
                <a:cs typeface="Montserrat Bold" pitchFamily="34" charset="-120"/>
              </a:rPr>
              <a:t>10</a:t>
            </a:r>
            <a:endParaRPr lang="en-US" sz="4650" dirty="0"/>
          </a:p>
        </p:txBody>
      </p:sp>
      <p:sp>
        <p:nvSpPr>
          <p:cNvPr id="5" name="Text 2"/>
          <p:cNvSpPr/>
          <p:nvPr/>
        </p:nvSpPr>
        <p:spPr>
          <a:xfrm>
            <a:off x="3552825" y="2687003"/>
            <a:ext cx="2038350" cy="254794"/>
          </a:xfrm>
          <a:prstGeom prst="rect">
            <a:avLst/>
          </a:prstGeom>
          <a:noFill/>
          <a:ln/>
        </p:spPr>
        <p:txBody>
          <a:bodyPr wrap="none" lIns="0" tIns="0" rIns="0" bIns="0" rtlCol="0" anchor="t"/>
          <a:lstStyle/>
          <a:p>
            <a:pPr algn="ctr" indent="0" marL="0">
              <a:lnSpc>
                <a:spcPts val="2000"/>
              </a:lnSpc>
              <a:buNone/>
            </a:pPr>
            <a:r>
              <a:rPr lang="en-US" sz="1600" b="1" spc="-16" kern="0" dirty="0">
                <a:solidFill>
                  <a:srgbClr val="E2E6E9"/>
                </a:solidFill>
                <a:latin typeface="Montserrat Bold" pitchFamily="34" charset="0"/>
                <a:ea typeface="Montserrat Bold" pitchFamily="34" charset="-122"/>
                <a:cs typeface="Montserrat Bold" pitchFamily="34" charset="-120"/>
              </a:rPr>
              <a:t>Βάθος</a:t>
            </a:r>
            <a:endParaRPr lang="en-US" sz="1600" dirty="0"/>
          </a:p>
        </p:txBody>
      </p:sp>
      <p:sp>
        <p:nvSpPr>
          <p:cNvPr id="6" name="Text 3"/>
          <p:cNvSpPr/>
          <p:nvPr/>
        </p:nvSpPr>
        <p:spPr>
          <a:xfrm>
            <a:off x="627817" y="3049310"/>
            <a:ext cx="7888367" cy="269081"/>
          </a:xfrm>
          <a:prstGeom prst="rect">
            <a:avLst/>
          </a:prstGeom>
          <a:noFill/>
          <a:ln/>
        </p:spPr>
        <p:txBody>
          <a:bodyPr wrap="none" lIns="0" tIns="0" rIns="0" bIns="0" rtlCol="0" anchor="t"/>
          <a:lstStyle/>
          <a:p>
            <a:pPr algn="ctr" indent="0" marL="0">
              <a:lnSpc>
                <a:spcPts val="2100"/>
              </a:lnSpc>
              <a:buNone/>
            </a:pPr>
            <a:r>
              <a:rPr lang="en-US" sz="1400" dirty="0">
                <a:solidFill>
                  <a:srgbClr val="E2E6E9"/>
                </a:solidFill>
                <a:latin typeface="Source Sans Pro" pitchFamily="34" charset="0"/>
                <a:ea typeface="Source Sans Pro" pitchFamily="34" charset="-122"/>
                <a:cs typeface="Source Sans Pro" pitchFamily="34" charset="-120"/>
              </a:rPr>
              <a:t>Μια στήλη νερού 10 μέτρων δημιουργεί πίεση 100 kPa.</a:t>
            </a:r>
            <a:endParaRPr lang="en-US" sz="1400" dirty="0"/>
          </a:p>
        </p:txBody>
      </p:sp>
      <p:sp>
        <p:nvSpPr>
          <p:cNvPr id="7" name="Text 4"/>
          <p:cNvSpPr/>
          <p:nvPr/>
        </p:nvSpPr>
        <p:spPr>
          <a:xfrm>
            <a:off x="627817" y="3946088"/>
            <a:ext cx="7888367" cy="591860"/>
          </a:xfrm>
          <a:prstGeom prst="rect">
            <a:avLst/>
          </a:prstGeom>
          <a:noFill/>
          <a:ln/>
        </p:spPr>
        <p:txBody>
          <a:bodyPr wrap="none" lIns="0" tIns="0" rIns="0" bIns="0" rtlCol="0" anchor="t"/>
          <a:lstStyle/>
          <a:p>
            <a:pPr algn="ctr" indent="0" marL="0">
              <a:lnSpc>
                <a:spcPts val="4650"/>
              </a:lnSpc>
              <a:buNone/>
            </a:pPr>
            <a:r>
              <a:rPr lang="en-US" sz="4650" b="1" spc="-47" kern="0" dirty="0">
                <a:solidFill>
                  <a:srgbClr val="E2E6E9"/>
                </a:solidFill>
                <a:latin typeface="Montserrat Bold" pitchFamily="34" charset="0"/>
                <a:ea typeface="Montserrat Bold" pitchFamily="34" charset="-122"/>
                <a:cs typeface="Montserrat Bold" pitchFamily="34" charset="-120"/>
              </a:rPr>
              <a:t>100</a:t>
            </a:r>
            <a:endParaRPr lang="en-US" sz="4650" dirty="0"/>
          </a:p>
        </p:txBody>
      </p:sp>
      <p:sp>
        <p:nvSpPr>
          <p:cNvPr id="8" name="Text 5"/>
          <p:cNvSpPr/>
          <p:nvPr/>
        </p:nvSpPr>
        <p:spPr>
          <a:xfrm>
            <a:off x="3552825" y="4762024"/>
            <a:ext cx="2038350" cy="254794"/>
          </a:xfrm>
          <a:prstGeom prst="rect">
            <a:avLst/>
          </a:prstGeom>
          <a:noFill/>
          <a:ln/>
        </p:spPr>
        <p:txBody>
          <a:bodyPr wrap="none" lIns="0" tIns="0" rIns="0" bIns="0" rtlCol="0" anchor="t"/>
          <a:lstStyle/>
          <a:p>
            <a:pPr algn="ctr" indent="0" marL="0">
              <a:lnSpc>
                <a:spcPts val="2000"/>
              </a:lnSpc>
              <a:buNone/>
            </a:pPr>
            <a:r>
              <a:rPr lang="en-US" sz="1600" b="1" spc="-16" kern="0" dirty="0">
                <a:solidFill>
                  <a:srgbClr val="E2E6E9"/>
                </a:solidFill>
                <a:latin typeface="Montserrat Bold" pitchFamily="34" charset="0"/>
                <a:ea typeface="Montserrat Bold" pitchFamily="34" charset="-122"/>
                <a:cs typeface="Montserrat Bold" pitchFamily="34" charset="-120"/>
              </a:rPr>
              <a:t>Έλεγχος πίεσης</a:t>
            </a:r>
            <a:endParaRPr lang="en-US" sz="1600" dirty="0"/>
          </a:p>
        </p:txBody>
      </p:sp>
      <p:sp>
        <p:nvSpPr>
          <p:cNvPr id="9" name="Text 6"/>
          <p:cNvSpPr/>
          <p:nvPr/>
        </p:nvSpPr>
        <p:spPr>
          <a:xfrm>
            <a:off x="627817" y="5124331"/>
            <a:ext cx="7888367" cy="538163"/>
          </a:xfrm>
          <a:prstGeom prst="rect">
            <a:avLst/>
          </a:prstGeom>
          <a:noFill/>
          <a:ln/>
        </p:spPr>
        <p:txBody>
          <a:bodyPr wrap="square" lIns="0" tIns="0" rIns="0" bIns="0" rtlCol="0" anchor="t"/>
          <a:lstStyle/>
          <a:p>
            <a:pPr algn="ctr" indent="0" marL="0">
              <a:lnSpc>
                <a:spcPts val="2100"/>
              </a:lnSpc>
              <a:buNone/>
            </a:pPr>
            <a:r>
              <a:rPr lang="en-US" sz="1400" dirty="0">
                <a:solidFill>
                  <a:srgbClr val="E2E6E9"/>
                </a:solidFill>
                <a:latin typeface="Source Sans Pro" pitchFamily="34" charset="0"/>
                <a:ea typeface="Source Sans Pro" pitchFamily="34" charset="-122"/>
                <a:cs typeface="Source Sans Pro" pitchFamily="34" charset="-120"/>
              </a:rPr>
              <a:t>Η υδροστατική πίεση χρησιμοποιείται για τον έλεγχο της πίεσης σε πολλές οικιακές και βιομηχανικές εφαρμογές.</a:t>
            </a:r>
            <a:endParaRPr lang="en-US" sz="1400" dirty="0"/>
          </a:p>
        </p:txBody>
      </p:sp>
      <p:sp>
        <p:nvSpPr>
          <p:cNvPr id="10" name="Text 7"/>
          <p:cNvSpPr/>
          <p:nvPr/>
        </p:nvSpPr>
        <p:spPr>
          <a:xfrm>
            <a:off x="627817" y="6290191"/>
            <a:ext cx="7888367" cy="591860"/>
          </a:xfrm>
          <a:prstGeom prst="rect">
            <a:avLst/>
          </a:prstGeom>
          <a:noFill/>
          <a:ln/>
        </p:spPr>
        <p:txBody>
          <a:bodyPr wrap="none" lIns="0" tIns="0" rIns="0" bIns="0" rtlCol="0" anchor="t"/>
          <a:lstStyle/>
          <a:p>
            <a:pPr algn="ctr" indent="0" marL="0">
              <a:lnSpc>
                <a:spcPts val="4650"/>
              </a:lnSpc>
              <a:buNone/>
            </a:pPr>
            <a:r>
              <a:rPr lang="en-US" sz="4650" b="1" spc="-47" kern="0" dirty="0">
                <a:solidFill>
                  <a:srgbClr val="E2E6E9"/>
                </a:solidFill>
                <a:latin typeface="Montserrat Bold" pitchFamily="34" charset="0"/>
                <a:ea typeface="Montserrat Bold" pitchFamily="34" charset="-122"/>
                <a:cs typeface="Montserrat Bold" pitchFamily="34" charset="-120"/>
              </a:rPr>
              <a:t>1000</a:t>
            </a:r>
            <a:endParaRPr lang="en-US" sz="4650" dirty="0"/>
          </a:p>
        </p:txBody>
      </p:sp>
      <p:sp>
        <p:nvSpPr>
          <p:cNvPr id="11" name="Text 8"/>
          <p:cNvSpPr/>
          <p:nvPr/>
        </p:nvSpPr>
        <p:spPr>
          <a:xfrm>
            <a:off x="3387804" y="7106126"/>
            <a:ext cx="2368391" cy="254794"/>
          </a:xfrm>
          <a:prstGeom prst="rect">
            <a:avLst/>
          </a:prstGeom>
          <a:noFill/>
          <a:ln/>
        </p:spPr>
        <p:txBody>
          <a:bodyPr wrap="none" lIns="0" tIns="0" rIns="0" bIns="0" rtlCol="0" anchor="t"/>
          <a:lstStyle/>
          <a:p>
            <a:pPr algn="ctr" indent="0" marL="0">
              <a:lnSpc>
                <a:spcPts val="2000"/>
              </a:lnSpc>
              <a:buNone/>
            </a:pPr>
            <a:r>
              <a:rPr lang="en-US" sz="1600" b="1" spc="-16" kern="0" dirty="0">
                <a:solidFill>
                  <a:srgbClr val="E2E6E9"/>
                </a:solidFill>
                <a:latin typeface="Montserrat Bold" pitchFamily="34" charset="0"/>
                <a:ea typeface="Montserrat Bold" pitchFamily="34" charset="-122"/>
                <a:cs typeface="Montserrat Bold" pitchFamily="34" charset="-120"/>
              </a:rPr>
              <a:t>Υποβρύχια εξερεύνηση</a:t>
            </a:r>
            <a:endParaRPr lang="en-US" sz="1600" dirty="0"/>
          </a:p>
        </p:txBody>
      </p:sp>
      <p:sp>
        <p:nvSpPr>
          <p:cNvPr id="12" name="Text 9"/>
          <p:cNvSpPr/>
          <p:nvPr/>
        </p:nvSpPr>
        <p:spPr>
          <a:xfrm>
            <a:off x="627817" y="7468433"/>
            <a:ext cx="7888367" cy="269081"/>
          </a:xfrm>
          <a:prstGeom prst="rect">
            <a:avLst/>
          </a:prstGeom>
          <a:noFill/>
          <a:ln/>
        </p:spPr>
        <p:txBody>
          <a:bodyPr wrap="none" lIns="0" tIns="0" rIns="0" bIns="0" rtlCol="0" anchor="t"/>
          <a:lstStyle/>
          <a:p>
            <a:pPr algn="ctr" indent="0" marL="0">
              <a:lnSpc>
                <a:spcPts val="2100"/>
              </a:lnSpc>
              <a:buNone/>
            </a:pPr>
            <a:r>
              <a:rPr lang="en-US" sz="1400" dirty="0">
                <a:solidFill>
                  <a:srgbClr val="E2E6E9"/>
                </a:solidFill>
                <a:latin typeface="Source Sans Pro" pitchFamily="34" charset="0"/>
                <a:ea typeface="Source Sans Pro" pitchFamily="34" charset="-122"/>
                <a:cs typeface="Source Sans Pro" pitchFamily="34" charset="-120"/>
              </a:rPr>
              <a:t>Σε βάθη 1000 μέτρων, η πίεση φτάνει τα 10 MPa, απαιτώντας ειδικό εξοπλισμό.</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49749" y="667583"/>
            <a:ext cx="11388209" cy="689610"/>
          </a:xfrm>
          <a:prstGeom prst="rect">
            <a:avLst/>
          </a:prstGeom>
          <a:noFill/>
          <a:ln/>
        </p:spPr>
        <p:txBody>
          <a:bodyPr wrap="none" lIns="0" tIns="0" rIns="0" bIns="0" rtlCol="0" anchor="t"/>
          <a:lstStyle/>
          <a:p>
            <a:pPr indent="0" marL="0">
              <a:lnSpc>
                <a:spcPts val="5400"/>
              </a:lnSpc>
              <a:buNone/>
            </a:pPr>
            <a:r>
              <a:rPr lang="en-US" sz="4300" b="1" spc="-43" kern="0" dirty="0">
                <a:solidFill>
                  <a:srgbClr val="FFFFFF"/>
                </a:solidFill>
                <a:latin typeface="Montserrat Bold" pitchFamily="34" charset="0"/>
                <a:ea typeface="Montserrat Bold" pitchFamily="34" charset="-122"/>
                <a:cs typeface="Montserrat Bold" pitchFamily="34" charset="-120"/>
              </a:rPr>
              <a:t>Συμπεράσματα και μελλοντικές εξελίξεις</a:t>
            </a:r>
            <a:endParaRPr lang="en-US" sz="4300" dirty="0"/>
          </a:p>
        </p:txBody>
      </p:sp>
      <p:sp>
        <p:nvSpPr>
          <p:cNvPr id="3" name="Shape 1"/>
          <p:cNvSpPr/>
          <p:nvPr/>
        </p:nvSpPr>
        <p:spPr>
          <a:xfrm>
            <a:off x="849749" y="1842730"/>
            <a:ext cx="2155031" cy="1704142"/>
          </a:xfrm>
          <a:prstGeom prst="roundRect">
            <a:avLst>
              <a:gd name="adj" fmla="val 2137"/>
            </a:avLst>
          </a:prstGeom>
          <a:solidFill>
            <a:srgbClr val="303132"/>
          </a:solidFill>
          <a:ln/>
        </p:spPr>
      </p:sp>
      <p:sp>
        <p:nvSpPr>
          <p:cNvPr id="4" name="Text 2"/>
          <p:cNvSpPr/>
          <p:nvPr/>
        </p:nvSpPr>
        <p:spPr>
          <a:xfrm>
            <a:off x="1092518" y="2467213"/>
            <a:ext cx="115967" cy="455176"/>
          </a:xfrm>
          <a:prstGeom prst="rect">
            <a:avLst/>
          </a:prstGeom>
          <a:noFill/>
          <a:ln/>
        </p:spPr>
        <p:txBody>
          <a:bodyPr wrap="none" lIns="0" tIns="0" rIns="0" bIns="0" rtlCol="0" anchor="t"/>
          <a:lstStyle/>
          <a:p>
            <a:pPr algn="ctr" indent="0" marL="0">
              <a:lnSpc>
                <a:spcPts val="3550"/>
              </a:lnSpc>
              <a:buNone/>
            </a:pPr>
            <a:r>
              <a:rPr lang="en-US" sz="2350" b="1" spc="-24" kern="0" dirty="0">
                <a:solidFill>
                  <a:srgbClr val="E2E6E9"/>
                </a:solidFill>
                <a:latin typeface="Montserrat Bold" pitchFamily="34" charset="0"/>
                <a:ea typeface="Montserrat Bold" pitchFamily="34" charset="-122"/>
                <a:cs typeface="Montserrat Bold" pitchFamily="34" charset="-120"/>
              </a:rPr>
              <a:t>1</a:t>
            </a:r>
            <a:endParaRPr lang="en-US" sz="2350" dirty="0"/>
          </a:p>
        </p:txBody>
      </p:sp>
      <p:sp>
        <p:nvSpPr>
          <p:cNvPr id="5" name="Text 3"/>
          <p:cNvSpPr/>
          <p:nvPr/>
        </p:nvSpPr>
        <p:spPr>
          <a:xfrm>
            <a:off x="3247549" y="2085499"/>
            <a:ext cx="2758916" cy="344805"/>
          </a:xfrm>
          <a:prstGeom prst="rect">
            <a:avLst/>
          </a:prstGeom>
          <a:noFill/>
          <a:ln/>
        </p:spPr>
        <p:txBody>
          <a:bodyPr wrap="none" lIns="0" tIns="0" rIns="0" bIns="0" rtlCol="0" anchor="t"/>
          <a:lstStyle/>
          <a:p>
            <a:pPr algn="l" indent="0" marL="0">
              <a:lnSpc>
                <a:spcPts val="2700"/>
              </a:lnSpc>
              <a:buNone/>
            </a:pPr>
            <a:r>
              <a:rPr lang="en-US" sz="2150" b="1" spc="-22" kern="0" dirty="0">
                <a:solidFill>
                  <a:srgbClr val="E2E6E9"/>
                </a:solidFill>
                <a:latin typeface="Montserrat Bold" pitchFamily="34" charset="0"/>
                <a:ea typeface="Montserrat Bold" pitchFamily="34" charset="-122"/>
                <a:cs typeface="Montserrat Bold" pitchFamily="34" charset="-120"/>
              </a:rPr>
              <a:t>Κατανόηση</a:t>
            </a:r>
            <a:endParaRPr lang="en-US" sz="2150" dirty="0"/>
          </a:p>
        </p:txBody>
      </p:sp>
      <p:sp>
        <p:nvSpPr>
          <p:cNvPr id="6" name="Text 4"/>
          <p:cNvSpPr/>
          <p:nvPr/>
        </p:nvSpPr>
        <p:spPr>
          <a:xfrm>
            <a:off x="3247549" y="2575917"/>
            <a:ext cx="10290334" cy="728186"/>
          </a:xfrm>
          <a:prstGeom prst="rect">
            <a:avLst/>
          </a:prstGeom>
          <a:noFill/>
          <a:ln/>
        </p:spPr>
        <p:txBody>
          <a:bodyPr wrap="square" lIns="0" tIns="0" rIns="0" bIns="0" rtlCol="0" anchor="t"/>
          <a:lstStyle/>
          <a:p>
            <a:pPr algn="l" indent="0" marL="0">
              <a:lnSpc>
                <a:spcPts val="2850"/>
              </a:lnSpc>
              <a:buNone/>
            </a:pPr>
            <a:r>
              <a:rPr lang="en-US" sz="1900" dirty="0">
                <a:solidFill>
                  <a:srgbClr val="E2E6E9"/>
                </a:solidFill>
                <a:latin typeface="Source Sans Pro" pitchFamily="34" charset="0"/>
                <a:ea typeface="Source Sans Pro" pitchFamily="34" charset="-122"/>
                <a:cs typeface="Source Sans Pro" pitchFamily="34" charset="-120"/>
              </a:rPr>
              <a:t>Η κατανόηση της υδροστατικής πίεσης είναι ζωτικής σημασίας σε πολλούς τομείς, από την υποβρύχια τεχνολογία μέχρι τις κατασκευές.</a:t>
            </a:r>
            <a:endParaRPr lang="en-US" sz="1900" dirty="0"/>
          </a:p>
        </p:txBody>
      </p:sp>
      <p:sp>
        <p:nvSpPr>
          <p:cNvPr id="7" name="Shape 5"/>
          <p:cNvSpPr/>
          <p:nvPr/>
        </p:nvSpPr>
        <p:spPr>
          <a:xfrm>
            <a:off x="3126105" y="3531632"/>
            <a:ext cx="10533221" cy="15240"/>
          </a:xfrm>
          <a:prstGeom prst="roundRect">
            <a:avLst>
              <a:gd name="adj" fmla="val 238962"/>
            </a:avLst>
          </a:prstGeom>
          <a:solidFill>
            <a:srgbClr val="494A4B"/>
          </a:solidFill>
          <a:ln/>
        </p:spPr>
      </p:sp>
      <p:sp>
        <p:nvSpPr>
          <p:cNvPr id="8" name="Shape 6"/>
          <p:cNvSpPr/>
          <p:nvPr/>
        </p:nvSpPr>
        <p:spPr>
          <a:xfrm>
            <a:off x="849749" y="3668197"/>
            <a:ext cx="4310182" cy="1704142"/>
          </a:xfrm>
          <a:prstGeom prst="roundRect">
            <a:avLst>
              <a:gd name="adj" fmla="val 2137"/>
            </a:avLst>
          </a:prstGeom>
          <a:solidFill>
            <a:srgbClr val="303132"/>
          </a:solidFill>
          <a:ln/>
        </p:spPr>
      </p:sp>
      <p:sp>
        <p:nvSpPr>
          <p:cNvPr id="9" name="Text 7"/>
          <p:cNvSpPr/>
          <p:nvPr/>
        </p:nvSpPr>
        <p:spPr>
          <a:xfrm>
            <a:off x="1092518" y="4292679"/>
            <a:ext cx="175974" cy="455176"/>
          </a:xfrm>
          <a:prstGeom prst="rect">
            <a:avLst/>
          </a:prstGeom>
          <a:noFill/>
          <a:ln/>
        </p:spPr>
        <p:txBody>
          <a:bodyPr wrap="none" lIns="0" tIns="0" rIns="0" bIns="0" rtlCol="0" anchor="t"/>
          <a:lstStyle/>
          <a:p>
            <a:pPr algn="ctr" indent="0" marL="0">
              <a:lnSpc>
                <a:spcPts val="3550"/>
              </a:lnSpc>
              <a:buNone/>
            </a:pPr>
            <a:r>
              <a:rPr lang="en-US" sz="2350" b="1" spc="-24" kern="0" dirty="0">
                <a:solidFill>
                  <a:srgbClr val="E2E6E9"/>
                </a:solidFill>
                <a:latin typeface="Montserrat Bold" pitchFamily="34" charset="0"/>
                <a:ea typeface="Montserrat Bold" pitchFamily="34" charset="-122"/>
                <a:cs typeface="Montserrat Bold" pitchFamily="34" charset="-120"/>
              </a:rPr>
              <a:t>2</a:t>
            </a:r>
            <a:endParaRPr lang="en-US" sz="2350" dirty="0"/>
          </a:p>
        </p:txBody>
      </p:sp>
      <p:sp>
        <p:nvSpPr>
          <p:cNvPr id="10" name="Text 8"/>
          <p:cNvSpPr/>
          <p:nvPr/>
        </p:nvSpPr>
        <p:spPr>
          <a:xfrm>
            <a:off x="5402699" y="3910965"/>
            <a:ext cx="2758916" cy="344805"/>
          </a:xfrm>
          <a:prstGeom prst="rect">
            <a:avLst/>
          </a:prstGeom>
          <a:noFill/>
          <a:ln/>
        </p:spPr>
        <p:txBody>
          <a:bodyPr wrap="none" lIns="0" tIns="0" rIns="0" bIns="0" rtlCol="0" anchor="t"/>
          <a:lstStyle/>
          <a:p>
            <a:pPr algn="l" indent="0" marL="0">
              <a:lnSpc>
                <a:spcPts val="2700"/>
              </a:lnSpc>
              <a:buNone/>
            </a:pPr>
            <a:r>
              <a:rPr lang="en-US" sz="2150" b="1" spc="-22" kern="0" dirty="0">
                <a:solidFill>
                  <a:srgbClr val="E2E6E9"/>
                </a:solidFill>
                <a:latin typeface="Montserrat Bold" pitchFamily="34" charset="0"/>
                <a:ea typeface="Montserrat Bold" pitchFamily="34" charset="-122"/>
                <a:cs typeface="Montserrat Bold" pitchFamily="34" charset="-120"/>
              </a:rPr>
              <a:t>Εξελίξεις</a:t>
            </a:r>
            <a:endParaRPr lang="en-US" sz="2150" dirty="0"/>
          </a:p>
        </p:txBody>
      </p:sp>
      <p:sp>
        <p:nvSpPr>
          <p:cNvPr id="11" name="Text 9"/>
          <p:cNvSpPr/>
          <p:nvPr/>
        </p:nvSpPr>
        <p:spPr>
          <a:xfrm>
            <a:off x="5402699" y="4401383"/>
            <a:ext cx="8135183" cy="728186"/>
          </a:xfrm>
          <a:prstGeom prst="rect">
            <a:avLst/>
          </a:prstGeom>
          <a:noFill/>
          <a:ln/>
        </p:spPr>
        <p:txBody>
          <a:bodyPr wrap="square" lIns="0" tIns="0" rIns="0" bIns="0" rtlCol="0" anchor="t"/>
          <a:lstStyle/>
          <a:p>
            <a:pPr algn="l" indent="0" marL="0">
              <a:lnSpc>
                <a:spcPts val="2850"/>
              </a:lnSpc>
              <a:buNone/>
            </a:pPr>
            <a:r>
              <a:rPr lang="en-US" sz="1900" dirty="0">
                <a:solidFill>
                  <a:srgbClr val="E2E6E9"/>
                </a:solidFill>
                <a:latin typeface="Source Sans Pro" pitchFamily="34" charset="0"/>
                <a:ea typeface="Source Sans Pro" pitchFamily="34" charset="-122"/>
                <a:cs typeface="Source Sans Pro" pitchFamily="34" charset="-120"/>
              </a:rPr>
              <a:t>Οι μελλοντικές εξελίξεις στην τεχνολογία θα επιτρέψουν την ακόμη καλύτερη αξιοποίηση της υδροστατικής πίεσης.</a:t>
            </a:r>
            <a:endParaRPr lang="en-US" sz="1900" dirty="0"/>
          </a:p>
        </p:txBody>
      </p:sp>
      <p:sp>
        <p:nvSpPr>
          <p:cNvPr id="12" name="Shape 10"/>
          <p:cNvSpPr/>
          <p:nvPr/>
        </p:nvSpPr>
        <p:spPr>
          <a:xfrm>
            <a:off x="5281255" y="5357098"/>
            <a:ext cx="8378071" cy="15240"/>
          </a:xfrm>
          <a:prstGeom prst="roundRect">
            <a:avLst>
              <a:gd name="adj" fmla="val 238962"/>
            </a:avLst>
          </a:prstGeom>
          <a:solidFill>
            <a:srgbClr val="494A4B"/>
          </a:solidFill>
          <a:ln/>
        </p:spPr>
      </p:sp>
      <p:sp>
        <p:nvSpPr>
          <p:cNvPr id="13" name="Shape 11"/>
          <p:cNvSpPr/>
          <p:nvPr/>
        </p:nvSpPr>
        <p:spPr>
          <a:xfrm>
            <a:off x="849749" y="5493663"/>
            <a:ext cx="6465451" cy="2068235"/>
          </a:xfrm>
          <a:prstGeom prst="roundRect">
            <a:avLst>
              <a:gd name="adj" fmla="val 1761"/>
            </a:avLst>
          </a:prstGeom>
          <a:solidFill>
            <a:srgbClr val="303132"/>
          </a:solidFill>
          <a:ln/>
        </p:spPr>
      </p:sp>
      <p:sp>
        <p:nvSpPr>
          <p:cNvPr id="14" name="Text 12"/>
          <p:cNvSpPr/>
          <p:nvPr/>
        </p:nvSpPr>
        <p:spPr>
          <a:xfrm>
            <a:off x="1092518" y="6300192"/>
            <a:ext cx="176570" cy="455176"/>
          </a:xfrm>
          <a:prstGeom prst="rect">
            <a:avLst/>
          </a:prstGeom>
          <a:noFill/>
          <a:ln/>
        </p:spPr>
        <p:txBody>
          <a:bodyPr wrap="none" lIns="0" tIns="0" rIns="0" bIns="0" rtlCol="0" anchor="t"/>
          <a:lstStyle/>
          <a:p>
            <a:pPr algn="ctr" indent="0" marL="0">
              <a:lnSpc>
                <a:spcPts val="3550"/>
              </a:lnSpc>
              <a:buNone/>
            </a:pPr>
            <a:r>
              <a:rPr lang="en-US" sz="2350" b="1" spc="-24" kern="0" dirty="0">
                <a:solidFill>
                  <a:srgbClr val="E2E6E9"/>
                </a:solidFill>
                <a:latin typeface="Montserrat Bold" pitchFamily="34" charset="0"/>
                <a:ea typeface="Montserrat Bold" pitchFamily="34" charset="-122"/>
                <a:cs typeface="Montserrat Bold" pitchFamily="34" charset="-120"/>
              </a:rPr>
              <a:t>3</a:t>
            </a:r>
            <a:endParaRPr lang="en-US" sz="2350" dirty="0"/>
          </a:p>
        </p:txBody>
      </p:sp>
      <p:sp>
        <p:nvSpPr>
          <p:cNvPr id="15" name="Text 13"/>
          <p:cNvSpPr/>
          <p:nvPr/>
        </p:nvSpPr>
        <p:spPr>
          <a:xfrm>
            <a:off x="7557968" y="5736431"/>
            <a:ext cx="2758916" cy="344805"/>
          </a:xfrm>
          <a:prstGeom prst="rect">
            <a:avLst/>
          </a:prstGeom>
          <a:noFill/>
          <a:ln/>
        </p:spPr>
        <p:txBody>
          <a:bodyPr wrap="none" lIns="0" tIns="0" rIns="0" bIns="0" rtlCol="0" anchor="t"/>
          <a:lstStyle/>
          <a:p>
            <a:pPr algn="l" indent="0" marL="0">
              <a:lnSpc>
                <a:spcPts val="2700"/>
              </a:lnSpc>
              <a:buNone/>
            </a:pPr>
            <a:r>
              <a:rPr lang="en-US" sz="2150" b="1" spc="-22" kern="0" dirty="0">
                <a:solidFill>
                  <a:srgbClr val="E2E6E9"/>
                </a:solidFill>
                <a:latin typeface="Montserrat Bold" pitchFamily="34" charset="0"/>
                <a:ea typeface="Montserrat Bold" pitchFamily="34" charset="-122"/>
                <a:cs typeface="Montserrat Bold" pitchFamily="34" charset="-120"/>
              </a:rPr>
              <a:t>Εφαρμογές</a:t>
            </a:r>
            <a:endParaRPr lang="en-US" sz="2150" dirty="0"/>
          </a:p>
        </p:txBody>
      </p:sp>
      <p:sp>
        <p:nvSpPr>
          <p:cNvPr id="16" name="Text 14"/>
          <p:cNvSpPr/>
          <p:nvPr/>
        </p:nvSpPr>
        <p:spPr>
          <a:xfrm>
            <a:off x="7557968" y="6226850"/>
            <a:ext cx="5979914" cy="1092279"/>
          </a:xfrm>
          <a:prstGeom prst="rect">
            <a:avLst/>
          </a:prstGeom>
          <a:noFill/>
          <a:ln/>
        </p:spPr>
        <p:txBody>
          <a:bodyPr wrap="square" lIns="0" tIns="0" rIns="0" bIns="0" rtlCol="0" anchor="t"/>
          <a:lstStyle/>
          <a:p>
            <a:pPr algn="l" indent="0" marL="0">
              <a:lnSpc>
                <a:spcPts val="2850"/>
              </a:lnSpc>
              <a:buNone/>
            </a:pPr>
            <a:r>
              <a:rPr lang="en-US" sz="1900" dirty="0">
                <a:solidFill>
                  <a:srgbClr val="E2E6E9"/>
                </a:solidFill>
                <a:latin typeface="Source Sans Pro" pitchFamily="34" charset="0"/>
                <a:ea typeface="Source Sans Pro" pitchFamily="34" charset="-122"/>
                <a:cs typeface="Source Sans Pro" pitchFamily="34" charset="-120"/>
              </a:rPr>
              <a:t>Η υδροστατική πίεση θα συνεχίσει να παίζει καθοριστικό ρόλο σε μια ευρεία γκάμα εφαρμογών στην καθημερινή ζωή μας.</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2024-11-18T07:45:29Z</dcterms:created>
  <dcterms:modified xsi:type="dcterms:W3CDTF">2024-11-18T07:45:29Z</dcterms:modified>
</cp:coreProperties>
</file>