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4" r:id="rId8"/>
    <p:sldId id="263" r:id="rId9"/>
    <p:sldId id="262" r:id="rId10"/>
    <p:sldId id="265" r:id="rId11"/>
    <p:sldId id="266" r:id="rId12"/>
    <p:sldId id="267" r:id="rId1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9" d="100"/>
          <a:sy n="99" d="100"/>
        </p:scale>
        <p:origin x="-1134" y="18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7" name="6 - Ευθεία γραμμή σύνδεσης"/>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 Τίτλος"/>
          <p:cNvSpPr>
            <a:spLocks noGrp="1"/>
          </p:cNvSpPr>
          <p:nvPr>
            <p:ph type="ctrTitle"/>
          </p:nvPr>
        </p:nvSpPr>
        <p:spPr>
          <a:xfrm>
            <a:off x="381000" y="4853411"/>
            <a:ext cx="8458200" cy="1222375"/>
          </a:xfrm>
        </p:spPr>
        <p:txBody>
          <a:bodyPr anchor="t"/>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16" name="15 - Θέση ημερομηνίας"/>
          <p:cNvSpPr>
            <a:spLocks noGrp="1"/>
          </p:cNvSpPr>
          <p:nvPr>
            <p:ph type="dt" sz="half" idx="10"/>
          </p:nvPr>
        </p:nvSpPr>
        <p:spPr/>
        <p:txBody>
          <a:bodyPr/>
          <a:lstStyle/>
          <a:p>
            <a:fld id="{88C1D59F-F0F2-46D9-B078-3D57774A3544}" type="datetimeFigureOut">
              <a:rPr lang="el-GR" smtClean="0"/>
              <a:pPr/>
              <a:t>29/9/2014</a:t>
            </a:fld>
            <a:endParaRPr lang="el-GR"/>
          </a:p>
        </p:txBody>
      </p:sp>
      <p:sp>
        <p:nvSpPr>
          <p:cNvPr id="2" name="1 - Θέση υποσέλιδου"/>
          <p:cNvSpPr>
            <a:spLocks noGrp="1"/>
          </p:cNvSpPr>
          <p:nvPr>
            <p:ph type="ftr" sz="quarter" idx="11"/>
          </p:nvPr>
        </p:nvSpPr>
        <p:spPr/>
        <p:txBody>
          <a:bodyPr/>
          <a:lstStyle/>
          <a:p>
            <a:endParaRPr lang="el-GR"/>
          </a:p>
        </p:txBody>
      </p:sp>
      <p:sp>
        <p:nvSpPr>
          <p:cNvPr id="15" name="14 - Θέση αριθμού διαφάνειας"/>
          <p:cNvSpPr>
            <a:spLocks noGrp="1"/>
          </p:cNvSpPr>
          <p:nvPr>
            <p:ph type="sldNum" sz="quarter" idx="12"/>
          </p:nvPr>
        </p:nvSpPr>
        <p:spPr>
          <a:xfrm>
            <a:off x="8229600" y="6473952"/>
            <a:ext cx="758952" cy="246888"/>
          </a:xfrm>
        </p:spPr>
        <p:txBody>
          <a:bodyPr/>
          <a:lstStyle/>
          <a:p>
            <a:fld id="{7A272C37-A496-40B7-AEB0-0C6C9BD7B497}"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88C1D59F-F0F2-46D9-B078-3D57774A3544}" type="datetimeFigureOut">
              <a:rPr lang="el-GR" smtClean="0"/>
              <a:pPr/>
              <a:t>29/9/2014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A272C37-A496-40B7-AEB0-0C6C9BD7B497}"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58000" y="549276"/>
            <a:ext cx="18288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549276"/>
            <a:ext cx="62484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88C1D59F-F0F2-46D9-B078-3D57774A3544}" type="datetimeFigureOut">
              <a:rPr lang="el-GR" smtClean="0"/>
              <a:pPr/>
              <a:t>29/9/2014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A272C37-A496-40B7-AEB0-0C6C9BD7B497}"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2" name="2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27" name="26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5" name="24 - Θέση ημερομηνίας"/>
          <p:cNvSpPr>
            <a:spLocks noGrp="1"/>
          </p:cNvSpPr>
          <p:nvPr>
            <p:ph type="dt" sz="half" idx="10"/>
          </p:nvPr>
        </p:nvSpPr>
        <p:spPr/>
        <p:txBody>
          <a:bodyPr/>
          <a:lstStyle/>
          <a:p>
            <a:fld id="{88C1D59F-F0F2-46D9-B078-3D57774A3544}" type="datetimeFigureOut">
              <a:rPr lang="el-GR" smtClean="0"/>
              <a:pPr/>
              <a:t>29/9/2014</a:t>
            </a:fld>
            <a:endParaRPr lang="el-GR"/>
          </a:p>
        </p:txBody>
      </p:sp>
      <p:sp>
        <p:nvSpPr>
          <p:cNvPr id="19" name="18 - Θέση υποσέλιδου"/>
          <p:cNvSpPr>
            <a:spLocks noGrp="1"/>
          </p:cNvSpPr>
          <p:nvPr>
            <p:ph type="ftr" sz="quarter" idx="11"/>
          </p:nvPr>
        </p:nvSpPr>
        <p:spPr>
          <a:xfrm>
            <a:off x="3581400" y="76200"/>
            <a:ext cx="2895600" cy="288925"/>
          </a:xfrm>
        </p:spPr>
        <p:txBody>
          <a:bodyPr/>
          <a:lstStyle/>
          <a:p>
            <a:endParaRPr lang="el-GR"/>
          </a:p>
        </p:txBody>
      </p:sp>
      <p:sp>
        <p:nvSpPr>
          <p:cNvPr id="16" name="15 - Θέση αριθμού διαφάνειας"/>
          <p:cNvSpPr>
            <a:spLocks noGrp="1"/>
          </p:cNvSpPr>
          <p:nvPr>
            <p:ph type="sldNum" sz="quarter" idx="12"/>
          </p:nvPr>
        </p:nvSpPr>
        <p:spPr>
          <a:xfrm>
            <a:off x="8229600" y="6473952"/>
            <a:ext cx="758952" cy="246888"/>
          </a:xfrm>
        </p:spPr>
        <p:txBody>
          <a:bodyPr/>
          <a:lstStyle/>
          <a:p>
            <a:fld id="{7A272C37-A496-40B7-AEB0-0C6C9BD7B497}"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3">
        <a:schemeClr val="bg2"/>
      </p:bgRef>
    </p:bg>
    <p:spTree>
      <p:nvGrpSpPr>
        <p:cNvPr id="1" name=""/>
        <p:cNvGrpSpPr/>
        <p:nvPr/>
      </p:nvGrpSpPr>
      <p:grpSpPr>
        <a:xfrm>
          <a:off x="0" y="0"/>
          <a:ext cx="0" cy="0"/>
          <a:chOff x="0" y="0"/>
          <a:chExt cx="0" cy="0"/>
        </a:xfrm>
      </p:grpSpPr>
      <p:sp>
        <p:nvSpPr>
          <p:cNvPr id="7" name="6 - Ευθεία γραμμή σύνδεσης"/>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 Θέση κειμένου"/>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19" name="18 - Θέση ημερομηνίας"/>
          <p:cNvSpPr>
            <a:spLocks noGrp="1"/>
          </p:cNvSpPr>
          <p:nvPr>
            <p:ph type="dt" sz="half" idx="10"/>
          </p:nvPr>
        </p:nvSpPr>
        <p:spPr/>
        <p:txBody>
          <a:bodyPr/>
          <a:lstStyle/>
          <a:p>
            <a:fld id="{88C1D59F-F0F2-46D9-B078-3D57774A3544}" type="datetimeFigureOut">
              <a:rPr lang="el-GR" smtClean="0"/>
              <a:pPr/>
              <a:t>29/9/2014</a:t>
            </a:fld>
            <a:endParaRPr lang="el-GR"/>
          </a:p>
        </p:txBody>
      </p:sp>
      <p:sp>
        <p:nvSpPr>
          <p:cNvPr id="11" name="10 - Θέση υποσέλιδου"/>
          <p:cNvSpPr>
            <a:spLocks noGrp="1"/>
          </p:cNvSpPr>
          <p:nvPr>
            <p:ph type="ftr" sz="quarter" idx="11"/>
          </p:nvPr>
        </p:nvSpPr>
        <p:spPr/>
        <p:txBody>
          <a:bodyPr/>
          <a:lstStyle/>
          <a:p>
            <a:endParaRPr lang="el-GR"/>
          </a:p>
        </p:txBody>
      </p:sp>
      <p:sp>
        <p:nvSpPr>
          <p:cNvPr id="16" name="15 - Θέση αριθμού διαφάνειας"/>
          <p:cNvSpPr>
            <a:spLocks noGrp="1"/>
          </p:cNvSpPr>
          <p:nvPr>
            <p:ph type="sldNum" sz="quarter" idx="12"/>
          </p:nvPr>
        </p:nvSpPr>
        <p:spPr/>
        <p:txBody>
          <a:bodyPr/>
          <a:lstStyle/>
          <a:p>
            <a:fld id="{7A272C37-A496-40B7-AEB0-0C6C9BD7B497}" type="slidenum">
              <a:rPr lang="el-GR" smtClean="0"/>
              <a:pPr/>
              <a:t>‹#›</a:t>
            </a:fld>
            <a:endParaRPr lang="el-GR"/>
          </a:p>
        </p:txBody>
      </p:sp>
      <p:sp>
        <p:nvSpPr>
          <p:cNvPr id="8" name="7 - Τίτλος"/>
          <p:cNvSpPr>
            <a:spLocks noGrp="1"/>
          </p:cNvSpPr>
          <p:nvPr>
            <p:ph type="title"/>
          </p:nvPr>
        </p:nvSpPr>
        <p:spPr>
          <a:xfrm>
            <a:off x="180475" y="2947085"/>
            <a:ext cx="8686800" cy="1184825"/>
          </a:xfrm>
        </p:spPr>
        <p:txBody>
          <a:bodyPr rtlCol="0" anchor="t"/>
          <a:lstStyle>
            <a:lvl1pPr algn="r">
              <a:defRPr/>
            </a:lvl1pPr>
          </a:lstStyle>
          <a:p>
            <a:r>
              <a:rPr kumimoji="0" lang="el-GR" smtClean="0"/>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0" name="19 - Τίτλος"/>
          <p:cNvSpPr>
            <a:spLocks noGrp="1"/>
          </p:cNvSpPr>
          <p:nvPr>
            <p:ph type="title"/>
          </p:nvPr>
        </p:nvSpPr>
        <p:spPr>
          <a:xfrm>
            <a:off x="301752" y="457200"/>
            <a:ext cx="8686800" cy="841248"/>
          </a:xfrm>
        </p:spPr>
        <p:txBody>
          <a:bodyPr/>
          <a:lstStyle/>
          <a:p>
            <a:r>
              <a:rPr kumimoji="0" lang="el-GR" smtClean="0"/>
              <a:t>Kλικ για επεξεργασία του τίτλου</a:t>
            </a:r>
            <a:endParaRPr kumimoji="0" lang="en-US"/>
          </a:p>
        </p:txBody>
      </p:sp>
      <p:sp>
        <p:nvSpPr>
          <p:cNvPr id="14" name="13 - Θέση περιεχομένου"/>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1" name="20 - Θέση ημερομηνίας"/>
          <p:cNvSpPr>
            <a:spLocks noGrp="1"/>
          </p:cNvSpPr>
          <p:nvPr>
            <p:ph type="dt" sz="half" idx="10"/>
          </p:nvPr>
        </p:nvSpPr>
        <p:spPr/>
        <p:txBody>
          <a:bodyPr/>
          <a:lstStyle/>
          <a:p>
            <a:fld id="{88C1D59F-F0F2-46D9-B078-3D57774A3544}" type="datetimeFigureOut">
              <a:rPr lang="el-GR" smtClean="0"/>
              <a:pPr/>
              <a:t>29/9/2014</a:t>
            </a:fld>
            <a:endParaRPr lang="el-GR"/>
          </a:p>
        </p:txBody>
      </p:sp>
      <p:sp>
        <p:nvSpPr>
          <p:cNvPr id="10" name="9 - Θέση υποσέλιδου"/>
          <p:cNvSpPr>
            <a:spLocks noGrp="1"/>
          </p:cNvSpPr>
          <p:nvPr>
            <p:ph type="ftr" sz="quarter" idx="11"/>
          </p:nvPr>
        </p:nvSpPr>
        <p:spPr/>
        <p:txBody>
          <a:bodyPr/>
          <a:lstStyle/>
          <a:p>
            <a:endParaRPr lang="el-GR"/>
          </a:p>
        </p:txBody>
      </p:sp>
      <p:sp>
        <p:nvSpPr>
          <p:cNvPr id="31" name="30 - Θέση αριθμού διαφάνειας"/>
          <p:cNvSpPr>
            <a:spLocks noGrp="1"/>
          </p:cNvSpPr>
          <p:nvPr>
            <p:ph type="sldNum" sz="quarter" idx="12"/>
          </p:nvPr>
        </p:nvSpPr>
        <p:spPr/>
        <p:txBody>
          <a:bodyPr/>
          <a:lstStyle/>
          <a:p>
            <a:fld id="{7A272C37-A496-40B7-AEB0-0C6C9BD7B497}"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9" name="28 - Τίτλος"/>
          <p:cNvSpPr>
            <a:spLocks noGrp="1"/>
          </p:cNvSpPr>
          <p:nvPr>
            <p:ph type="title"/>
          </p:nvPr>
        </p:nvSpPr>
        <p:spPr>
          <a:xfrm>
            <a:off x="304800" y="5410200"/>
            <a:ext cx="8610600" cy="882650"/>
          </a:xfrm>
        </p:spPr>
        <p:txBody>
          <a:bodyPr anchor="ctr"/>
          <a:lstStyle>
            <a:lvl1pPr>
              <a:defRPr/>
            </a:lvl1p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25" name="24 - Θέση κειμένου"/>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8" name="27 - Θέση περιεχομένου"/>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0" name="9 - Θέση ημερομηνίας"/>
          <p:cNvSpPr>
            <a:spLocks noGrp="1"/>
          </p:cNvSpPr>
          <p:nvPr>
            <p:ph type="dt" sz="half" idx="10"/>
          </p:nvPr>
        </p:nvSpPr>
        <p:spPr/>
        <p:txBody>
          <a:bodyPr/>
          <a:lstStyle/>
          <a:p>
            <a:fld id="{88C1D59F-F0F2-46D9-B078-3D57774A3544}" type="datetimeFigureOut">
              <a:rPr lang="el-GR" smtClean="0"/>
              <a:pPr/>
              <a:t>29/9/2014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a:xfrm>
            <a:off x="8229600" y="6477000"/>
            <a:ext cx="762000" cy="246888"/>
          </a:xfrm>
        </p:spPr>
        <p:txBody>
          <a:bodyPr/>
          <a:lstStyle/>
          <a:p>
            <a:fld id="{7A272C37-A496-40B7-AEB0-0C6C9BD7B497}" type="slidenum">
              <a:rPr lang="el-GR" smtClean="0"/>
              <a:pPr/>
              <a:t>‹#›</a:t>
            </a:fld>
            <a:endParaRPr lang="el-GR"/>
          </a:p>
        </p:txBody>
      </p:sp>
      <p:sp>
        <p:nvSpPr>
          <p:cNvPr id="11" name="10 - Ευθεία γραμμή σύνδεσης"/>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30" name="29 - Τίτλος"/>
          <p:cNvSpPr>
            <a:spLocks noGrp="1"/>
          </p:cNvSpPr>
          <p:nvPr>
            <p:ph type="title"/>
          </p:nvPr>
        </p:nvSpPr>
        <p:spPr>
          <a:xfrm>
            <a:off x="301752" y="457200"/>
            <a:ext cx="8686800" cy="841248"/>
          </a:xfrm>
        </p:spPr>
        <p:txBody>
          <a:bodyPr/>
          <a:lstStyle/>
          <a:p>
            <a:r>
              <a:rPr kumimoji="0" lang="el-GR" smtClean="0"/>
              <a:t>Kλικ για επεξεργασία του τίτλου</a:t>
            </a:r>
            <a:endParaRPr kumimoji="0" lang="en-US"/>
          </a:p>
        </p:txBody>
      </p:sp>
      <p:sp>
        <p:nvSpPr>
          <p:cNvPr id="12" name="11 - Θέση ημερομηνίας"/>
          <p:cNvSpPr>
            <a:spLocks noGrp="1"/>
          </p:cNvSpPr>
          <p:nvPr>
            <p:ph type="dt" sz="half" idx="10"/>
          </p:nvPr>
        </p:nvSpPr>
        <p:spPr/>
        <p:txBody>
          <a:bodyPr/>
          <a:lstStyle/>
          <a:p>
            <a:fld id="{88C1D59F-F0F2-46D9-B078-3D57774A3544}" type="datetimeFigureOut">
              <a:rPr lang="el-GR" smtClean="0"/>
              <a:pPr/>
              <a:t>29/9/2014</a:t>
            </a:fld>
            <a:endParaRPr lang="el-GR"/>
          </a:p>
        </p:txBody>
      </p:sp>
      <p:sp>
        <p:nvSpPr>
          <p:cNvPr id="21" name="20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A272C37-A496-40B7-AEB0-0C6C9BD7B497}"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3" name="2 - Θέση ημερομηνίας"/>
          <p:cNvSpPr>
            <a:spLocks noGrp="1"/>
          </p:cNvSpPr>
          <p:nvPr>
            <p:ph type="dt" sz="half" idx="10"/>
          </p:nvPr>
        </p:nvSpPr>
        <p:spPr/>
        <p:txBody>
          <a:bodyPr/>
          <a:lstStyle/>
          <a:p>
            <a:fld id="{88C1D59F-F0F2-46D9-B078-3D57774A3544}" type="datetimeFigureOut">
              <a:rPr lang="el-GR" smtClean="0"/>
              <a:pPr/>
              <a:t>29/9/2014</a:t>
            </a:fld>
            <a:endParaRPr lang="el-GR"/>
          </a:p>
        </p:txBody>
      </p:sp>
      <p:sp>
        <p:nvSpPr>
          <p:cNvPr id="24" name="23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7A272C37-A496-40B7-AEB0-0C6C9BD7B497}"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8" name="7 - Ευθεία γραμμή σύνδεσης"/>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Τίτλος"/>
          <p:cNvSpPr>
            <a:spLocks noGrp="1"/>
          </p:cNvSpPr>
          <p:nvPr>
            <p:ph type="title"/>
          </p:nvPr>
        </p:nvSpPr>
        <p:spPr>
          <a:xfrm>
            <a:off x="457200" y="5486400"/>
            <a:ext cx="8458200" cy="520700"/>
          </a:xfrm>
        </p:spPr>
        <p:txBody>
          <a:bodyPr anchor="ctr"/>
          <a:lstStyle>
            <a:lvl1pPr algn="l">
              <a:buNone/>
              <a:defRPr sz="2000" b="1"/>
            </a:lvl1pPr>
          </a:lstStyle>
          <a:p>
            <a:r>
              <a:rPr kumimoji="0" lang="el-GR" smtClean="0"/>
              <a:t>Kλικ για επεξεργασία του τίτλου</a:t>
            </a:r>
            <a:endParaRPr kumimoji="0" lang="en-US"/>
          </a:p>
        </p:txBody>
      </p:sp>
      <p:sp>
        <p:nvSpPr>
          <p:cNvPr id="26" name="25 - Θέση κειμένου"/>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14" name="13 - Θέση περιεχομένου"/>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5" name="24 - Θέση ημερομηνίας"/>
          <p:cNvSpPr>
            <a:spLocks noGrp="1"/>
          </p:cNvSpPr>
          <p:nvPr>
            <p:ph type="dt" sz="half" idx="10"/>
          </p:nvPr>
        </p:nvSpPr>
        <p:spPr/>
        <p:txBody>
          <a:bodyPr/>
          <a:lstStyle/>
          <a:p>
            <a:fld id="{88C1D59F-F0F2-46D9-B078-3D57774A3544}" type="datetimeFigureOut">
              <a:rPr lang="el-GR" smtClean="0"/>
              <a:pPr/>
              <a:t>29/9/2014</a:t>
            </a:fld>
            <a:endParaRPr lang="el-GR"/>
          </a:p>
        </p:txBody>
      </p:sp>
      <p:sp>
        <p:nvSpPr>
          <p:cNvPr id="29" name="28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7A272C37-A496-40B7-AEB0-0C6C9BD7B497}"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13" name="12 - Θέση εικόνας"/>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7" name="6 - Θέση ημερομηνίας"/>
          <p:cNvSpPr>
            <a:spLocks noGrp="1"/>
          </p:cNvSpPr>
          <p:nvPr>
            <p:ph type="dt" sz="half" idx="10"/>
          </p:nvPr>
        </p:nvSpPr>
        <p:spPr/>
        <p:txBody>
          <a:bodyPr/>
          <a:lstStyle/>
          <a:p>
            <a:fld id="{88C1D59F-F0F2-46D9-B078-3D57774A3544}" type="datetimeFigureOut">
              <a:rPr lang="el-GR" smtClean="0"/>
              <a:pPr/>
              <a:t>29/9/2014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31" name="30 - Θέση αριθμού διαφάνειας"/>
          <p:cNvSpPr>
            <a:spLocks noGrp="1"/>
          </p:cNvSpPr>
          <p:nvPr>
            <p:ph type="sldNum" sz="quarter" idx="12"/>
          </p:nvPr>
        </p:nvSpPr>
        <p:spPr/>
        <p:txBody>
          <a:bodyPr/>
          <a:lstStyle/>
          <a:p>
            <a:fld id="{7A272C37-A496-40B7-AEB0-0C6C9BD7B497}" type="slidenum">
              <a:rPr lang="el-GR" smtClean="0"/>
              <a:pPr/>
              <a:t>‹#›</a:t>
            </a:fld>
            <a:endParaRPr lang="el-GR"/>
          </a:p>
        </p:txBody>
      </p:sp>
      <p:sp>
        <p:nvSpPr>
          <p:cNvPr id="17" name="16 - Τίτλος"/>
          <p:cNvSpPr>
            <a:spLocks noGrp="1"/>
          </p:cNvSpPr>
          <p:nvPr>
            <p:ph type="title"/>
          </p:nvPr>
        </p:nvSpPr>
        <p:spPr>
          <a:xfrm>
            <a:off x="381000" y="4993760"/>
            <a:ext cx="5867400" cy="522288"/>
          </a:xfrm>
        </p:spPr>
        <p:txBody>
          <a:bodyPr anchor="ctr"/>
          <a:lstStyle>
            <a:lvl1pPr algn="l">
              <a:buNone/>
              <a:defRPr sz="2000" b="1"/>
            </a:lvl1pPr>
          </a:lstStyle>
          <a:p>
            <a:r>
              <a:rPr kumimoji="0" lang="el-GR" smtClean="0"/>
              <a:t>Kλικ για επεξεργασία του τίτλου</a:t>
            </a:r>
            <a:endParaRPr kumimoji="0" lang="en-US"/>
          </a:p>
        </p:txBody>
      </p:sp>
      <p:sp>
        <p:nvSpPr>
          <p:cNvPr id="26" name="25 - Θέση κειμένου"/>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 Ευθεία γραμμή σύνδεσης"/>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 Θέση κειμένου"/>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1" name="10 - Θέση ημερομηνίας"/>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88C1D59F-F0F2-46D9-B078-3D57774A3544}" type="datetimeFigureOut">
              <a:rPr lang="el-GR" smtClean="0"/>
              <a:pPr/>
              <a:t>29/9/2014</a:t>
            </a:fld>
            <a:endParaRPr lang="el-GR"/>
          </a:p>
        </p:txBody>
      </p:sp>
      <p:sp>
        <p:nvSpPr>
          <p:cNvPr id="28" name="27 - Θέση υποσέλιδου"/>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l-GR"/>
          </a:p>
        </p:txBody>
      </p:sp>
      <p:sp>
        <p:nvSpPr>
          <p:cNvPr id="5" name="4 - Θέση αριθμού διαφάνειας"/>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7A272C37-A496-40B7-AEB0-0C6C9BD7B497}" type="slidenum">
              <a:rPr lang="el-GR" smtClean="0"/>
              <a:pPr/>
              <a:t>‹#›</a:t>
            </a:fld>
            <a:endParaRPr lang="el-GR"/>
          </a:p>
        </p:txBody>
      </p:sp>
      <p:sp>
        <p:nvSpPr>
          <p:cNvPr id="10" name="9 - Θέση τίτλου"/>
          <p:cNvSpPr>
            <a:spLocks noGrp="1"/>
          </p:cNvSpPr>
          <p:nvPr>
            <p:ph type="title"/>
          </p:nvPr>
        </p:nvSpPr>
        <p:spPr>
          <a:xfrm>
            <a:off x="304800" y="457200"/>
            <a:ext cx="8686800" cy="838200"/>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9" name="8 - Ευθεία γραμμή σύνδεσης"/>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Ευθεία γραμμή σύνδεσης"/>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el.wikipedia.org/wiki/%CE%8C%CE%BC%CE%B7%CF%81%CE%BF%CF%82" TargetMode="External"/><Relationship Id="rId2" Type="http://schemas.openxmlformats.org/officeDocument/2006/relationships/hyperlink" Target="http://users.sch.gr/ipap/Ellinikos%20Politismos/Yliko/OMHROS-ILIADA/Iliada.htm" TargetMode="Externa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users.sch.gr/ipap/Ellinikos%20Politismos/Yliko/OMHROS%20ODYSSEIA/Odysseia/Odysseia.htm" TargetMode="External"/><Relationship Id="rId2" Type="http://schemas.openxmlformats.org/officeDocument/2006/relationships/hyperlink" Target="http://www.mikrosapoplous.gr/iliada/"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hyperlink" Target="http://el.wikipedia.org/wiki/%CE%91%CE%B3%CE%B1%CE%BC%CE%AD%CE%BC%CE%BD%CE%BF%CE%BD%CE%B1%CF%82" TargetMode="External"/><Relationship Id="rId2" Type="http://schemas.openxmlformats.org/officeDocument/2006/relationships/hyperlink" Target="http://el.wikipedia.org/wiki/%CE%91%CF%87%CE%B9%CE%BB%CE%BB%CE%AD%CE%B1%CF%82" TargetMode="Externa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el.wikipedia.org/wiki/%CE%88%CE%BA%CF%84%CE%BF%CF%81%CE%B1%CF%82" TargetMode="Externa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hyperlink" Target="http://el.wikipedia.org/wiki/%CE%A4%CF%81%CE%BF%CE%AF%CE%B1" TargetMode="External"/><Relationship Id="rId2" Type="http://schemas.openxmlformats.org/officeDocument/2006/relationships/image" Target="../media/image7.jpe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16 - Τίτλος"/>
          <p:cNvSpPr>
            <a:spLocks noGrp="1"/>
          </p:cNvSpPr>
          <p:nvPr>
            <p:ph type="ctrTitle"/>
          </p:nvPr>
        </p:nvSpPr>
        <p:spPr>
          <a:solidFill>
            <a:schemeClr val="tx2">
              <a:lumMod val="40000"/>
              <a:lumOff val="60000"/>
            </a:schemeClr>
          </a:solidFill>
        </p:spPr>
        <p:txBody>
          <a:bodyPr>
            <a:normAutofit fontScale="90000"/>
          </a:bodyPr>
          <a:lstStyle/>
          <a:p>
            <a:pPr algn="ctr"/>
            <a:r>
              <a:rPr lang="el-GR" sz="4800" b="1" dirty="0" smtClean="0">
                <a:latin typeface="Comic Sans MS" pitchFamily="66" charset="0"/>
                <a:hlinkClick r:id="rId2"/>
              </a:rPr>
              <a:t>ΟΜΗΡΟΥ ΙΛΙΑΔΑ</a:t>
            </a:r>
            <a:r>
              <a:rPr lang="el-GR" sz="4800" b="1" dirty="0" smtClean="0">
                <a:latin typeface="Comic Sans MS" pitchFamily="66" charset="0"/>
              </a:rPr>
              <a:t/>
            </a:r>
            <a:br>
              <a:rPr lang="el-GR" sz="4800" b="1" dirty="0" smtClean="0">
                <a:latin typeface="Comic Sans MS" pitchFamily="66" charset="0"/>
              </a:rPr>
            </a:br>
            <a:endParaRPr lang="el-GR" sz="4800" b="1" dirty="0">
              <a:latin typeface="Comic Sans MS" pitchFamily="66" charset="0"/>
            </a:endParaRPr>
          </a:p>
        </p:txBody>
      </p:sp>
      <p:sp>
        <p:nvSpPr>
          <p:cNvPr id="18" name="17 - Υπότιτλος"/>
          <p:cNvSpPr>
            <a:spLocks noGrp="1"/>
          </p:cNvSpPr>
          <p:nvPr>
            <p:ph type="subTitle" idx="1"/>
          </p:nvPr>
        </p:nvSpPr>
        <p:spPr/>
        <p:txBody>
          <a:bodyPr>
            <a:normAutofit/>
          </a:bodyPr>
          <a:lstStyle/>
          <a:p>
            <a:pPr algn="ctr"/>
            <a:r>
              <a:rPr lang="el-GR" sz="2800" b="1" dirty="0" smtClean="0">
                <a:latin typeface="Comic Sans MS" pitchFamily="66" charset="0"/>
              </a:rPr>
              <a:t>ΕΙΣΑΓΩΓΗ </a:t>
            </a:r>
            <a:endParaRPr lang="el-GR" sz="2800" b="1" dirty="0">
              <a:latin typeface="Comic Sans MS" pitchFamily="66" charset="0"/>
            </a:endParaRPr>
          </a:p>
        </p:txBody>
      </p:sp>
      <p:pic>
        <p:nvPicPr>
          <p:cNvPr id="13314" name="Picture 2" descr="http://1.bp.blogspot.com/_6rmp222G3aM/TSQCfRCMQoI/AAAAAAAALAA/mAi4oQbgT8U/s1600/%25CE%25BF%25CE%25BC%25CE%25B7%25CF%2581%25CE%25BF%25CF%2582.jpg">
            <a:hlinkClick r:id="rId3"/>
          </p:cNvPr>
          <p:cNvPicPr>
            <a:picLocks noChangeAspect="1" noChangeArrowheads="1"/>
          </p:cNvPicPr>
          <p:nvPr/>
        </p:nvPicPr>
        <p:blipFill>
          <a:blip r:embed="rId4" cstate="print"/>
          <a:srcRect/>
          <a:stretch>
            <a:fillRect/>
          </a:stretch>
        </p:blipFill>
        <p:spPr bwMode="auto">
          <a:xfrm>
            <a:off x="2411760" y="476671"/>
            <a:ext cx="4536504" cy="3600401"/>
          </a:xfrm>
          <a:prstGeom prst="rect">
            <a:avLst/>
          </a:prstGeom>
          <a:noFill/>
        </p:spPr>
      </p:pic>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314"/>
                                        </p:tgtEl>
                                        <p:attrNameLst>
                                          <p:attrName>style.visibility</p:attrName>
                                        </p:attrNameLst>
                                      </p:cBhvr>
                                      <p:to>
                                        <p:strVal val="visible"/>
                                      </p:to>
                                    </p:set>
                                    <p:animEffect transition="in" filter="fade">
                                      <p:cBhvr>
                                        <p:cTn id="7" dur="2000"/>
                                        <p:tgtEl>
                                          <p:spTgt spid="1331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 calcmode="lin" valueType="num">
                                      <p:cBhvr additive="base">
                                        <p:cTn id="12" dur="500" fill="hold"/>
                                        <p:tgtEl>
                                          <p:spTgt spid="17"/>
                                        </p:tgtEl>
                                        <p:attrNameLst>
                                          <p:attrName>ppt_x</p:attrName>
                                        </p:attrNameLst>
                                      </p:cBhvr>
                                      <p:tavLst>
                                        <p:tav tm="0">
                                          <p:val>
                                            <p:strVal val="#ppt_x"/>
                                          </p:val>
                                        </p:tav>
                                        <p:tav tm="100000">
                                          <p:val>
                                            <p:strVal val="#ppt_x"/>
                                          </p:val>
                                        </p:tav>
                                      </p:tavLst>
                                    </p:anim>
                                    <p:anim calcmode="lin" valueType="num">
                                      <p:cBhvr additive="base">
                                        <p:cTn id="13"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bg2">
              <a:lumMod val="50000"/>
            </a:schemeClr>
          </a:solidFill>
        </p:spPr>
        <p:txBody>
          <a:bodyPr>
            <a:normAutofit fontScale="90000"/>
          </a:bodyPr>
          <a:lstStyle/>
          <a:p>
            <a:pPr algn="ctr"/>
            <a:r>
              <a:rPr lang="el-GR" b="1" dirty="0" err="1" smtClean="0">
                <a:latin typeface="Comic Sans MS" pitchFamily="66" charset="0"/>
              </a:rPr>
              <a:t>Διαφορεσ</a:t>
            </a:r>
            <a:r>
              <a:rPr lang="el-GR" b="1" dirty="0" smtClean="0">
                <a:latin typeface="Comic Sans MS" pitchFamily="66" charset="0"/>
              </a:rPr>
              <a:t> </a:t>
            </a:r>
            <a:r>
              <a:rPr lang="el-GR" b="1" dirty="0" err="1" smtClean="0">
                <a:latin typeface="Comic Sans MS" pitchFamily="66" charset="0"/>
              </a:rPr>
              <a:t>ιλιαδασ</a:t>
            </a:r>
            <a:r>
              <a:rPr lang="el-GR" b="1" dirty="0" smtClean="0">
                <a:latin typeface="Comic Sans MS" pitchFamily="66" charset="0"/>
              </a:rPr>
              <a:t> και </a:t>
            </a:r>
            <a:r>
              <a:rPr lang="el-GR" b="1" dirty="0" err="1" smtClean="0">
                <a:latin typeface="Comic Sans MS" pitchFamily="66" charset="0"/>
              </a:rPr>
              <a:t>οδυσσειασ</a:t>
            </a:r>
            <a:endParaRPr lang="el-GR" dirty="0"/>
          </a:p>
        </p:txBody>
      </p:sp>
      <p:sp>
        <p:nvSpPr>
          <p:cNvPr id="3" name="2 - Θέση κειμένου"/>
          <p:cNvSpPr>
            <a:spLocks noGrp="1"/>
          </p:cNvSpPr>
          <p:nvPr>
            <p:ph type="body" idx="1"/>
          </p:nvPr>
        </p:nvSpPr>
        <p:spPr>
          <a:xfrm>
            <a:off x="281444" y="620688"/>
            <a:ext cx="4290556" cy="648072"/>
          </a:xfrm>
          <a:solidFill>
            <a:schemeClr val="tx2">
              <a:lumMod val="60000"/>
              <a:lumOff val="40000"/>
            </a:schemeClr>
          </a:solidFill>
        </p:spPr>
        <p:txBody>
          <a:bodyPr>
            <a:normAutofit fontScale="25000" lnSpcReduction="20000"/>
          </a:bodyPr>
          <a:lstStyle/>
          <a:p>
            <a:pPr algn="ctr"/>
            <a:endParaRPr lang="el-GR" sz="3200" b="1" dirty="0" smtClean="0">
              <a:latin typeface="Comic Sans MS" pitchFamily="66" charset="0"/>
            </a:endParaRPr>
          </a:p>
          <a:p>
            <a:pPr algn="ctr"/>
            <a:r>
              <a:rPr lang="el-GR" sz="14400" b="1" dirty="0" smtClean="0">
                <a:latin typeface="Comic Sans MS" pitchFamily="66" charset="0"/>
              </a:rPr>
              <a:t>ΙΛΙΑΔΑ </a:t>
            </a:r>
            <a:endParaRPr lang="el-GR" sz="14400" b="1" dirty="0">
              <a:latin typeface="Comic Sans MS" pitchFamily="66" charset="0"/>
            </a:endParaRPr>
          </a:p>
        </p:txBody>
      </p:sp>
      <p:sp>
        <p:nvSpPr>
          <p:cNvPr id="4" name="3 - Θέση κειμένου"/>
          <p:cNvSpPr>
            <a:spLocks noGrp="1"/>
          </p:cNvSpPr>
          <p:nvPr>
            <p:ph type="body" sz="half" idx="3"/>
          </p:nvPr>
        </p:nvSpPr>
        <p:spPr>
          <a:xfrm>
            <a:off x="4645025" y="620688"/>
            <a:ext cx="4292241" cy="685824"/>
          </a:xfrm>
          <a:solidFill>
            <a:schemeClr val="tx2">
              <a:lumMod val="60000"/>
              <a:lumOff val="40000"/>
            </a:schemeClr>
          </a:solidFill>
        </p:spPr>
        <p:txBody>
          <a:bodyPr>
            <a:normAutofit fontScale="25000" lnSpcReduction="20000"/>
          </a:bodyPr>
          <a:lstStyle/>
          <a:p>
            <a:endParaRPr lang="el-GR" b="1" dirty="0" smtClean="0">
              <a:latin typeface="Comic Sans MS" pitchFamily="66" charset="0"/>
            </a:endParaRPr>
          </a:p>
          <a:p>
            <a:pPr algn="ctr"/>
            <a:r>
              <a:rPr lang="el-GR" sz="14400" b="1" dirty="0" smtClean="0">
                <a:latin typeface="Comic Sans MS" pitchFamily="66" charset="0"/>
              </a:rPr>
              <a:t>ΟΔΥΣΣΕΙΑ</a:t>
            </a:r>
            <a:endParaRPr lang="el-GR" sz="14400" b="1" dirty="0">
              <a:latin typeface="Comic Sans MS" pitchFamily="66" charset="0"/>
            </a:endParaRPr>
          </a:p>
        </p:txBody>
      </p:sp>
      <p:sp>
        <p:nvSpPr>
          <p:cNvPr id="5" name="4 - Θέση περιεχομένου"/>
          <p:cNvSpPr>
            <a:spLocks noGrp="1"/>
          </p:cNvSpPr>
          <p:nvPr>
            <p:ph sz="quarter" idx="2"/>
          </p:nvPr>
        </p:nvSpPr>
        <p:spPr>
          <a:solidFill>
            <a:schemeClr val="accent1">
              <a:lumMod val="60000"/>
              <a:lumOff val="40000"/>
            </a:schemeClr>
          </a:solidFill>
        </p:spPr>
        <p:txBody>
          <a:bodyPr/>
          <a:lstStyle/>
          <a:p>
            <a:r>
              <a:rPr lang="el-GR" dirty="0" smtClean="0">
                <a:latin typeface="Comic Sans MS" pitchFamily="66" charset="0"/>
              </a:rPr>
              <a:t>Ο θεσμός της βασιλείας βρίσκεται στην ακμή του.</a:t>
            </a:r>
          </a:p>
          <a:p>
            <a:r>
              <a:rPr lang="el-GR" dirty="0" smtClean="0">
                <a:latin typeface="Comic Sans MS" pitchFamily="66" charset="0"/>
              </a:rPr>
              <a:t>Καθρεφτίζεται η αντίληψη μιας κλειστής αριστοκρατικής τάξης.</a:t>
            </a:r>
          </a:p>
          <a:p>
            <a:endParaRPr lang="el-GR" dirty="0" smtClean="0"/>
          </a:p>
          <a:p>
            <a:endParaRPr lang="el-GR" dirty="0"/>
          </a:p>
        </p:txBody>
      </p:sp>
      <p:sp>
        <p:nvSpPr>
          <p:cNvPr id="6" name="5 - Θέση περιεχομένου"/>
          <p:cNvSpPr>
            <a:spLocks noGrp="1"/>
          </p:cNvSpPr>
          <p:nvPr>
            <p:ph sz="quarter" idx="4"/>
          </p:nvPr>
        </p:nvSpPr>
        <p:spPr>
          <a:solidFill>
            <a:schemeClr val="accent1">
              <a:lumMod val="60000"/>
              <a:lumOff val="40000"/>
            </a:schemeClr>
          </a:solidFill>
        </p:spPr>
        <p:txBody>
          <a:bodyPr/>
          <a:lstStyle/>
          <a:p>
            <a:r>
              <a:rPr lang="el-GR" dirty="0" smtClean="0">
                <a:latin typeface="Comic Sans MS" pitchFamily="66" charset="0"/>
              </a:rPr>
              <a:t>Καθρεφτίζει μια κοινωνικά νεότερη εποχή, όταν ο θεσμός της βασιλείας παρακμάζει και δίπλα στο βασιλιά υπάρχουν πολιτικά σώματα που έχουν αποφασιστικό ρόλο.</a:t>
            </a:r>
          </a:p>
          <a:p>
            <a:r>
              <a:rPr lang="el-GR" dirty="0" smtClean="0">
                <a:latin typeface="Comic Sans MS" pitchFamily="66" charset="0"/>
              </a:rPr>
              <a:t>Οι ήρωες ανήκουν σε όλα τα κοινωνικά στρώματα.</a:t>
            </a:r>
            <a:endParaRPr lang="el-GR" dirty="0">
              <a:latin typeface="Comic Sans MS" pitchFamily="66" charset="0"/>
            </a:endParaRPr>
          </a:p>
        </p:txBody>
      </p:sp>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anim calcmode="lin" valueType="num">
                                      <p:cBhvr additive="base">
                                        <p:cTn id="7" dur="500" fill="hold"/>
                                        <p:tgtEl>
                                          <p:spTgt spid="5">
                                            <p:bg/>
                                          </p:spTgt>
                                        </p:tgtEl>
                                        <p:attrNameLst>
                                          <p:attrName>ppt_x</p:attrName>
                                        </p:attrNameLst>
                                      </p:cBhvr>
                                      <p:tavLst>
                                        <p:tav tm="0">
                                          <p:val>
                                            <p:strVal val="#ppt_x"/>
                                          </p:val>
                                        </p:tav>
                                        <p:tav tm="100000">
                                          <p:val>
                                            <p:strVal val="#ppt_x"/>
                                          </p:val>
                                        </p:tav>
                                      </p:tavLst>
                                    </p:anim>
                                    <p:anim calcmode="lin" valueType="num">
                                      <p:cBhvr additive="base">
                                        <p:cTn id="8" dur="5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additive="base">
                                        <p:cTn id="1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anim calcmode="lin" valueType="num">
                                      <p:cBhvr additive="base">
                                        <p:cTn id="19"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bg/>
                                          </p:spTgt>
                                        </p:tgtEl>
                                        <p:attrNameLst>
                                          <p:attrName>style.visibility</p:attrName>
                                        </p:attrNameLst>
                                      </p:cBhvr>
                                      <p:to>
                                        <p:strVal val="visible"/>
                                      </p:to>
                                    </p:set>
                                    <p:anim calcmode="lin" valueType="num">
                                      <p:cBhvr additive="base">
                                        <p:cTn id="25" dur="500" fill="hold"/>
                                        <p:tgtEl>
                                          <p:spTgt spid="6">
                                            <p:bg/>
                                          </p:spTgt>
                                        </p:tgtEl>
                                        <p:attrNameLst>
                                          <p:attrName>ppt_x</p:attrName>
                                        </p:attrNameLst>
                                      </p:cBhvr>
                                      <p:tavLst>
                                        <p:tav tm="0">
                                          <p:val>
                                            <p:strVal val="#ppt_x"/>
                                          </p:val>
                                        </p:tav>
                                        <p:tav tm="100000">
                                          <p:val>
                                            <p:strVal val="#ppt_x"/>
                                          </p:val>
                                        </p:tav>
                                      </p:tavLst>
                                    </p:anim>
                                    <p:anim calcmode="lin" valueType="num">
                                      <p:cBhvr additive="base">
                                        <p:cTn id="26" dur="5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xEl>
                                              <p:pRg st="0" end="0"/>
                                            </p:txEl>
                                          </p:spTgt>
                                        </p:tgtEl>
                                        <p:attrNameLst>
                                          <p:attrName>style.visibility</p:attrName>
                                        </p:attrNameLst>
                                      </p:cBhvr>
                                      <p:to>
                                        <p:strVal val="visible"/>
                                      </p:to>
                                    </p:set>
                                    <p:anim calcmode="lin" valueType="num">
                                      <p:cBhvr additive="base">
                                        <p:cTn id="31"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
                                            <p:txEl>
                                              <p:pRg st="1" end="1"/>
                                            </p:txEl>
                                          </p:spTgt>
                                        </p:tgtEl>
                                        <p:attrNameLst>
                                          <p:attrName>style.visibility</p:attrName>
                                        </p:attrNameLst>
                                      </p:cBhvr>
                                      <p:to>
                                        <p:strVal val="visible"/>
                                      </p:to>
                                    </p:set>
                                    <p:anim calcmode="lin" valueType="num">
                                      <p:cBhvr additive="base">
                                        <p:cTn id="37"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idx="4294967295"/>
          </p:nvPr>
        </p:nvSpPr>
        <p:spPr>
          <a:xfrm>
            <a:off x="533400" y="5410200"/>
            <a:ext cx="8610600" cy="882650"/>
          </a:xfrm>
          <a:solidFill>
            <a:schemeClr val="bg2">
              <a:lumMod val="50000"/>
            </a:schemeClr>
          </a:solidFill>
        </p:spPr>
        <p:txBody>
          <a:bodyPr>
            <a:normAutofit fontScale="90000"/>
          </a:bodyPr>
          <a:lstStyle/>
          <a:p>
            <a:pPr algn="ctr"/>
            <a:r>
              <a:rPr lang="el-GR" b="1" dirty="0" smtClean="0">
                <a:latin typeface="Comic Sans MS" pitchFamily="66" charset="0"/>
              </a:rPr>
              <a:t>ΔΙΑΦΟΡΕΣ ΙΛΙΑΔΑΣ ΚΑΙ ΟΔΥΣΣΕΙΑΣ</a:t>
            </a:r>
            <a:endParaRPr lang="el-GR" b="1" dirty="0">
              <a:latin typeface="Comic Sans MS" pitchFamily="66" charset="0"/>
            </a:endParaRPr>
          </a:p>
        </p:txBody>
      </p:sp>
      <p:sp>
        <p:nvSpPr>
          <p:cNvPr id="3" name="2 - Θέση κειμένου"/>
          <p:cNvSpPr>
            <a:spLocks noGrp="1"/>
          </p:cNvSpPr>
          <p:nvPr>
            <p:ph type="body" idx="4294967295"/>
          </p:nvPr>
        </p:nvSpPr>
        <p:spPr>
          <a:xfrm>
            <a:off x="0" y="666750"/>
            <a:ext cx="4291013" cy="639763"/>
          </a:xfrm>
          <a:solidFill>
            <a:schemeClr val="tx2">
              <a:lumMod val="60000"/>
              <a:lumOff val="40000"/>
            </a:schemeClr>
          </a:solidFill>
        </p:spPr>
        <p:txBody>
          <a:bodyPr>
            <a:noAutofit/>
          </a:bodyPr>
          <a:lstStyle/>
          <a:p>
            <a:pPr algn="ctr">
              <a:buNone/>
            </a:pPr>
            <a:r>
              <a:rPr lang="el-GR" sz="3600" b="1" dirty="0" smtClean="0">
                <a:latin typeface="Comic Sans MS" pitchFamily="66" charset="0"/>
              </a:rPr>
              <a:t>ΙΛΙΑΔΑ </a:t>
            </a:r>
            <a:endParaRPr lang="el-GR" sz="3600" b="1" dirty="0">
              <a:latin typeface="Comic Sans MS" pitchFamily="66" charset="0"/>
            </a:endParaRPr>
          </a:p>
        </p:txBody>
      </p:sp>
      <p:sp>
        <p:nvSpPr>
          <p:cNvPr id="4" name="3 - Θέση κειμένου"/>
          <p:cNvSpPr>
            <a:spLocks noGrp="1"/>
          </p:cNvSpPr>
          <p:nvPr>
            <p:ph type="body" sz="half" idx="4294967295"/>
          </p:nvPr>
        </p:nvSpPr>
        <p:spPr>
          <a:xfrm>
            <a:off x="4851400" y="666750"/>
            <a:ext cx="4292600" cy="639763"/>
          </a:xfrm>
          <a:solidFill>
            <a:schemeClr val="tx2">
              <a:lumMod val="60000"/>
              <a:lumOff val="40000"/>
            </a:schemeClr>
          </a:solidFill>
        </p:spPr>
        <p:txBody>
          <a:bodyPr>
            <a:noAutofit/>
          </a:bodyPr>
          <a:lstStyle/>
          <a:p>
            <a:pPr algn="ctr">
              <a:buNone/>
            </a:pPr>
            <a:r>
              <a:rPr lang="el-GR" sz="3600" b="1" dirty="0" smtClean="0">
                <a:latin typeface="Comic Sans MS" pitchFamily="66" charset="0"/>
              </a:rPr>
              <a:t>ΟΔΥΣΣΕΙΑ</a:t>
            </a:r>
            <a:endParaRPr lang="el-GR" sz="3600" b="1" dirty="0">
              <a:latin typeface="Comic Sans MS" pitchFamily="66" charset="0"/>
            </a:endParaRPr>
          </a:p>
        </p:txBody>
      </p:sp>
      <p:sp>
        <p:nvSpPr>
          <p:cNvPr id="5" name="4 - Θέση περιεχομένου"/>
          <p:cNvSpPr>
            <a:spLocks noGrp="1"/>
          </p:cNvSpPr>
          <p:nvPr>
            <p:ph sz="quarter" idx="4294967295"/>
          </p:nvPr>
        </p:nvSpPr>
        <p:spPr>
          <a:xfrm>
            <a:off x="0" y="1316038"/>
            <a:ext cx="4291013" cy="3941762"/>
          </a:xfrm>
          <a:solidFill>
            <a:schemeClr val="accent1">
              <a:lumMod val="60000"/>
              <a:lumOff val="40000"/>
            </a:schemeClr>
          </a:solidFill>
        </p:spPr>
        <p:txBody>
          <a:bodyPr>
            <a:normAutofit fontScale="85000" lnSpcReduction="20000"/>
          </a:bodyPr>
          <a:lstStyle/>
          <a:p>
            <a:r>
              <a:rPr lang="el-GR" dirty="0" smtClean="0">
                <a:latin typeface="Comic Sans MS" pitchFamily="66" charset="0"/>
              </a:rPr>
              <a:t>Οι θεοί είναι εγωιστές και άδικοι και χαρακτηρίζονται από </a:t>
            </a:r>
            <a:r>
              <a:rPr lang="el-GR" dirty="0" err="1" smtClean="0">
                <a:latin typeface="Comic Sans MS" pitchFamily="66" charset="0"/>
              </a:rPr>
              <a:t>πρωτογονική</a:t>
            </a:r>
            <a:r>
              <a:rPr lang="el-GR" dirty="0" smtClean="0">
                <a:latin typeface="Comic Sans MS" pitchFamily="66" charset="0"/>
              </a:rPr>
              <a:t> εκρηκτικότητα.</a:t>
            </a:r>
          </a:p>
          <a:p>
            <a:r>
              <a:rPr lang="el-GR" dirty="0" smtClean="0">
                <a:latin typeface="Comic Sans MS" pitchFamily="66" charset="0"/>
              </a:rPr>
              <a:t>Ο Αχιλλέας είναι εκρηκτικός και χαρακτηρίζεται από έλλειψη μέτρου.</a:t>
            </a:r>
          </a:p>
          <a:p>
            <a:r>
              <a:rPr lang="el-GR" dirty="0" smtClean="0">
                <a:latin typeface="Comic Sans MS" pitchFamily="66" charset="0"/>
              </a:rPr>
              <a:t>Ο χαρακτήρας της </a:t>
            </a:r>
            <a:r>
              <a:rPr lang="el-GR" dirty="0" err="1" smtClean="0">
                <a:latin typeface="Comic Sans MS" pitchFamily="66" charset="0"/>
              </a:rPr>
              <a:t>Ιλιάδας</a:t>
            </a:r>
            <a:r>
              <a:rPr lang="el-GR" dirty="0" smtClean="0">
                <a:latin typeface="Comic Sans MS" pitchFamily="66" charset="0"/>
              </a:rPr>
              <a:t> είναι πολεμικός.</a:t>
            </a:r>
            <a:endParaRPr lang="el-GR" dirty="0">
              <a:latin typeface="Comic Sans MS" pitchFamily="66" charset="0"/>
            </a:endParaRPr>
          </a:p>
        </p:txBody>
      </p:sp>
      <p:sp>
        <p:nvSpPr>
          <p:cNvPr id="6" name="5 - Θέση περιεχομένου"/>
          <p:cNvSpPr>
            <a:spLocks noGrp="1"/>
          </p:cNvSpPr>
          <p:nvPr>
            <p:ph sz="quarter" idx="4294967295"/>
          </p:nvPr>
        </p:nvSpPr>
        <p:spPr>
          <a:xfrm>
            <a:off x="4854575" y="1316038"/>
            <a:ext cx="4289425" cy="3941762"/>
          </a:xfrm>
          <a:solidFill>
            <a:schemeClr val="accent1">
              <a:lumMod val="60000"/>
              <a:lumOff val="40000"/>
            </a:schemeClr>
          </a:solidFill>
        </p:spPr>
        <p:txBody>
          <a:bodyPr>
            <a:normAutofit fontScale="77500" lnSpcReduction="20000"/>
          </a:bodyPr>
          <a:lstStyle/>
          <a:p>
            <a:r>
              <a:rPr lang="el-GR" dirty="0" smtClean="0">
                <a:latin typeface="Comic Sans MS" pitchFamily="66" charset="0"/>
              </a:rPr>
              <a:t>Οι Θεοί έχουν βέβαια πάθη αλλά  είναι πιο δίκαιοι και επικρατεί κάποια ηθική τάξη.</a:t>
            </a:r>
          </a:p>
          <a:p>
            <a:r>
              <a:rPr lang="el-GR" dirty="0" smtClean="0">
                <a:latin typeface="Comic Sans MS" pitchFamily="66" charset="0"/>
              </a:rPr>
              <a:t>Ο Οδυσσέας έχει αρετές που είναι πολύτιμες στην καθημερινή ζωή, όπως εξυπνάδα και επιμονή.</a:t>
            </a:r>
          </a:p>
          <a:p>
            <a:r>
              <a:rPr lang="el-GR" dirty="0" smtClean="0">
                <a:latin typeface="Comic Sans MS" pitchFamily="66" charset="0"/>
              </a:rPr>
              <a:t>Ο χαρακτήρας της Οδύσσειας είναι πιο ήρεμος και ειρηνικός.</a:t>
            </a:r>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animEffect transition="in" filter="wipe(down)">
                                      <p:cBhvr>
                                        <p:cTn id="7" dur="500"/>
                                        <p:tgtEl>
                                          <p:spTgt spid="5">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wipe(down)">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wipe(down)">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wipe(down)">
                                      <p:cBhvr>
                                        <p:cTn id="22" dur="500"/>
                                        <p:tgtEl>
                                          <p:spTgt spid="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6">
                                            <p:bg/>
                                          </p:spTgt>
                                        </p:tgtEl>
                                        <p:attrNameLst>
                                          <p:attrName>style.visibility</p:attrName>
                                        </p:attrNameLst>
                                      </p:cBhvr>
                                      <p:to>
                                        <p:strVal val="visible"/>
                                      </p:to>
                                    </p:set>
                                    <p:animEffect transition="in" filter="wipe(down)">
                                      <p:cBhvr>
                                        <p:cTn id="27" dur="500"/>
                                        <p:tgtEl>
                                          <p:spTgt spid="6">
                                            <p:bg/>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6">
                                            <p:txEl>
                                              <p:pRg st="0" end="0"/>
                                            </p:txEl>
                                          </p:spTgt>
                                        </p:tgtEl>
                                        <p:attrNameLst>
                                          <p:attrName>style.visibility</p:attrName>
                                        </p:attrNameLst>
                                      </p:cBhvr>
                                      <p:to>
                                        <p:strVal val="visible"/>
                                      </p:to>
                                    </p:set>
                                    <p:animEffect transition="in" filter="wipe(down)">
                                      <p:cBhvr>
                                        <p:cTn id="32" dur="500"/>
                                        <p:tgtEl>
                                          <p:spTgt spid="6">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6">
                                            <p:txEl>
                                              <p:pRg st="1" end="1"/>
                                            </p:txEl>
                                          </p:spTgt>
                                        </p:tgtEl>
                                        <p:attrNameLst>
                                          <p:attrName>style.visibility</p:attrName>
                                        </p:attrNameLst>
                                      </p:cBhvr>
                                      <p:to>
                                        <p:strVal val="visible"/>
                                      </p:to>
                                    </p:set>
                                    <p:animEffect transition="in" filter="wipe(down)">
                                      <p:cBhvr>
                                        <p:cTn id="37" dur="500"/>
                                        <p:tgtEl>
                                          <p:spTgt spid="6">
                                            <p:txEl>
                                              <p:pRg st="1" end="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6">
                                            <p:txEl>
                                              <p:pRg st="2" end="2"/>
                                            </p:txEl>
                                          </p:spTgt>
                                        </p:tgtEl>
                                        <p:attrNameLst>
                                          <p:attrName>style.visibility</p:attrName>
                                        </p:attrNameLst>
                                      </p:cBhvr>
                                      <p:to>
                                        <p:strVal val="visible"/>
                                      </p:to>
                                    </p:set>
                                    <p:animEffect transition="in" filter="wipe(down)">
                                      <p:cBhvr>
                                        <p:cTn id="42"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 Εικόνα" descr="troikos-polemos-ntokimanter.jpg"/>
          <p:cNvPicPr>
            <a:picLocks noChangeAspect="1"/>
          </p:cNvPicPr>
          <p:nvPr/>
        </p:nvPicPr>
        <p:blipFill>
          <a:blip r:embed="rId2" cstate="print"/>
          <a:stretch>
            <a:fillRect/>
          </a:stretch>
        </p:blipFill>
        <p:spPr>
          <a:xfrm>
            <a:off x="611560" y="620688"/>
            <a:ext cx="7992888" cy="5472608"/>
          </a:xfrm>
          <a:prstGeom prst="rect">
            <a:avLst/>
          </a:prstGeom>
        </p:spPr>
      </p:pic>
    </p:spTree>
  </p:cSld>
  <p:clrMapOvr>
    <a:masterClrMapping/>
  </p:clrMapOvr>
  <p:transition>
    <p:comb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tx2">
              <a:lumMod val="40000"/>
              <a:lumOff val="60000"/>
            </a:schemeClr>
          </a:solidFill>
        </p:spPr>
        <p:txBody>
          <a:bodyPr>
            <a:normAutofit/>
          </a:bodyPr>
          <a:lstStyle/>
          <a:p>
            <a:pPr algn="ctr"/>
            <a:r>
              <a:rPr lang="el-GR" sz="4800" b="1" dirty="0" err="1" smtClean="0">
                <a:latin typeface="Comic Sans MS" pitchFamily="66" charset="0"/>
              </a:rPr>
              <a:t>ιλιαδα</a:t>
            </a:r>
            <a:endParaRPr lang="el-GR" sz="4800" b="1" dirty="0">
              <a:latin typeface="Comic Sans MS" pitchFamily="66" charset="0"/>
            </a:endParaRPr>
          </a:p>
        </p:txBody>
      </p:sp>
      <p:sp>
        <p:nvSpPr>
          <p:cNvPr id="3" name="2 - Θέση περιεχομένου"/>
          <p:cNvSpPr>
            <a:spLocks noGrp="1"/>
          </p:cNvSpPr>
          <p:nvPr>
            <p:ph idx="1"/>
          </p:nvPr>
        </p:nvSpPr>
        <p:spPr/>
        <p:txBody>
          <a:bodyPr>
            <a:normAutofit fontScale="70000" lnSpcReduction="20000"/>
          </a:bodyPr>
          <a:lstStyle/>
          <a:p>
            <a:r>
              <a:rPr lang="el-GR" dirty="0" smtClean="0">
                <a:latin typeface="Comic Sans MS" pitchFamily="66" charset="0"/>
              </a:rPr>
              <a:t>Τα ομηρικά έπη είναι η</a:t>
            </a:r>
            <a:r>
              <a:rPr lang="el-GR" dirty="0" smtClean="0">
                <a:latin typeface="Comic Sans MS" pitchFamily="66" charset="0"/>
                <a:hlinkClick r:id="rId2"/>
              </a:rPr>
              <a:t> </a:t>
            </a:r>
            <a:r>
              <a:rPr lang="el-GR" b="1" u="sng" dirty="0" err="1" smtClean="0">
                <a:latin typeface="Comic Sans MS" pitchFamily="66" charset="0"/>
                <a:hlinkClick r:id="rId2"/>
              </a:rPr>
              <a:t>Ιλιάδα</a:t>
            </a:r>
            <a:r>
              <a:rPr lang="el-GR" dirty="0" smtClean="0">
                <a:latin typeface="Comic Sans MS" pitchFamily="66" charset="0"/>
                <a:hlinkClick r:id="rId2"/>
              </a:rPr>
              <a:t> </a:t>
            </a:r>
            <a:r>
              <a:rPr lang="el-GR" dirty="0" smtClean="0">
                <a:latin typeface="Comic Sans MS" pitchFamily="66" charset="0"/>
              </a:rPr>
              <a:t>και η </a:t>
            </a:r>
            <a:r>
              <a:rPr lang="el-GR" b="1" u="sng" dirty="0" smtClean="0">
                <a:latin typeface="Comic Sans MS" pitchFamily="66" charset="0"/>
                <a:hlinkClick r:id="rId3"/>
              </a:rPr>
              <a:t>Οδύσσεια</a:t>
            </a:r>
            <a:r>
              <a:rPr lang="el-GR" b="1" u="sng" dirty="0" smtClean="0">
                <a:latin typeface="Comic Sans MS" pitchFamily="66" charset="0"/>
              </a:rPr>
              <a:t>.</a:t>
            </a:r>
            <a:r>
              <a:rPr lang="el-GR" dirty="0" smtClean="0">
                <a:latin typeface="Comic Sans MS" pitchFamily="66" charset="0"/>
              </a:rPr>
              <a:t> Είναι τα αρχαιότερα έπη, όχι μόνο της ελληνικής αλλά και της ευρωπαϊκής λογοτεχνίας, που μας παραδόθηκαν ολόκληρα. </a:t>
            </a:r>
          </a:p>
          <a:p>
            <a:r>
              <a:rPr lang="el-GR" dirty="0" smtClean="0">
                <a:latin typeface="Comic Sans MS" pitchFamily="66" charset="0"/>
              </a:rPr>
              <a:t>Τοποθετούνται χρονικά στο β' μισό του 8</a:t>
            </a:r>
            <a:r>
              <a:rPr lang="el-GR" baseline="30000" dirty="0" smtClean="0">
                <a:latin typeface="Comic Sans MS" pitchFamily="66" charset="0"/>
              </a:rPr>
              <a:t>ου</a:t>
            </a:r>
            <a:r>
              <a:rPr lang="el-GR" dirty="0" smtClean="0">
                <a:latin typeface="Comic Sans MS" pitchFamily="66" charset="0"/>
              </a:rPr>
              <a:t> </a:t>
            </a:r>
            <a:r>
              <a:rPr lang="el-GR" dirty="0" err="1" smtClean="0">
                <a:latin typeface="Comic Sans MS" pitchFamily="66" charset="0"/>
              </a:rPr>
              <a:t>π.Χ.</a:t>
            </a:r>
            <a:r>
              <a:rPr lang="el-GR" dirty="0" smtClean="0">
                <a:latin typeface="Comic Sans MS" pitchFamily="66" charset="0"/>
              </a:rPr>
              <a:t> αι. Η </a:t>
            </a:r>
            <a:r>
              <a:rPr lang="el-GR" dirty="0" err="1" smtClean="0">
                <a:latin typeface="Comic Sans MS" pitchFamily="66" charset="0"/>
              </a:rPr>
              <a:t>Ιλιάδα</a:t>
            </a:r>
            <a:r>
              <a:rPr lang="el-GR" dirty="0" smtClean="0">
                <a:latin typeface="Comic Sans MS" pitchFamily="66" charset="0"/>
              </a:rPr>
              <a:t> που η σύνθεσή της τοποθετείται γύρω στο 750 </a:t>
            </a:r>
            <a:r>
              <a:rPr lang="el-GR" dirty="0" err="1" smtClean="0">
                <a:latin typeface="Comic Sans MS" pitchFamily="66" charset="0"/>
              </a:rPr>
              <a:t>π.Χ.</a:t>
            </a:r>
            <a:r>
              <a:rPr lang="el-GR" dirty="0" smtClean="0">
                <a:latin typeface="Comic Sans MS" pitchFamily="66" charset="0"/>
              </a:rPr>
              <a:t>,  προηγείται της Οδύσσειας .</a:t>
            </a:r>
          </a:p>
          <a:p>
            <a:r>
              <a:rPr lang="el-GR" dirty="0" smtClean="0">
                <a:latin typeface="Comic Sans MS" pitchFamily="66" charset="0"/>
              </a:rPr>
              <a:t>Η έκταση της </a:t>
            </a:r>
            <a:r>
              <a:rPr lang="el-GR" dirty="0" err="1" smtClean="0">
                <a:latin typeface="Comic Sans MS" pitchFamily="66" charset="0"/>
              </a:rPr>
              <a:t>Ιλιάδας</a:t>
            </a:r>
            <a:r>
              <a:rPr lang="el-GR" dirty="0" smtClean="0">
                <a:latin typeface="Comic Sans MS" pitchFamily="66" charset="0"/>
              </a:rPr>
              <a:t> είναι κατά 3.500 στίχους περίπου μεγαλύτερη από την Οδύσσεια.(</a:t>
            </a:r>
            <a:r>
              <a:rPr lang="el-GR" dirty="0" err="1" smtClean="0">
                <a:latin typeface="Comic Sans MS" pitchFamily="66" charset="0"/>
              </a:rPr>
              <a:t>Ιλιάδα</a:t>
            </a:r>
            <a:r>
              <a:rPr lang="el-GR" dirty="0" smtClean="0">
                <a:latin typeface="Comic Sans MS" pitchFamily="66" charset="0"/>
              </a:rPr>
              <a:t>: 15.693 στίχοι  - Οδύσσεια: 12.110).</a:t>
            </a:r>
          </a:p>
          <a:p>
            <a:r>
              <a:rPr lang="el-GR" dirty="0" smtClean="0">
                <a:latin typeface="Comic Sans MS" pitchFamily="66" charset="0"/>
              </a:rPr>
              <a:t> Και η </a:t>
            </a:r>
            <a:r>
              <a:rPr lang="el-GR" dirty="0" err="1" smtClean="0">
                <a:latin typeface="Comic Sans MS" pitchFamily="66" charset="0"/>
              </a:rPr>
              <a:t>Ιλιάδα</a:t>
            </a:r>
            <a:r>
              <a:rPr lang="el-GR" dirty="0" smtClean="0">
                <a:latin typeface="Comic Sans MS" pitchFamily="66" charset="0"/>
              </a:rPr>
              <a:t> και η Οδύσσεια χωρίζονται σε 24 ραψωδίες, όσα και τα γράμματα του ελληνικού αλφάβητου .Οι ραψωδίες της </a:t>
            </a:r>
            <a:r>
              <a:rPr lang="el-GR" dirty="0" err="1" smtClean="0">
                <a:latin typeface="Comic Sans MS" pitchFamily="66" charset="0"/>
              </a:rPr>
              <a:t>Ιλιάδας</a:t>
            </a:r>
            <a:r>
              <a:rPr lang="el-GR" dirty="0" smtClean="0">
                <a:latin typeface="Comic Sans MS" pitchFamily="66" charset="0"/>
              </a:rPr>
              <a:t> δηλώνονται με κεφαλαίο γράμμα, ενώ της Οδύσσειας με πεζό και  το περιεχόμενο κάθε ραψωδίας τους αποδίδεται  από έναν τίτλο. </a:t>
            </a:r>
            <a:endParaRPr lang="el-GR" dirty="0">
              <a:latin typeface="Comic Sans MS" pitchFamily="66" charset="0"/>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a:solidFill>
            <a:schemeClr val="tx2">
              <a:lumMod val="60000"/>
              <a:lumOff val="40000"/>
            </a:schemeClr>
          </a:solidFill>
        </p:spPr>
        <p:txBody>
          <a:bodyPr>
            <a:noAutofit/>
          </a:bodyPr>
          <a:lstStyle/>
          <a:p>
            <a:pPr algn="ctr"/>
            <a:r>
              <a:rPr lang="el-GR" sz="3200" dirty="0" smtClean="0">
                <a:latin typeface="Comic Sans MS" pitchFamily="66" charset="0"/>
              </a:rPr>
              <a:t>ΙΛΙΑΔΑ ΚΑΙ ΙΣΤΟΡΙΑ</a:t>
            </a:r>
            <a:endParaRPr lang="el-GR" sz="3200" dirty="0">
              <a:latin typeface="Comic Sans MS" pitchFamily="66" charset="0"/>
            </a:endParaRPr>
          </a:p>
        </p:txBody>
      </p:sp>
      <p:sp>
        <p:nvSpPr>
          <p:cNvPr id="6" name="5 - Θέση κειμένου"/>
          <p:cNvSpPr>
            <a:spLocks noGrp="1"/>
          </p:cNvSpPr>
          <p:nvPr>
            <p:ph type="body" idx="2"/>
          </p:nvPr>
        </p:nvSpPr>
        <p:spPr>
          <a:solidFill>
            <a:schemeClr val="tx2">
              <a:lumMod val="20000"/>
              <a:lumOff val="80000"/>
            </a:schemeClr>
          </a:solidFill>
        </p:spPr>
        <p:txBody>
          <a:bodyPr>
            <a:normAutofit lnSpcReduction="10000"/>
          </a:bodyPr>
          <a:lstStyle/>
          <a:p>
            <a:r>
              <a:rPr lang="el-GR" sz="1600" dirty="0" smtClean="0">
                <a:latin typeface="Comic Sans MS" pitchFamily="66" charset="0"/>
              </a:rPr>
              <a:t>Η </a:t>
            </a:r>
            <a:r>
              <a:rPr lang="el-GR" sz="1600" dirty="0" err="1" smtClean="0">
                <a:latin typeface="Comic Sans MS" pitchFamily="66" charset="0"/>
              </a:rPr>
              <a:t>Ιλιάδα</a:t>
            </a:r>
            <a:r>
              <a:rPr lang="el-GR" sz="1600" dirty="0" smtClean="0">
                <a:latin typeface="Comic Sans MS" pitchFamily="66" charset="0"/>
              </a:rPr>
              <a:t> δεν πρέπει να αντιμετωπίζεται ως ιστορική πηγή, γιατί:</a:t>
            </a:r>
          </a:p>
          <a:p>
            <a:r>
              <a:rPr lang="el-GR" sz="1600" dirty="0" smtClean="0">
                <a:latin typeface="Comic Sans MS" pitchFamily="66" charset="0"/>
              </a:rPr>
              <a:t> α. Η </a:t>
            </a:r>
            <a:r>
              <a:rPr lang="el-GR" sz="1600" dirty="0" err="1" smtClean="0">
                <a:latin typeface="Comic Sans MS" pitchFamily="66" charset="0"/>
              </a:rPr>
              <a:t>Ιλιάδα</a:t>
            </a:r>
            <a:r>
              <a:rPr lang="el-GR" sz="1600" dirty="0" smtClean="0">
                <a:latin typeface="Comic Sans MS" pitchFamily="66" charset="0"/>
              </a:rPr>
              <a:t> ως επικό ποίημα αναφέρεται στις αναμνήσεις  μιας άλλης εποχής , της μυκηναϊκής στο τέλος της οποίας έγινε ο Τρωικός πόλεμος (12ος </a:t>
            </a:r>
            <a:r>
              <a:rPr lang="el-GR" sz="1600" dirty="0" err="1" smtClean="0">
                <a:latin typeface="Comic Sans MS" pitchFamily="66" charset="0"/>
              </a:rPr>
              <a:t>π.Χ.</a:t>
            </a:r>
            <a:r>
              <a:rPr lang="el-GR" sz="1600" dirty="0" smtClean="0">
                <a:latin typeface="Comic Sans MS" pitchFamily="66" charset="0"/>
              </a:rPr>
              <a:t> αι.). Ο ποιητής αναπαριστά μια εποχή πολύ πιο μακρινή από τη δική του και αγνοεί  πολλές λεπτομέρειες της καθημερινότητάς της. Γι' αυτό και μέσα στην </a:t>
            </a:r>
            <a:r>
              <a:rPr lang="el-GR" sz="1600" dirty="0" err="1" smtClean="0">
                <a:latin typeface="Comic Sans MS" pitchFamily="66" charset="0"/>
              </a:rPr>
              <a:t>Ιλιάδα</a:t>
            </a:r>
            <a:r>
              <a:rPr lang="el-GR" sz="1600" dirty="0" smtClean="0">
                <a:latin typeface="Comic Sans MS" pitchFamily="66" charset="0"/>
              </a:rPr>
              <a:t>  βρίσκουμε συνήθειες, αντιλήψεις, θεσμούς και υλικά που προέρχονται από την εποχή του ποιητή και όχι από τα μυκηναϊκά χρόνια Αυτό λέγεται </a:t>
            </a:r>
            <a:r>
              <a:rPr lang="el-GR" sz="1600" b="1" u="sng" dirty="0" smtClean="0">
                <a:latin typeface="Comic Sans MS" pitchFamily="66" charset="0"/>
              </a:rPr>
              <a:t>αναχρονισμός.</a:t>
            </a:r>
          </a:p>
          <a:p>
            <a:pPr>
              <a:buFont typeface="Arial" pitchFamily="34" charset="0"/>
              <a:buChar char="•"/>
            </a:pPr>
            <a:endParaRPr lang="el-GR" dirty="0"/>
          </a:p>
        </p:txBody>
      </p:sp>
      <p:pic>
        <p:nvPicPr>
          <p:cNvPr id="7" name="6 - Θέση περιεχομένου" descr="AchHekRubens.jpg"/>
          <p:cNvPicPr>
            <a:picLocks noGrp="1" noChangeAspect="1"/>
          </p:cNvPicPr>
          <p:nvPr>
            <p:ph sz="half" idx="1"/>
          </p:nvPr>
        </p:nvPicPr>
        <p:blipFill>
          <a:blip r:embed="rId2" cstate="print"/>
          <a:stretch>
            <a:fillRect/>
          </a:stretch>
        </p:blipFill>
        <p:spPr>
          <a:xfrm>
            <a:off x="3563888" y="620688"/>
            <a:ext cx="5340350" cy="4824536"/>
          </a:xfrm>
        </p:spPr>
      </p:pic>
    </p:spTree>
  </p:cSld>
  <p:clrMapOvr>
    <a:masterClrMapping/>
  </p:clrMapOvr>
  <p:transition>
    <p:whee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6">
                                            <p:bg/>
                                          </p:spTgt>
                                        </p:tgtEl>
                                        <p:attrNameLst>
                                          <p:attrName>style.visibility</p:attrName>
                                        </p:attrNameLst>
                                      </p:cBhvr>
                                      <p:to>
                                        <p:strVal val="visible"/>
                                      </p:to>
                                    </p:set>
                                    <p:animEffect transition="in" filter="fade">
                                      <p:cBhvr>
                                        <p:cTn id="13" dur="2000"/>
                                        <p:tgtEl>
                                          <p:spTgt spid="6">
                                            <p:bg/>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6">
                                            <p:txEl>
                                              <p:pRg st="0" end="0"/>
                                            </p:txEl>
                                          </p:spTgt>
                                        </p:tgtEl>
                                        <p:attrNameLst>
                                          <p:attrName>style.visibility</p:attrName>
                                        </p:attrNameLst>
                                      </p:cBhvr>
                                      <p:to>
                                        <p:strVal val="visible"/>
                                      </p:to>
                                    </p:set>
                                    <p:animEffect transition="in" filter="fade">
                                      <p:cBhvr>
                                        <p:cTn id="18" dur="2000"/>
                                        <p:tgtEl>
                                          <p:spTgt spid="6">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6">
                                            <p:txEl>
                                              <p:pRg st="1" end="1"/>
                                            </p:txEl>
                                          </p:spTgt>
                                        </p:tgtEl>
                                        <p:attrNameLst>
                                          <p:attrName>style.visibility</p:attrName>
                                        </p:attrNameLst>
                                      </p:cBhvr>
                                      <p:to>
                                        <p:strVal val="visible"/>
                                      </p:to>
                                    </p:set>
                                    <p:animEffect transition="in" filter="fade">
                                      <p:cBhvr>
                                        <p:cTn id="23" dur="20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tx2">
              <a:lumMod val="60000"/>
              <a:lumOff val="40000"/>
            </a:schemeClr>
          </a:solidFill>
        </p:spPr>
        <p:txBody>
          <a:bodyPr>
            <a:noAutofit/>
          </a:bodyPr>
          <a:lstStyle/>
          <a:p>
            <a:pPr algn="ctr"/>
            <a:r>
              <a:rPr lang="el-GR" sz="4000" dirty="0" smtClean="0">
                <a:latin typeface="Comic Sans MS" pitchFamily="66" charset="0"/>
              </a:rPr>
              <a:t>ΙΛΙΑΔΑ ΚΑΙ ΙΣΤΟΡΙΑ</a:t>
            </a:r>
            <a:endParaRPr lang="el-GR" sz="4000" dirty="0"/>
          </a:p>
        </p:txBody>
      </p:sp>
      <p:sp>
        <p:nvSpPr>
          <p:cNvPr id="3" name="2 - Θέση κειμένου"/>
          <p:cNvSpPr>
            <a:spLocks noGrp="1"/>
          </p:cNvSpPr>
          <p:nvPr>
            <p:ph type="body" idx="2"/>
          </p:nvPr>
        </p:nvSpPr>
        <p:spPr>
          <a:solidFill>
            <a:schemeClr val="tx2">
              <a:lumMod val="20000"/>
              <a:lumOff val="80000"/>
            </a:schemeClr>
          </a:solidFill>
        </p:spPr>
        <p:txBody>
          <a:bodyPr>
            <a:normAutofit/>
          </a:bodyPr>
          <a:lstStyle/>
          <a:p>
            <a:r>
              <a:rPr lang="el-GR" sz="1600" dirty="0" smtClean="0">
                <a:latin typeface="Comic Sans MS" pitchFamily="66" charset="0"/>
              </a:rPr>
              <a:t>Η </a:t>
            </a:r>
            <a:r>
              <a:rPr lang="el-GR" sz="1600" dirty="0" err="1" smtClean="0">
                <a:latin typeface="Comic Sans MS" pitchFamily="66" charset="0"/>
              </a:rPr>
              <a:t>Ιλιάδα</a:t>
            </a:r>
            <a:r>
              <a:rPr lang="el-GR" sz="1600" dirty="0" smtClean="0">
                <a:latin typeface="Comic Sans MS" pitchFamily="66" charset="0"/>
              </a:rPr>
              <a:t> δεν πρέπει να αντιμετωπίζεται ως ιστορική πηγή, γιατί:</a:t>
            </a:r>
          </a:p>
          <a:p>
            <a:r>
              <a:rPr lang="el-GR" sz="1600" dirty="0" smtClean="0">
                <a:latin typeface="Comic Sans MS" pitchFamily="66" charset="0"/>
              </a:rPr>
              <a:t>β. Ο ποιητής χρησιμοποιεί φανταστικά και εξωπραγματικά στοιχεία.</a:t>
            </a:r>
          </a:p>
          <a:p>
            <a:r>
              <a:rPr lang="el-GR" sz="1600" dirty="0" smtClean="0">
                <a:latin typeface="Comic Sans MS" pitchFamily="66" charset="0"/>
              </a:rPr>
              <a:t>γ. Το ιστορικό υλικό της </a:t>
            </a:r>
            <a:r>
              <a:rPr lang="el-GR" sz="1600" dirty="0" err="1" smtClean="0">
                <a:latin typeface="Comic Sans MS" pitchFamily="66" charset="0"/>
              </a:rPr>
              <a:t>Ιλιάδας</a:t>
            </a:r>
            <a:r>
              <a:rPr lang="el-GR" sz="1600" dirty="0" smtClean="0">
                <a:latin typeface="Comic Sans MS" pitchFamily="66" charset="0"/>
              </a:rPr>
              <a:t> έχει υποστεί ποιητική επεξεργασία από ένα δημιουργό, που με το έργο του ήθελε περισσότερο να ευχαριστήσει το ακροατήριο του παρά να το πληροφορήσει για τα ιστορικά και κοινωνικά δεδομένα της εποχής στην οποία αναφέρεται.</a:t>
            </a:r>
            <a:endParaRPr lang="el-GR" sz="1600" dirty="0">
              <a:latin typeface="Comic Sans MS" pitchFamily="66" charset="0"/>
            </a:endParaRPr>
          </a:p>
        </p:txBody>
      </p:sp>
      <p:pic>
        <p:nvPicPr>
          <p:cNvPr id="5" name="4 - Θέση περιεχομένου" descr="Η οργή του Αχιλλέα.jpg"/>
          <p:cNvPicPr>
            <a:picLocks noGrp="1" noChangeAspect="1"/>
          </p:cNvPicPr>
          <p:nvPr>
            <p:ph sz="half" idx="1"/>
          </p:nvPr>
        </p:nvPicPr>
        <p:blipFill>
          <a:blip r:embed="rId2" cstate="print"/>
          <a:stretch>
            <a:fillRect/>
          </a:stretch>
        </p:blipFill>
        <p:spPr>
          <a:xfrm>
            <a:off x="3575050" y="620688"/>
            <a:ext cx="5340350" cy="4824535"/>
          </a:xfrm>
        </p:spPr>
      </p:pic>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Effect transition="in" filter="fade">
                                      <p:cBhvr>
                                        <p:cTn id="13" dur="2000"/>
                                        <p:tgtEl>
                                          <p:spTgt spid="3">
                                            <p:bg/>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Effect transition="in" filter="fade">
                                      <p:cBhvr>
                                        <p:cTn id="18" dur="2000"/>
                                        <p:tgtEl>
                                          <p:spTgt spid="3">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Effect transition="in" filter="fade">
                                      <p:cBhvr>
                                        <p:cTn id="23" dur="20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12 - Τίτλος"/>
          <p:cNvSpPr>
            <a:spLocks noGrp="1"/>
          </p:cNvSpPr>
          <p:nvPr>
            <p:ph type="title"/>
          </p:nvPr>
        </p:nvSpPr>
        <p:spPr>
          <a:solidFill>
            <a:schemeClr val="tx2">
              <a:lumMod val="60000"/>
              <a:lumOff val="40000"/>
            </a:schemeClr>
          </a:solidFill>
        </p:spPr>
        <p:txBody>
          <a:bodyPr>
            <a:normAutofit/>
          </a:bodyPr>
          <a:lstStyle/>
          <a:p>
            <a:pPr algn="ctr"/>
            <a:r>
              <a:rPr lang="el-GR" sz="2800" b="1" dirty="0" smtClean="0">
                <a:latin typeface="Comic Sans MS" pitchFamily="66" charset="0"/>
              </a:rPr>
              <a:t>ΘΕΜΑ ΚΑΙ ΠΕΡΙΕΧΟΜΕΝΟ ΤΗΣ ΙΛΙΑΔΑΣ</a:t>
            </a:r>
            <a:endParaRPr lang="el-GR" sz="2800" b="1" dirty="0">
              <a:latin typeface="Comic Sans MS" pitchFamily="66" charset="0"/>
            </a:endParaRPr>
          </a:p>
        </p:txBody>
      </p:sp>
      <p:sp>
        <p:nvSpPr>
          <p:cNvPr id="14" name="13 - Θέση περιεχομένου"/>
          <p:cNvSpPr>
            <a:spLocks noGrp="1"/>
          </p:cNvSpPr>
          <p:nvPr>
            <p:ph sz="half" idx="1"/>
          </p:nvPr>
        </p:nvSpPr>
        <p:spPr>
          <a:solidFill>
            <a:schemeClr val="tx2">
              <a:lumMod val="20000"/>
              <a:lumOff val="80000"/>
            </a:schemeClr>
          </a:solidFill>
        </p:spPr>
        <p:txBody>
          <a:bodyPr/>
          <a:lstStyle/>
          <a:p>
            <a:pPr>
              <a:buNone/>
            </a:pPr>
            <a:r>
              <a:rPr lang="el-GR" b="1" u="sng" dirty="0" smtClean="0">
                <a:latin typeface="Comic Sans MS" pitchFamily="66" charset="0"/>
              </a:rPr>
              <a:t>ΘΕΜΑ ΤΗΣ ΙΛΙΑΔΑΣ</a:t>
            </a:r>
          </a:p>
          <a:p>
            <a:r>
              <a:rPr lang="el-GR" sz="2400" dirty="0" smtClean="0">
                <a:latin typeface="Comic Sans MS" pitchFamily="66" charset="0"/>
              </a:rPr>
              <a:t>Το θέμα της </a:t>
            </a:r>
            <a:r>
              <a:rPr lang="el-GR" sz="2400" dirty="0" err="1" smtClean="0">
                <a:latin typeface="Comic Sans MS" pitchFamily="66" charset="0"/>
              </a:rPr>
              <a:t>Ιλιάδας</a:t>
            </a:r>
            <a:r>
              <a:rPr lang="el-GR" sz="2400" dirty="0" smtClean="0">
                <a:latin typeface="Comic Sans MS" pitchFamily="66" charset="0"/>
              </a:rPr>
              <a:t> είναι η </a:t>
            </a:r>
            <a:r>
              <a:rPr lang="el-GR" sz="2400" b="1" u="sng" dirty="0" smtClean="0">
                <a:latin typeface="Comic Sans MS" pitchFamily="66" charset="0"/>
              </a:rPr>
              <a:t>οργή(</a:t>
            </a:r>
            <a:r>
              <a:rPr lang="el-GR" sz="2400" b="1" u="sng" dirty="0" err="1" smtClean="0">
                <a:latin typeface="Comic Sans MS" pitchFamily="66" charset="0"/>
              </a:rPr>
              <a:t>μῆνις</a:t>
            </a:r>
            <a:r>
              <a:rPr lang="el-GR" sz="2400" b="1" u="sng" dirty="0" smtClean="0">
                <a:latin typeface="Comic Sans MS" pitchFamily="66" charset="0"/>
              </a:rPr>
              <a:t>) </a:t>
            </a:r>
            <a:r>
              <a:rPr lang="el-GR" sz="2400" dirty="0" smtClean="0">
                <a:latin typeface="Comic Sans MS" pitchFamily="66" charset="0"/>
              </a:rPr>
              <a:t>του </a:t>
            </a:r>
            <a:r>
              <a:rPr lang="el-GR" sz="2400" dirty="0" smtClean="0">
                <a:latin typeface="Comic Sans MS" pitchFamily="66" charset="0"/>
                <a:hlinkClick r:id="rId2"/>
              </a:rPr>
              <a:t>Αχιλλέα</a:t>
            </a:r>
            <a:r>
              <a:rPr lang="el-GR" sz="2400" dirty="0" smtClean="0">
                <a:latin typeface="Comic Sans MS" pitchFamily="66" charset="0"/>
              </a:rPr>
              <a:t> μετά τη σύγκρουση του με τον αρχιστράτηγο των Αχαιών, τον </a:t>
            </a:r>
            <a:r>
              <a:rPr lang="el-GR" sz="2400" dirty="0" smtClean="0">
                <a:latin typeface="Comic Sans MS" pitchFamily="66" charset="0"/>
                <a:hlinkClick r:id="rId3"/>
              </a:rPr>
              <a:t>Αγαμέμνονα</a:t>
            </a:r>
            <a:r>
              <a:rPr lang="el-GR" sz="2400" dirty="0" smtClean="0">
                <a:latin typeface="Comic Sans MS" pitchFamily="66" charset="0"/>
              </a:rPr>
              <a:t>, επειδή του αφαίρεσε αυθαίρετα το δικό του γέρας (λάφυρο), την Βρισηίδα. </a:t>
            </a:r>
            <a:endParaRPr lang="el-GR" sz="2400" dirty="0">
              <a:latin typeface="Comic Sans MS" pitchFamily="66" charset="0"/>
            </a:endParaRPr>
          </a:p>
        </p:txBody>
      </p:sp>
      <p:sp>
        <p:nvSpPr>
          <p:cNvPr id="15" name="14 - Θέση περιεχομένου"/>
          <p:cNvSpPr>
            <a:spLocks noGrp="1"/>
          </p:cNvSpPr>
          <p:nvPr>
            <p:ph sz="half" idx="2"/>
          </p:nvPr>
        </p:nvSpPr>
        <p:spPr>
          <a:solidFill>
            <a:schemeClr val="tx2">
              <a:lumMod val="20000"/>
              <a:lumOff val="80000"/>
            </a:schemeClr>
          </a:solidFill>
        </p:spPr>
        <p:txBody>
          <a:bodyPr>
            <a:normAutofit/>
          </a:bodyPr>
          <a:lstStyle/>
          <a:p>
            <a:pPr>
              <a:buNone/>
            </a:pPr>
            <a:r>
              <a:rPr lang="el-GR" sz="2400" b="1" u="sng" dirty="0" smtClean="0">
                <a:latin typeface="Comic Sans MS" pitchFamily="66" charset="0"/>
              </a:rPr>
              <a:t>ΠΕΡΙΕΧΟΜΕΝΟ ΙΛΙΑΔΑΣ</a:t>
            </a:r>
          </a:p>
          <a:p>
            <a:r>
              <a:rPr lang="el-GR" sz="2400" dirty="0" smtClean="0">
                <a:latin typeface="Comic Sans MS" pitchFamily="66" charset="0"/>
              </a:rPr>
              <a:t>Το θέμα, που είναι η οργή του Αχιλλέα δίνει αφορμή στον ποιητή να μας παρουσιάσει τον </a:t>
            </a:r>
            <a:r>
              <a:rPr lang="el-GR" sz="2400" b="1" u="sng" dirty="0" smtClean="0">
                <a:latin typeface="Comic Sans MS" pitchFamily="66" charset="0"/>
              </a:rPr>
              <a:t>πόλεμο</a:t>
            </a:r>
            <a:r>
              <a:rPr lang="el-GR" sz="2400" dirty="0" smtClean="0">
                <a:latin typeface="Comic Sans MS" pitchFamily="66" charset="0"/>
              </a:rPr>
              <a:t> που διήρκεσε δέκα χρόνια στην πεδιάδα της Τροίας: αυτός ο </a:t>
            </a:r>
            <a:r>
              <a:rPr lang="el-GR" sz="2400" b="1" u="sng" dirty="0" smtClean="0">
                <a:latin typeface="Comic Sans MS" pitchFamily="66" charset="0"/>
              </a:rPr>
              <a:t>πόλεμος</a:t>
            </a:r>
            <a:r>
              <a:rPr lang="el-GR" sz="2400" dirty="0" smtClean="0">
                <a:latin typeface="Comic Sans MS" pitchFamily="66" charset="0"/>
              </a:rPr>
              <a:t> αποτελεί και το </a:t>
            </a:r>
            <a:r>
              <a:rPr lang="el-GR" sz="2400" b="1" u="sng" dirty="0" smtClean="0">
                <a:latin typeface="Comic Sans MS" pitchFamily="66" charset="0"/>
              </a:rPr>
              <a:t>περιεχόμενο</a:t>
            </a:r>
            <a:r>
              <a:rPr lang="el-GR" sz="2400" dirty="0" smtClean="0">
                <a:latin typeface="Comic Sans MS" pitchFamily="66" charset="0"/>
              </a:rPr>
              <a:t> του έπους. Το περιεχόμενο λοιπόν είναι πολύ ευρύτερο από το θέμα της </a:t>
            </a:r>
            <a:r>
              <a:rPr lang="el-GR" sz="2400" dirty="0" err="1" smtClean="0">
                <a:latin typeface="Comic Sans MS" pitchFamily="66" charset="0"/>
              </a:rPr>
              <a:t>Ιλιάδας</a:t>
            </a:r>
            <a:r>
              <a:rPr lang="el-GR" sz="2400" dirty="0" smtClean="0">
                <a:latin typeface="Comic Sans MS" pitchFamily="66" charset="0"/>
              </a:rPr>
              <a:t>.</a:t>
            </a:r>
            <a:endParaRPr lang="el-GR" sz="2400" dirty="0">
              <a:latin typeface="Comic Sans MS" pitchFamily="66" charset="0"/>
            </a:endParaRPr>
          </a:p>
        </p:txBody>
      </p:sp>
    </p:spTree>
  </p:cSld>
  <p:clrMapOvr>
    <a:masterClrMapping/>
  </p:clrMapOvr>
  <p:transition>
    <p:strips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
                                            <p:bg/>
                                          </p:spTgt>
                                        </p:tgtEl>
                                        <p:attrNameLst>
                                          <p:attrName>style.visibility</p:attrName>
                                        </p:attrNameLst>
                                      </p:cBhvr>
                                      <p:to>
                                        <p:strVal val="visible"/>
                                      </p:to>
                                    </p:set>
                                    <p:anim calcmode="lin" valueType="num">
                                      <p:cBhvr additive="base">
                                        <p:cTn id="7" dur="500" fill="hold"/>
                                        <p:tgtEl>
                                          <p:spTgt spid="14">
                                            <p:bg/>
                                          </p:spTgt>
                                        </p:tgtEl>
                                        <p:attrNameLst>
                                          <p:attrName>ppt_x</p:attrName>
                                        </p:attrNameLst>
                                      </p:cBhvr>
                                      <p:tavLst>
                                        <p:tav tm="0">
                                          <p:val>
                                            <p:strVal val="#ppt_x"/>
                                          </p:val>
                                        </p:tav>
                                        <p:tav tm="100000">
                                          <p:val>
                                            <p:strVal val="#ppt_x"/>
                                          </p:val>
                                        </p:tav>
                                      </p:tavLst>
                                    </p:anim>
                                    <p:anim calcmode="lin" valueType="num">
                                      <p:cBhvr additive="base">
                                        <p:cTn id="8" dur="500" fill="hold"/>
                                        <p:tgtEl>
                                          <p:spTgt spid="14">
                                            <p:bg/>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4">
                                            <p:txEl>
                                              <p:pRg st="0" end="0"/>
                                            </p:txEl>
                                          </p:spTgt>
                                        </p:tgtEl>
                                        <p:attrNameLst>
                                          <p:attrName>style.visibility</p:attrName>
                                        </p:attrNameLst>
                                      </p:cBhvr>
                                      <p:to>
                                        <p:strVal val="visible"/>
                                      </p:to>
                                    </p:set>
                                    <p:anim calcmode="lin" valueType="num">
                                      <p:cBhvr additive="base">
                                        <p:cTn id="11"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4">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4">
                                            <p:txEl>
                                              <p:pRg st="1" end="1"/>
                                            </p:txEl>
                                          </p:spTgt>
                                        </p:tgtEl>
                                        <p:attrNameLst>
                                          <p:attrName>style.visibility</p:attrName>
                                        </p:attrNameLst>
                                      </p:cBhvr>
                                      <p:to>
                                        <p:strVal val="visible"/>
                                      </p:to>
                                    </p:set>
                                    <p:anim calcmode="lin" valueType="num">
                                      <p:cBhvr additive="base">
                                        <p:cTn id="15" dur="500" fill="hold"/>
                                        <p:tgtEl>
                                          <p:spTgt spid="14">
                                            <p:txEl>
                                              <p:pRg st="1" end="1"/>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5">
                                            <p:bg/>
                                          </p:spTgt>
                                        </p:tgtEl>
                                        <p:attrNameLst>
                                          <p:attrName>style.visibility</p:attrName>
                                        </p:attrNameLst>
                                      </p:cBhvr>
                                      <p:to>
                                        <p:strVal val="visible"/>
                                      </p:to>
                                    </p:set>
                                    <p:anim calcmode="lin" valueType="num">
                                      <p:cBhvr additive="base">
                                        <p:cTn id="21" dur="500" fill="hold"/>
                                        <p:tgtEl>
                                          <p:spTgt spid="15">
                                            <p:bg/>
                                          </p:spTgt>
                                        </p:tgtEl>
                                        <p:attrNameLst>
                                          <p:attrName>ppt_x</p:attrName>
                                        </p:attrNameLst>
                                      </p:cBhvr>
                                      <p:tavLst>
                                        <p:tav tm="0">
                                          <p:val>
                                            <p:strVal val="#ppt_x"/>
                                          </p:val>
                                        </p:tav>
                                        <p:tav tm="100000">
                                          <p:val>
                                            <p:strVal val="#ppt_x"/>
                                          </p:val>
                                        </p:tav>
                                      </p:tavLst>
                                    </p:anim>
                                    <p:anim calcmode="lin" valueType="num">
                                      <p:cBhvr additive="base">
                                        <p:cTn id="22" dur="500" fill="hold"/>
                                        <p:tgtEl>
                                          <p:spTgt spid="15">
                                            <p:bg/>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15">
                                            <p:txEl>
                                              <p:pRg st="0" end="0"/>
                                            </p:txEl>
                                          </p:spTgt>
                                        </p:tgtEl>
                                        <p:attrNameLst>
                                          <p:attrName>style.visibility</p:attrName>
                                        </p:attrNameLst>
                                      </p:cBhvr>
                                      <p:to>
                                        <p:strVal val="visible"/>
                                      </p:to>
                                    </p:set>
                                    <p:anim calcmode="lin" valueType="num">
                                      <p:cBhvr additive="base">
                                        <p:cTn id="25" dur="500" fill="hold"/>
                                        <p:tgtEl>
                                          <p:spTgt spid="15">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5">
                                            <p:txEl>
                                              <p:pRg st="0" end="0"/>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15">
                                            <p:txEl>
                                              <p:pRg st="1" end="1"/>
                                            </p:txEl>
                                          </p:spTgt>
                                        </p:tgtEl>
                                        <p:attrNameLst>
                                          <p:attrName>style.visibility</p:attrName>
                                        </p:attrNameLst>
                                      </p:cBhvr>
                                      <p:to>
                                        <p:strVal val="visible"/>
                                      </p:to>
                                    </p:set>
                                    <p:anim calcmode="lin" valueType="num">
                                      <p:cBhvr additive="base">
                                        <p:cTn id="29" dur="500" fill="hold"/>
                                        <p:tgtEl>
                                          <p:spTgt spid="15">
                                            <p:txEl>
                                              <p:pRg st="1" end="1"/>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15">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uild="allAtOnce" animBg="1"/>
      <p:bldP spid="15" grpId="0" build="allAtOnce"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 Τίτλος"/>
          <p:cNvSpPr>
            <a:spLocks noGrp="1"/>
          </p:cNvSpPr>
          <p:nvPr>
            <p:ph type="title"/>
          </p:nvPr>
        </p:nvSpPr>
        <p:spPr>
          <a:solidFill>
            <a:schemeClr val="tx2">
              <a:lumMod val="60000"/>
              <a:lumOff val="40000"/>
            </a:schemeClr>
          </a:solidFill>
        </p:spPr>
        <p:txBody>
          <a:bodyPr>
            <a:noAutofit/>
          </a:bodyPr>
          <a:lstStyle/>
          <a:p>
            <a:pPr algn="ctr"/>
            <a:r>
              <a:rPr lang="el-GR" sz="3200" dirty="0" smtClean="0">
                <a:latin typeface="Comic Sans MS" pitchFamily="66" charset="0"/>
              </a:rPr>
              <a:t>ΔΟΜΗ </a:t>
            </a:r>
            <a:r>
              <a:rPr lang="el-GR" sz="3200" dirty="0" err="1" smtClean="0">
                <a:latin typeface="Comic Sans MS" pitchFamily="66" charset="0"/>
              </a:rPr>
              <a:t>ΤηΣ</a:t>
            </a:r>
            <a:r>
              <a:rPr lang="el-GR" sz="3200" dirty="0" smtClean="0">
                <a:latin typeface="Comic Sans MS" pitchFamily="66" charset="0"/>
              </a:rPr>
              <a:t> ΙΛΙΑΔΑΣ</a:t>
            </a:r>
            <a:endParaRPr lang="el-GR" sz="3200" dirty="0">
              <a:latin typeface="Comic Sans MS" pitchFamily="66" charset="0"/>
            </a:endParaRPr>
          </a:p>
        </p:txBody>
      </p:sp>
      <p:sp>
        <p:nvSpPr>
          <p:cNvPr id="10" name="9 - Θέση κειμένου"/>
          <p:cNvSpPr>
            <a:spLocks noGrp="1"/>
          </p:cNvSpPr>
          <p:nvPr>
            <p:ph type="body" idx="2"/>
          </p:nvPr>
        </p:nvSpPr>
        <p:spPr>
          <a:solidFill>
            <a:schemeClr val="tx2">
              <a:lumMod val="20000"/>
              <a:lumOff val="80000"/>
            </a:schemeClr>
          </a:solidFill>
        </p:spPr>
        <p:txBody>
          <a:bodyPr>
            <a:normAutofit/>
          </a:bodyPr>
          <a:lstStyle/>
          <a:p>
            <a:r>
              <a:rPr lang="el-GR" sz="1600" dirty="0" smtClean="0">
                <a:latin typeface="Comic Sans MS" pitchFamily="66" charset="0"/>
              </a:rPr>
              <a:t>Η </a:t>
            </a:r>
            <a:r>
              <a:rPr lang="el-GR" sz="1600" dirty="0" err="1" smtClean="0">
                <a:latin typeface="Comic Sans MS" pitchFamily="66" charset="0"/>
              </a:rPr>
              <a:t>Ιλιάδα</a:t>
            </a:r>
            <a:r>
              <a:rPr lang="el-GR" sz="1600" dirty="0" smtClean="0">
                <a:latin typeface="Comic Sans MS" pitchFamily="66" charset="0"/>
              </a:rPr>
              <a:t> δεν περιγράφει από την αρχή τον Τρωικό πόλεμο, αλλά αποσπά από τα δέκα χρόνια μια μικρή χρονική περίοδο που καλύπτει 51 ημέρες από το δέκατο χρόνο του Τρωικού πολέμου. Το έπος λοιπόν ξεκινάει με το επεισόδιο της φιλονικίας του Αχιλλέα και του Αγαμέμνονα και την οργή του πρώτου και τελειώνει με τον θάνατο και τον ενταφιασμό του </a:t>
            </a:r>
            <a:r>
              <a:rPr lang="el-GR" sz="1600" dirty="0" smtClean="0">
                <a:latin typeface="Comic Sans MS" pitchFamily="66" charset="0"/>
                <a:hlinkClick r:id="rId2"/>
              </a:rPr>
              <a:t>Έκτορα</a:t>
            </a:r>
            <a:r>
              <a:rPr lang="el-GR" sz="1600" dirty="0" smtClean="0">
                <a:latin typeface="Comic Sans MS" pitchFamily="66" charset="0"/>
              </a:rPr>
              <a:t>, του βασικού υπερασπιστή της Τροίας . Αυτές οι 51 ημέρες αποτελούν το χρονικό παρόν της </a:t>
            </a:r>
            <a:r>
              <a:rPr lang="el-GR" sz="1600" dirty="0" err="1" smtClean="0">
                <a:latin typeface="Comic Sans MS" pitchFamily="66" charset="0"/>
              </a:rPr>
              <a:t>Ιλιάδας</a:t>
            </a:r>
            <a:r>
              <a:rPr lang="el-GR" sz="1600" dirty="0" smtClean="0">
                <a:latin typeface="Comic Sans MS" pitchFamily="66" charset="0"/>
              </a:rPr>
              <a:t>. </a:t>
            </a:r>
          </a:p>
          <a:p>
            <a:endParaRPr lang="el-GR" dirty="0">
              <a:latin typeface="Comic Sans MS" pitchFamily="66" charset="0"/>
            </a:endParaRPr>
          </a:p>
        </p:txBody>
      </p:sp>
      <p:pic>
        <p:nvPicPr>
          <p:cNvPr id="11" name="10 - Θέση περιεχομένου" descr="url.jpg"/>
          <p:cNvPicPr>
            <a:picLocks noGrp="1" noChangeAspect="1"/>
          </p:cNvPicPr>
          <p:nvPr>
            <p:ph sz="half" idx="1"/>
          </p:nvPr>
        </p:nvPicPr>
        <p:blipFill>
          <a:blip r:embed="rId3" cstate="print"/>
          <a:stretch>
            <a:fillRect/>
          </a:stretch>
        </p:blipFill>
        <p:spPr>
          <a:xfrm>
            <a:off x="3635896" y="620688"/>
            <a:ext cx="5184575" cy="4752528"/>
          </a:xfrm>
        </p:spPr>
      </p:pic>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20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0">
                                            <p:bg/>
                                          </p:spTgt>
                                        </p:tgtEl>
                                        <p:attrNameLst>
                                          <p:attrName>style.visibility</p:attrName>
                                        </p:attrNameLst>
                                      </p:cBhvr>
                                      <p:to>
                                        <p:strVal val="visible"/>
                                      </p:to>
                                    </p:set>
                                    <p:anim calcmode="lin" valueType="num">
                                      <p:cBhvr additive="base">
                                        <p:cTn id="12" dur="500" fill="hold"/>
                                        <p:tgtEl>
                                          <p:spTgt spid="10">
                                            <p:bg/>
                                          </p:spTgt>
                                        </p:tgtEl>
                                        <p:attrNameLst>
                                          <p:attrName>ppt_x</p:attrName>
                                        </p:attrNameLst>
                                      </p:cBhvr>
                                      <p:tavLst>
                                        <p:tav tm="0">
                                          <p:val>
                                            <p:strVal val="#ppt_x"/>
                                          </p:val>
                                        </p:tav>
                                        <p:tav tm="100000">
                                          <p:val>
                                            <p:strVal val="#ppt_x"/>
                                          </p:val>
                                        </p:tav>
                                      </p:tavLst>
                                    </p:anim>
                                    <p:anim calcmode="lin" valueType="num">
                                      <p:cBhvr additive="base">
                                        <p:cTn id="13" dur="500" fill="hold"/>
                                        <p:tgtEl>
                                          <p:spTgt spid="10">
                                            <p:bg/>
                                          </p:spTgt>
                                        </p:tgtEl>
                                        <p:attrNameLst>
                                          <p:attrName>ppt_y</p:attrName>
                                        </p:attrNameLst>
                                      </p:cBhvr>
                                      <p:tavLst>
                                        <p:tav tm="0">
                                          <p:val>
                                            <p:strVal val="1+#ppt_h/2"/>
                                          </p:val>
                                        </p:tav>
                                        <p:tav tm="100000">
                                          <p:val>
                                            <p:strVal val="#ppt_y"/>
                                          </p:val>
                                        </p:tav>
                                      </p:tavLst>
                                    </p:anim>
                                  </p:childTnLst>
                                </p:cTn>
                              </p:par>
                              <p:par>
                                <p:cTn id="14" presetID="2" presetClass="entr" presetSubtype="4" fill="hold" grpId="0" nodeType="withEffect">
                                  <p:stCondLst>
                                    <p:cond delay="0"/>
                                  </p:stCondLst>
                                  <p:childTnLst>
                                    <p:set>
                                      <p:cBhvr>
                                        <p:cTn id="15" dur="1" fill="hold">
                                          <p:stCondLst>
                                            <p:cond delay="0"/>
                                          </p:stCondLst>
                                        </p:cTn>
                                        <p:tgtEl>
                                          <p:spTgt spid="10">
                                            <p:txEl>
                                              <p:pRg st="0" end="0"/>
                                            </p:txEl>
                                          </p:spTgt>
                                        </p:tgtEl>
                                        <p:attrNameLst>
                                          <p:attrName>style.visibility</p:attrName>
                                        </p:attrNameLst>
                                      </p:cBhvr>
                                      <p:to>
                                        <p:strVal val="visible"/>
                                      </p:to>
                                    </p:set>
                                    <p:anim calcmode="lin" valueType="num">
                                      <p:cBhvr additive="base">
                                        <p:cTn id="16"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allAtOnce"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9 - Θέση εικόνας" descr="troy6Troy VI.jpg"/>
          <p:cNvPicPr>
            <a:picLocks noGrp="1" noChangeAspect="1"/>
          </p:cNvPicPr>
          <p:nvPr>
            <p:ph type="pic" idx="1"/>
          </p:nvPr>
        </p:nvPicPr>
        <p:blipFill>
          <a:blip r:embed="rId2" cstate="print"/>
          <a:srcRect l="2975" r="2975"/>
          <a:stretch>
            <a:fillRect/>
          </a:stretch>
        </p:blipFill>
        <p:spPr/>
      </p:pic>
      <p:sp>
        <p:nvSpPr>
          <p:cNvPr id="7" name="6 - Τίτλος"/>
          <p:cNvSpPr>
            <a:spLocks noGrp="1"/>
          </p:cNvSpPr>
          <p:nvPr>
            <p:ph type="title"/>
          </p:nvPr>
        </p:nvSpPr>
        <p:spPr>
          <a:solidFill>
            <a:schemeClr val="tx2">
              <a:lumMod val="60000"/>
              <a:lumOff val="40000"/>
            </a:schemeClr>
          </a:solidFill>
        </p:spPr>
        <p:txBody>
          <a:bodyPr>
            <a:noAutofit/>
          </a:bodyPr>
          <a:lstStyle/>
          <a:p>
            <a:pPr algn="ctr"/>
            <a:r>
              <a:rPr lang="el-GR" sz="3200" dirty="0" smtClean="0">
                <a:latin typeface="Comic Sans MS" pitchFamily="66" charset="0"/>
              </a:rPr>
              <a:t>Η ΠΟΛΗ ΤΗΣ ΤΡΟΙΑΣ</a:t>
            </a:r>
            <a:endParaRPr lang="el-GR" sz="3200" dirty="0">
              <a:latin typeface="Comic Sans MS" pitchFamily="66" charset="0"/>
            </a:endParaRPr>
          </a:p>
        </p:txBody>
      </p:sp>
      <p:sp>
        <p:nvSpPr>
          <p:cNvPr id="9" name="8 - Θέση κειμένου"/>
          <p:cNvSpPr>
            <a:spLocks noGrp="1"/>
          </p:cNvSpPr>
          <p:nvPr>
            <p:ph type="body" sz="half" idx="2"/>
          </p:nvPr>
        </p:nvSpPr>
        <p:spPr>
          <a:xfrm>
            <a:off x="381000" y="5533218"/>
            <a:ext cx="5867400" cy="848110"/>
          </a:xfrm>
          <a:solidFill>
            <a:schemeClr val="bg2">
              <a:lumMod val="50000"/>
            </a:schemeClr>
          </a:solidFill>
        </p:spPr>
        <p:txBody>
          <a:bodyPr>
            <a:normAutofit fontScale="92500"/>
          </a:bodyPr>
          <a:lstStyle/>
          <a:p>
            <a:r>
              <a:rPr lang="el-GR" sz="2000" dirty="0" smtClean="0">
                <a:latin typeface="Comic Sans MS" pitchFamily="66" charset="0"/>
              </a:rPr>
              <a:t>Η άλλη ονομασία της </a:t>
            </a:r>
            <a:r>
              <a:rPr lang="el-GR" sz="2000" dirty="0" smtClean="0">
                <a:latin typeface="Comic Sans MS" pitchFamily="66" charset="0"/>
                <a:hlinkClick r:id="rId3"/>
              </a:rPr>
              <a:t>Τροίας</a:t>
            </a:r>
            <a:r>
              <a:rPr lang="el-GR" sz="2000" dirty="0" smtClean="0">
                <a:latin typeface="Comic Sans MS" pitchFamily="66" charset="0"/>
              </a:rPr>
              <a:t> ήταν Ίλιον, γεγονός που δικαιολογεί και την ονομασία του έπους, </a:t>
            </a:r>
            <a:r>
              <a:rPr lang="el-GR" sz="2000" dirty="0" err="1" smtClean="0">
                <a:latin typeface="Comic Sans MS" pitchFamily="66" charset="0"/>
              </a:rPr>
              <a:t>Ιλιάς</a:t>
            </a:r>
            <a:r>
              <a:rPr lang="el-GR" sz="2000" dirty="0" smtClean="0">
                <a:latin typeface="Comic Sans MS" pitchFamily="66" charset="0"/>
              </a:rPr>
              <a:t> .</a:t>
            </a:r>
            <a:endParaRPr lang="el-GR" sz="2000" dirty="0">
              <a:latin typeface="Comic Sans MS" pitchFamily="66" charset="0"/>
            </a:endParaRPr>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 Εικόνα" descr="url 1.jpg"/>
          <p:cNvPicPr>
            <a:picLocks noChangeAspect="1"/>
          </p:cNvPicPr>
          <p:nvPr/>
        </p:nvPicPr>
        <p:blipFill>
          <a:blip r:embed="rId2" cstate="print"/>
          <a:stretch>
            <a:fillRect/>
          </a:stretch>
        </p:blipFill>
        <p:spPr>
          <a:xfrm>
            <a:off x="1115616" y="404664"/>
            <a:ext cx="7056784" cy="5832648"/>
          </a:xfrm>
          <a:prstGeom prst="rect">
            <a:avLst/>
          </a:prstGeom>
        </p:spPr>
      </p:pic>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Τίτλος"/>
          <p:cNvSpPr>
            <a:spLocks noGrp="1"/>
          </p:cNvSpPr>
          <p:nvPr>
            <p:ph type="title"/>
          </p:nvPr>
        </p:nvSpPr>
        <p:spPr>
          <a:solidFill>
            <a:schemeClr val="bg2">
              <a:lumMod val="50000"/>
            </a:schemeClr>
          </a:solidFill>
        </p:spPr>
        <p:txBody>
          <a:bodyPr>
            <a:normAutofit fontScale="90000"/>
          </a:bodyPr>
          <a:lstStyle/>
          <a:p>
            <a:pPr algn="ctr"/>
            <a:r>
              <a:rPr lang="el-GR" b="1" dirty="0" err="1" smtClean="0">
                <a:latin typeface="Comic Sans MS" pitchFamily="66" charset="0"/>
              </a:rPr>
              <a:t>Διαφορεσ</a:t>
            </a:r>
            <a:r>
              <a:rPr lang="el-GR" b="1" dirty="0" smtClean="0">
                <a:latin typeface="Comic Sans MS" pitchFamily="66" charset="0"/>
              </a:rPr>
              <a:t> </a:t>
            </a:r>
            <a:r>
              <a:rPr lang="el-GR" b="1" dirty="0" err="1" smtClean="0">
                <a:latin typeface="Comic Sans MS" pitchFamily="66" charset="0"/>
              </a:rPr>
              <a:t>ιλιαδασ</a:t>
            </a:r>
            <a:r>
              <a:rPr lang="el-GR" b="1" dirty="0" smtClean="0">
                <a:latin typeface="Comic Sans MS" pitchFamily="66" charset="0"/>
              </a:rPr>
              <a:t> και </a:t>
            </a:r>
            <a:r>
              <a:rPr lang="el-GR" b="1" dirty="0" err="1" smtClean="0">
                <a:latin typeface="Comic Sans MS" pitchFamily="66" charset="0"/>
              </a:rPr>
              <a:t>οδυσσειασ</a:t>
            </a:r>
            <a:endParaRPr lang="el-GR" b="1" dirty="0">
              <a:latin typeface="Comic Sans MS" pitchFamily="66" charset="0"/>
            </a:endParaRPr>
          </a:p>
        </p:txBody>
      </p:sp>
      <p:sp>
        <p:nvSpPr>
          <p:cNvPr id="6" name="5 - Θέση κειμένου"/>
          <p:cNvSpPr>
            <a:spLocks noGrp="1"/>
          </p:cNvSpPr>
          <p:nvPr>
            <p:ph type="body" idx="1"/>
          </p:nvPr>
        </p:nvSpPr>
        <p:spPr>
          <a:solidFill>
            <a:schemeClr val="tx2">
              <a:lumMod val="60000"/>
              <a:lumOff val="40000"/>
            </a:schemeClr>
          </a:solidFill>
        </p:spPr>
        <p:txBody>
          <a:bodyPr>
            <a:noAutofit/>
          </a:bodyPr>
          <a:lstStyle/>
          <a:p>
            <a:pPr algn="ctr"/>
            <a:r>
              <a:rPr lang="el-GR" sz="3600" b="1" dirty="0" smtClean="0">
                <a:latin typeface="Comic Sans MS" pitchFamily="66" charset="0"/>
              </a:rPr>
              <a:t>ΙΛΙΑΔΑ</a:t>
            </a:r>
            <a:endParaRPr lang="el-GR" sz="3600" b="1" dirty="0">
              <a:latin typeface="Comic Sans MS" pitchFamily="66" charset="0"/>
            </a:endParaRPr>
          </a:p>
        </p:txBody>
      </p:sp>
      <p:sp>
        <p:nvSpPr>
          <p:cNvPr id="8" name="7 - Θέση κειμένου"/>
          <p:cNvSpPr>
            <a:spLocks noGrp="1"/>
          </p:cNvSpPr>
          <p:nvPr>
            <p:ph type="body" sz="half" idx="3"/>
          </p:nvPr>
        </p:nvSpPr>
        <p:spPr>
          <a:solidFill>
            <a:schemeClr val="tx2">
              <a:lumMod val="60000"/>
              <a:lumOff val="40000"/>
            </a:schemeClr>
          </a:solidFill>
        </p:spPr>
        <p:txBody>
          <a:bodyPr>
            <a:noAutofit/>
          </a:bodyPr>
          <a:lstStyle/>
          <a:p>
            <a:pPr algn="ctr"/>
            <a:r>
              <a:rPr lang="el-GR" sz="3600" b="1" dirty="0" smtClean="0">
                <a:latin typeface="Comic Sans MS" pitchFamily="66" charset="0"/>
              </a:rPr>
              <a:t>ΟΔΥΣΣΕΙΑ</a:t>
            </a:r>
            <a:endParaRPr lang="el-GR" sz="3600" b="1" dirty="0">
              <a:latin typeface="Comic Sans MS" pitchFamily="66" charset="0"/>
            </a:endParaRPr>
          </a:p>
        </p:txBody>
      </p:sp>
      <p:sp>
        <p:nvSpPr>
          <p:cNvPr id="7" name="6 - Θέση περιεχομένου"/>
          <p:cNvSpPr>
            <a:spLocks noGrp="1"/>
          </p:cNvSpPr>
          <p:nvPr>
            <p:ph sz="quarter" idx="2"/>
          </p:nvPr>
        </p:nvSpPr>
        <p:spPr>
          <a:solidFill>
            <a:schemeClr val="accent1">
              <a:lumMod val="40000"/>
              <a:lumOff val="60000"/>
            </a:schemeClr>
          </a:solidFill>
        </p:spPr>
        <p:txBody>
          <a:bodyPr>
            <a:normAutofit/>
          </a:bodyPr>
          <a:lstStyle/>
          <a:p>
            <a:r>
              <a:rPr lang="el-GR" dirty="0" smtClean="0">
                <a:latin typeface="Comic Sans MS" pitchFamily="66" charset="0"/>
              </a:rPr>
              <a:t>Δραματική πυκνότητα.</a:t>
            </a:r>
          </a:p>
          <a:p>
            <a:r>
              <a:rPr lang="el-GR" dirty="0" smtClean="0">
                <a:latin typeface="Comic Sans MS" pitchFamily="66" charset="0"/>
              </a:rPr>
              <a:t> Λείπει το </a:t>
            </a:r>
            <a:r>
              <a:rPr lang="el-GR" dirty="0" err="1" smtClean="0">
                <a:latin typeface="Comic Sans MS" pitchFamily="66" charset="0"/>
              </a:rPr>
              <a:t>παραμυθικό</a:t>
            </a:r>
            <a:r>
              <a:rPr lang="el-GR" dirty="0" smtClean="0">
                <a:latin typeface="Comic Sans MS" pitchFamily="66" charset="0"/>
              </a:rPr>
              <a:t> στοιχείο. Η δράση της εντοπίζεται σε έναν πραγματικό κόσμο, απαλλαγμένο από φανταστικές περιπέτειες. Ακόμη και οι θεοί έχουν ανθρώπινες διαστάσεις.</a:t>
            </a:r>
          </a:p>
          <a:p>
            <a:pPr>
              <a:buNone/>
            </a:pPr>
            <a:endParaRPr lang="el-GR" dirty="0" smtClean="0"/>
          </a:p>
          <a:p>
            <a:pPr>
              <a:buNone/>
            </a:pPr>
            <a:endParaRPr lang="el-GR" dirty="0" smtClean="0"/>
          </a:p>
          <a:p>
            <a:endParaRPr lang="el-GR" dirty="0" smtClean="0"/>
          </a:p>
          <a:p>
            <a:endParaRPr lang="el-GR" dirty="0" smtClean="0"/>
          </a:p>
          <a:p>
            <a:endParaRPr lang="el-GR" dirty="0"/>
          </a:p>
        </p:txBody>
      </p:sp>
      <p:sp>
        <p:nvSpPr>
          <p:cNvPr id="9" name="8 - Θέση περιεχομένου"/>
          <p:cNvSpPr>
            <a:spLocks noGrp="1"/>
          </p:cNvSpPr>
          <p:nvPr>
            <p:ph sz="quarter" idx="4"/>
          </p:nvPr>
        </p:nvSpPr>
        <p:spPr>
          <a:solidFill>
            <a:schemeClr val="accent1">
              <a:lumMod val="40000"/>
              <a:lumOff val="60000"/>
            </a:schemeClr>
          </a:solidFill>
        </p:spPr>
        <p:txBody>
          <a:bodyPr/>
          <a:lstStyle/>
          <a:p>
            <a:r>
              <a:rPr lang="el-GR" dirty="0" smtClean="0">
                <a:latin typeface="Comic Sans MS" pitchFamily="66" charset="0"/>
              </a:rPr>
              <a:t>Αφηγηματικό ύφος.</a:t>
            </a:r>
          </a:p>
          <a:p>
            <a:r>
              <a:rPr lang="el-GR" dirty="0" smtClean="0">
                <a:latin typeface="Comic Sans MS" pitchFamily="66" charset="0"/>
              </a:rPr>
              <a:t>Μοιάζει με ναυτικό παραμύθι σε παράξενους τόπους με εξωπραγματικά όντα.</a:t>
            </a:r>
            <a:endParaRPr lang="el-GR" dirty="0">
              <a:latin typeface="Comic Sans MS" pitchFamily="66" charset="0"/>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bg/>
                                          </p:spTgt>
                                        </p:tgtEl>
                                        <p:attrNameLst>
                                          <p:attrName>style.visibility</p:attrName>
                                        </p:attrNameLst>
                                      </p:cBhvr>
                                      <p:to>
                                        <p:strVal val="visible"/>
                                      </p:to>
                                    </p:set>
                                    <p:animEffect transition="in" filter="fade">
                                      <p:cBhvr>
                                        <p:cTn id="7" dur="2000"/>
                                        <p:tgtEl>
                                          <p:spTgt spid="7">
                                            <p:bg/>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fade">
                                      <p:cBhvr>
                                        <p:cTn id="12" dur="20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xEl>
                                              <p:pRg st="1" end="1"/>
                                            </p:txEl>
                                          </p:spTgt>
                                        </p:tgtEl>
                                        <p:attrNameLst>
                                          <p:attrName>style.visibility</p:attrName>
                                        </p:attrNameLst>
                                      </p:cBhvr>
                                      <p:to>
                                        <p:strVal val="visible"/>
                                      </p:to>
                                    </p:set>
                                    <p:animEffect transition="in" filter="fade">
                                      <p:cBhvr>
                                        <p:cTn id="17" dur="2000"/>
                                        <p:tgtEl>
                                          <p:spTgt spid="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bg/>
                                          </p:spTgt>
                                        </p:tgtEl>
                                        <p:attrNameLst>
                                          <p:attrName>style.visibility</p:attrName>
                                        </p:attrNameLst>
                                      </p:cBhvr>
                                      <p:to>
                                        <p:strVal val="visible"/>
                                      </p:to>
                                    </p:set>
                                    <p:animEffect transition="in" filter="fade">
                                      <p:cBhvr>
                                        <p:cTn id="22" dur="2000"/>
                                        <p:tgtEl>
                                          <p:spTgt spid="9">
                                            <p:bg/>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
                                            <p:txEl>
                                              <p:pRg st="0" end="0"/>
                                            </p:txEl>
                                          </p:spTgt>
                                        </p:tgtEl>
                                        <p:attrNameLst>
                                          <p:attrName>style.visibility</p:attrName>
                                        </p:attrNameLst>
                                      </p:cBhvr>
                                      <p:to>
                                        <p:strVal val="visible"/>
                                      </p:to>
                                    </p:set>
                                    <p:animEffect transition="in" filter="fade">
                                      <p:cBhvr>
                                        <p:cTn id="27" dur="2000"/>
                                        <p:tgtEl>
                                          <p:spTgt spid="9">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
                                            <p:txEl>
                                              <p:pRg st="1" end="1"/>
                                            </p:txEl>
                                          </p:spTgt>
                                        </p:tgtEl>
                                        <p:attrNameLst>
                                          <p:attrName>style.visibility</p:attrName>
                                        </p:attrNameLst>
                                      </p:cBhvr>
                                      <p:to>
                                        <p:strVal val="visible"/>
                                      </p:to>
                                    </p:set>
                                    <p:animEffect transition="in" filter="fade">
                                      <p:cBhvr>
                                        <p:cTn id="32" dur="2000"/>
                                        <p:tgtEl>
                                          <p:spTgt spid="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animBg="1"/>
      <p:bldP spid="9" grpId="0" build="p"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Διαστημικό">
  <a:themeElements>
    <a:clrScheme name="Χαρτί">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Διαστημικό">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Διαστημικό">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178</TotalTime>
  <Words>598</Words>
  <Application>Microsoft Office PowerPoint</Application>
  <PresentationFormat>Προβολή στην οθόνη (4:3)</PresentationFormat>
  <Paragraphs>51</Paragraphs>
  <Slides>12</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12</vt:i4>
      </vt:variant>
    </vt:vector>
  </HeadingPairs>
  <TitlesOfParts>
    <vt:vector size="13" baseType="lpstr">
      <vt:lpstr>Διαστημικό</vt:lpstr>
      <vt:lpstr>ΟΜΗΡΟΥ ΙΛΙΑΔΑ </vt:lpstr>
      <vt:lpstr>ιλιαδα</vt:lpstr>
      <vt:lpstr>ΙΛΙΑΔΑ ΚΑΙ ΙΣΤΟΡΙΑ</vt:lpstr>
      <vt:lpstr>ΙΛΙΑΔΑ ΚΑΙ ΙΣΤΟΡΙΑ</vt:lpstr>
      <vt:lpstr>ΘΕΜΑ ΚΑΙ ΠΕΡΙΕΧΟΜΕΝΟ ΤΗΣ ΙΛΙΑΔΑΣ</vt:lpstr>
      <vt:lpstr>ΔΟΜΗ ΤηΣ ΙΛΙΑΔΑΣ</vt:lpstr>
      <vt:lpstr>Η ΠΟΛΗ ΤΗΣ ΤΡΟΙΑΣ</vt:lpstr>
      <vt:lpstr>Παρουσίαση του PowerPoint</vt:lpstr>
      <vt:lpstr>Διαφορεσ ιλιαδασ και οδυσσειασ</vt:lpstr>
      <vt:lpstr>Διαφορεσ ιλιαδασ και οδυσσειασ</vt:lpstr>
      <vt:lpstr>ΔΙΑΦΟΡΕΣ ΙΛΙΑΔΑΣ ΚΑΙ ΟΔΥΣΣΕΙΑΣ</vt:lpstr>
      <vt:lpstr>Παρουσίαση του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ΟΜΗΡΟΥ ΙΛΙΑΔΑ</dc:title>
  <dc:creator>ΑΛΕΞΑΝΔΡΑ</dc:creator>
  <cp:lastModifiedBy>mihalis</cp:lastModifiedBy>
  <cp:revision>23</cp:revision>
  <dcterms:created xsi:type="dcterms:W3CDTF">2012-09-08T03:28:24Z</dcterms:created>
  <dcterms:modified xsi:type="dcterms:W3CDTF">2014-09-29T14:44:05Z</dcterms:modified>
</cp:coreProperties>
</file>