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4"/>
  </p:notesMasterIdLst>
  <p:handoutMasterIdLst>
    <p:handoutMasterId r:id="rId36"/>
  </p:handoutMasterIdLst>
  <p:sldIdLst>
    <p:sldId id="327" r:id="rId3"/>
    <p:sldId id="307" r:id="rId5"/>
    <p:sldId id="347" r:id="rId6"/>
    <p:sldId id="294" r:id="rId7"/>
    <p:sldId id="261" r:id="rId8"/>
    <p:sldId id="262" r:id="rId9"/>
    <p:sldId id="264" r:id="rId10"/>
    <p:sldId id="330" r:id="rId11"/>
    <p:sldId id="325" r:id="rId12"/>
    <p:sldId id="348" r:id="rId13"/>
    <p:sldId id="346" r:id="rId14"/>
    <p:sldId id="299" r:id="rId15"/>
    <p:sldId id="345" r:id="rId16"/>
    <p:sldId id="300" r:id="rId17"/>
    <p:sldId id="314" r:id="rId18"/>
    <p:sldId id="315" r:id="rId19"/>
    <p:sldId id="329" r:id="rId20"/>
    <p:sldId id="349" r:id="rId21"/>
    <p:sldId id="331" r:id="rId22"/>
    <p:sldId id="333" r:id="rId23"/>
    <p:sldId id="334" r:id="rId24"/>
    <p:sldId id="350" r:id="rId25"/>
    <p:sldId id="335" r:id="rId26"/>
    <p:sldId id="336" r:id="rId27"/>
    <p:sldId id="337" r:id="rId28"/>
    <p:sldId id="351" r:id="rId29"/>
    <p:sldId id="339" r:id="rId30"/>
    <p:sldId id="340" r:id="rId31"/>
    <p:sldId id="344" r:id="rId32"/>
    <p:sldId id="341" r:id="rId33"/>
    <p:sldId id="342" r:id="rId34"/>
    <p:sldId id="343" r:id="rId35"/>
  </p:sldIdLst>
  <p:sldSz cx="9144000" cy="6858000" type="screen4x3"/>
  <p:notesSz cx="6668770"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Εξώφυλλο" id="{0A27B102-9BD1-D149-8965-C07EE91AD901}">
          <p14:sldIdLst>
            <p14:sldId id="327"/>
          </p14:sldIdLst>
        </p14:section>
        <p14:section name="Πίνακας περιεχομένων" id="{51FA4466-1705-B94D-BF4F-554C4F735700}">
          <p14:sldIdLst>
            <p14:sldId id="307"/>
            <p14:sldId id="347"/>
          </p14:sldIdLst>
        </p14:section>
        <p14:section name="Τι είναι η Ευρώπη;" id="{EC384AE8-3301-F140-B97D-95A80BA374C4}">
          <p14:sldIdLst>
            <p14:sldId id="294"/>
            <p14:sldId id="261"/>
            <p14:sldId id="262"/>
            <p14:sldId id="264"/>
            <p14:sldId id="330"/>
            <p14:sldId id="325"/>
          </p14:sldIdLst>
        </p14:section>
        <p14:section name="Το ευρωπαϊκό έργο" id="{BA3F5049-C3DF-E349-90D6-8E6AF1360F92}">
          <p14:sldIdLst>
            <p14:sldId id="348"/>
            <p14:sldId id="346"/>
            <p14:sldId id="299"/>
            <p14:sldId id="345"/>
            <p14:sldId id="300"/>
            <p14:sldId id="314"/>
            <p14:sldId id="315"/>
            <p14:sldId id="329"/>
            <p14:sldId id="349"/>
          </p14:sldIdLst>
        </p14:section>
        <p14:section name="Τι κάνει η ΕΕ;" id="{5E61B94E-74E9-E84B-ACFB-56066B76546E}">
          <p14:sldIdLst>
            <p14:sldId id="331"/>
            <p14:sldId id="333"/>
            <p14:sldId id="334"/>
          </p14:sldIdLst>
        </p14:section>
        <p14:section name="Πώς λειτουργεί η ΕΕ;" id="{AB4CD371-728D-8742-BF17-A81C6428FE04}">
          <p14:sldIdLst>
            <p14:sldId id="350"/>
            <p14:sldId id="335"/>
            <p14:sldId id="336"/>
            <p14:sldId id="337"/>
            <p14:sldId id="351"/>
            <p14:sldId id="339"/>
            <p14:sldId id="340"/>
            <p14:sldId id="344"/>
            <p14:sldId id="341"/>
          </p14:sldIdLst>
        </p14:section>
        <p14:section name="Πώς μπορώ να μάθω περισσότερα;" id="{4DEDCB1D-88D9-A345-A677-739D4EF1E4F1}">
          <p14:sldIdLst>
            <p14:sldId id="342"/>
          </p14:sldIdLst>
        </p14:section>
        <p14:section name="Επικοινωνία" id="{D694022F-AF8F-024C-BDDB-CF290513F7E0}">
          <p14:sldIdLst>
            <p14:sldId id="343"/>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idrich, Patricia" initials="FP" lastIdx="1" clrIdx="0"/>
  <p:cmAuthor id="2" name="SOLDATOVA Lucia (COMM)" initials="SL" lastIdx="28" clrIdx="1"/>
  <p:cmAuthor id="3" name="STRASZBURGER Gwenn (COMM)" initials="SG(" lastIdx="6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14C"/>
    <a:srgbClr val="FAD024"/>
    <a:srgbClr val="31C5F1"/>
    <a:srgbClr val="0085C5"/>
    <a:srgbClr val="FF99CC"/>
    <a:srgbClr val="FF5050"/>
    <a:srgbClr val="FFA00E"/>
    <a:srgbClr val="C3DC66"/>
    <a:srgbClr val="AE69C3"/>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26" autoAdjust="0"/>
    <p:restoredTop sz="85714" autoAdjust="0"/>
  </p:normalViewPr>
  <p:slideViewPr>
    <p:cSldViewPr snapToGrid="0" snapToObjects="1" showGuides="1">
      <p:cViewPr varScale="1">
        <p:scale>
          <a:sx n="76" d="100"/>
          <a:sy n="76" d="100"/>
        </p:scale>
        <p:origin x="1819" y="58"/>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66" d="100"/>
        <a:sy n="66" d="100"/>
      </p:scale>
      <p:origin x="0" y="0"/>
    </p:cViewPr>
  </p:notesTextViewPr>
  <p:sorterViewPr>
    <p:cViewPr>
      <p:scale>
        <a:sx n="66" d="100"/>
        <a:sy n="66" d="100"/>
      </p:scale>
      <p:origin x="0" y="0"/>
    </p:cViewPr>
  </p:sorterViewPr>
  <p:notesViewPr>
    <p:cSldViewPr snapToGrid="0" snapToObjects="1">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commentAuthors" Target="commentAuthors.xml"/><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handoutMaster" Target="handoutMasters/handoutMaster1.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_rels/viewProps.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endParaRPr lang="fr-FR"/>
          </a:p>
          <a:p>
            <a:pPr lvl="1"/>
            <a:r>
              <a:rPr lang="fr-FR"/>
              <a:t>Deuxième niveau</a:t>
            </a:r>
            <a:endParaRPr lang="fr-FR"/>
          </a:p>
          <a:p>
            <a:pPr lvl="2"/>
            <a:r>
              <a:rPr lang="fr-FR"/>
              <a:t>Troisième niveau</a:t>
            </a:r>
            <a:endParaRPr lang="fr-FR"/>
          </a:p>
          <a:p>
            <a:pPr lvl="3"/>
            <a:r>
              <a:rPr lang="fr-FR"/>
              <a:t>Quatrième niveau</a:t>
            </a:r>
            <a:endParaRPr lang="fr-FR"/>
          </a:p>
          <a:p>
            <a:pPr lvl="4"/>
            <a:r>
              <a:rPr lang="fr-FR"/>
              <a:t>Cinquième niveau</a:t>
            </a:r>
            <a:endParaRPr lang="fr-F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b="0" i="0" u="none" strike="noStrike" noProof="0">
                <a:solidFill>
                  <a:schemeClr val="tx1"/>
                </a:solidFill>
                <a:latin typeface="+mn-lt"/>
                <a:ea typeface="+mn-ea"/>
                <a:cs typeface="+mn-cs"/>
              </a:rPr>
              <a:t>﻿Η Ευρωπαϊκή Ένωση δημιουργήθηκε για να θέσει τέλος στους συχνούς και αιματηρούς πολέμους μεταξύ γειτόνων, που κορυφώθηκαν με τον Δεύτερο Παγκόσμιο Πόλεμο. </a:t>
            </a:r>
            <a:endParaRPr lang="el-GR" sz="1200" b="0" i="0" u="none" strike="noStrike" noProof="0">
              <a:solidFill>
                <a:schemeClr val="tx1"/>
              </a:solidFill>
              <a:latin typeface="+mn-lt"/>
              <a:ea typeface="+mn-ea"/>
              <a:cs typeface="+mn-cs"/>
            </a:endParaRPr>
          </a:p>
          <a:p>
            <a:r>
              <a:rPr lang="el-GR" sz="1200" b="0" i="0" u="none" strike="noStrike" noProof="0">
                <a:solidFill>
                  <a:schemeClr val="tx1"/>
                </a:solidFill>
                <a:latin typeface="+mn-lt"/>
                <a:ea typeface="+mn-ea"/>
                <a:cs typeface="+mn-cs"/>
              </a:rPr>
              <a:t>﻿Από το 1950, η Ευρωπαϊκή Κοινότητα Άνθρακα και Χάλυβα άρχισε να ενώνει τις ευρωπαϊκές χώρες, από οικονομική και πολιτική άποψη, για να εξασφαλίσει διαρκή ειρήνη.</a:t>
            </a:r>
            <a:endParaRPr lang="el-GR" sz="1200" b="0" i="0" u="none" strike="noStrike" noProof="0">
              <a:solidFill>
                <a:schemeClr val="tx1"/>
              </a:solidFill>
              <a:latin typeface="+mn-lt"/>
              <a:ea typeface="+mn-ea"/>
              <a:cs typeface="+mn-cs"/>
            </a:endParaRPr>
          </a:p>
          <a:p>
            <a:endParaRPr lang="en-IE" noProof="0" dirty="0"/>
          </a:p>
          <a:p>
            <a:r>
              <a:rPr lang="el-GR" noProof="0"/>
              <a:t>Οι</a:t>
            </a:r>
            <a:r>
              <a:rPr lang="el-GR" baseline="0" noProof="0"/>
              <a:t> χώρες που ίδρυσαν την Ευρωπαϊκή Ένωση είναι οι εξής:</a:t>
            </a:r>
            <a:endParaRPr lang="el-GR" baseline="0" noProof="0"/>
          </a:p>
          <a:p>
            <a:pPr marL="171450" indent="-171450">
              <a:buFont typeface="Arial" panose="020B0604020202020204" pitchFamily="34" charset="0"/>
              <a:buChar char="•"/>
            </a:pPr>
            <a:r>
              <a:rPr lang="el-GR" sz="1200" b="0" i="0" u="none" strike="noStrike" noProof="0">
                <a:latin typeface="+mn-lt"/>
                <a:ea typeface="+mn-ea"/>
                <a:cs typeface="+mn-cs"/>
              </a:rPr>
              <a:t>Βέλγιο</a:t>
            </a:r>
            <a:endParaRPr lang="el-GR" sz="1200" b="0" i="0" u="none" strike="noStrike" noProof="0">
              <a:latin typeface="+mn-lt"/>
              <a:ea typeface="+mn-ea"/>
              <a:cs typeface="+mn-cs"/>
            </a:endParaRPr>
          </a:p>
          <a:p>
            <a:pPr marL="171450" indent="-171450">
              <a:buFont typeface="Arial" panose="020B0604020202020204" pitchFamily="34" charset="0"/>
              <a:buChar char="•"/>
            </a:pPr>
            <a:r>
              <a:rPr lang="el-GR" sz="1200" b="0" i="0" u="none" strike="noStrike" noProof="0">
                <a:latin typeface="+mn-lt"/>
                <a:ea typeface="+mn-ea"/>
                <a:cs typeface="+mn-cs"/>
              </a:rPr>
              <a:t>Γερμανία</a:t>
            </a:r>
            <a:endParaRPr lang="el-GR" sz="1200" b="0" i="0" u="none" strike="noStrike" noProof="0">
              <a:latin typeface="+mn-lt"/>
              <a:ea typeface="+mn-ea"/>
              <a:cs typeface="+mn-cs"/>
            </a:endParaRPr>
          </a:p>
          <a:p>
            <a:pPr marL="171450" indent="-171450">
              <a:buFont typeface="Arial" panose="020B0604020202020204" pitchFamily="34" charset="0"/>
              <a:buChar char="•"/>
            </a:pPr>
            <a:r>
              <a:rPr lang="el-GR" sz="1200" b="0" i="0" u="none" strike="noStrike" noProof="0">
                <a:latin typeface="+mn-lt"/>
                <a:ea typeface="+mn-ea"/>
                <a:cs typeface="+mn-cs"/>
              </a:rPr>
              <a:t>Γαλλία</a:t>
            </a:r>
            <a:endParaRPr lang="el-GR" sz="1200" b="0" i="0" u="none" strike="noStrike" noProof="0">
              <a:latin typeface="+mn-lt"/>
              <a:ea typeface="+mn-ea"/>
              <a:cs typeface="+mn-cs"/>
            </a:endParaRPr>
          </a:p>
          <a:p>
            <a:pPr marL="171450" indent="-171450">
              <a:buFont typeface="Arial" panose="020B0604020202020204" pitchFamily="34" charset="0"/>
              <a:buChar char="•"/>
            </a:pPr>
            <a:r>
              <a:rPr lang="el-GR" sz="1200" b="0" i="0" u="none" strike="noStrike" noProof="0">
                <a:latin typeface="+mn-lt"/>
                <a:ea typeface="+mn-ea"/>
                <a:cs typeface="+mn-cs"/>
              </a:rPr>
              <a:t>Ιταλία</a:t>
            </a:r>
            <a:endParaRPr lang="el-GR" sz="1200" b="0" i="0" u="none" strike="noStrike" noProof="0">
              <a:latin typeface="+mn-lt"/>
              <a:ea typeface="+mn-ea"/>
              <a:cs typeface="+mn-cs"/>
            </a:endParaRPr>
          </a:p>
          <a:p>
            <a:pPr marL="171450" indent="-171450">
              <a:buFont typeface="Arial" panose="020B0604020202020204" pitchFamily="34" charset="0"/>
              <a:buChar char="•"/>
            </a:pPr>
            <a:r>
              <a:rPr lang="el-GR" sz="1200" b="0" i="0" u="none" strike="noStrike" noProof="0">
                <a:latin typeface="+mn-lt"/>
                <a:ea typeface="+mn-ea"/>
                <a:cs typeface="+mn-cs"/>
              </a:rPr>
              <a:t>Λουξεμβούργο</a:t>
            </a:r>
            <a:endParaRPr lang="el-GR" sz="1200" b="0" i="0" u="none" strike="noStrike" noProof="0">
              <a:latin typeface="+mn-lt"/>
              <a:ea typeface="+mn-ea"/>
              <a:cs typeface="+mn-cs"/>
            </a:endParaRPr>
          </a:p>
          <a:p>
            <a:pPr marL="171450" indent="-171450">
              <a:buFont typeface="Arial" panose="020B0604020202020204" pitchFamily="34" charset="0"/>
              <a:buChar char="•"/>
            </a:pPr>
            <a:r>
              <a:rPr lang="el-GR" sz="1200" b="0" i="0" u="none" strike="noStrike" noProof="0">
                <a:latin typeface="+mn-lt"/>
                <a:ea typeface="+mn-ea"/>
                <a:cs typeface="+mn-cs"/>
              </a:rPr>
              <a:t>Κάτω Χώρες</a:t>
            </a:r>
            <a:endParaRPr lang="el-GR" sz="1200" b="0" i="0" u="none" strike="noStrike" noProof="0">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l-GR"/>
              <a:t>﻿Τα ευρωπαϊκά έθνη δεν ζούσαν πάντα ειρηνικά μεταξύ τους.</a:t>
            </a:r>
            <a:r>
              <a:rPr lang="el-GR" baseline="0"/>
              <a:t> </a:t>
            </a:r>
            <a:r>
              <a:rPr lang="el-GR"/>
              <a:t>Πολλοί πόλεμοι έλαβαν χώρα ανά τους αιώνες.</a:t>
            </a:r>
            <a:endParaRPr lang="el-GR"/>
          </a:p>
          <a:p>
            <a:pPr marL="0" marR="0" lvl="0" indent="0" algn="l" defTabSz="914400" rtl="0" eaLnBrk="1" fontAlgn="auto" latinLnBrk="0" hangingPunct="1">
              <a:lnSpc>
                <a:spcPct val="100000"/>
              </a:lnSpc>
              <a:spcBef>
                <a:spcPts val="0"/>
              </a:spcBef>
              <a:spcAft>
                <a:spcPts val="0"/>
              </a:spcAft>
              <a:buClrTx/>
              <a:buSzTx/>
              <a:buFontTx/>
              <a:buNone/>
              <a:defRPr/>
            </a:pPr>
            <a:r>
              <a:rPr lang="el-GR"/>
              <a:t>Δύο παγκόσμιοι πόλεμοι έλαβαν χώρα μόνο τον 20</a:t>
            </a:r>
            <a:r>
              <a:rPr lang="el-GR" baseline="30000"/>
              <a:t>ό</a:t>
            </a:r>
            <a:r>
              <a:rPr lang="el-GR"/>
              <a:t> αιώνα:</a:t>
            </a:r>
            <a:endParaRPr lang="el-G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l-GR" sz="1200"/>
              <a:t>1914</a:t>
            </a:r>
            <a:r>
              <a:rPr lang="el-GR" sz="1200" baseline="0"/>
              <a:t>-1918 Α’ Παγκόσμιος Πόλεμος.</a:t>
            </a:r>
            <a:endParaRPr lang="el-GR" sz="1200"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l-GR" sz="1200" baseline="0"/>
              <a:t>1939-1945 Β’ Παγκόσμιος Πόλεμος.</a:t>
            </a:r>
            <a:endParaRPr lang="el-GR" sz="1200" baseline="0"/>
          </a:p>
          <a:p>
            <a:pPr marL="0" marR="0" lvl="0" indent="0" algn="l" defTabSz="914400" rtl="0" eaLnBrk="1" fontAlgn="auto" latinLnBrk="0" hangingPunct="1">
              <a:lnSpc>
                <a:spcPct val="100000"/>
              </a:lnSpc>
              <a:spcBef>
                <a:spcPts val="0"/>
              </a:spcBef>
              <a:spcAft>
                <a:spcPts val="0"/>
              </a:spcAft>
              <a:buClrTx/>
              <a:buSzTx/>
              <a:buFontTx/>
              <a:buNone/>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l-GR" sz="1200"/>
              <a:t>Παρότι ορισμένες φορές μπορεί να υπάρχουν διαφωνίες μεταξύ των χωρών της ΕΕ, οι βασικές αρχές της ΕΕ έχουν παραμείνει αμετάβλητες τα τελευταία 70 χρόνια.</a:t>
            </a:r>
            <a:r>
              <a:rPr lang="el-GR" sz="1200" baseline="0"/>
              <a:t> </a:t>
            </a:r>
            <a:r>
              <a:rPr lang="el-GR" sz="1200"/>
              <a:t>Η αποτροπή μελλοντικών συγκρούσεων ήταν ένας από τους στόχους που οδήγησαν στη δημιουργία της </a:t>
            </a:r>
            <a:r>
              <a:rPr lang="el-GR" sz="1200" b="1"/>
              <a:t>Ευρωπαϊκής Ένωσης</a:t>
            </a:r>
            <a:r>
              <a:rPr lang="el-GR" sz="1200"/>
              <a:t>.</a:t>
            </a:r>
            <a:endParaRPr lang="el-GR" sz="12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l-GR" sz="1200"/>
              <a:t>Το 2012, χάρη στις άοκνες</a:t>
            </a:r>
            <a:r>
              <a:rPr lang="el-GR" sz="1200" baseline="0"/>
              <a:t> προσπάθειές της για την προάσπιση της ειρήνης, της δημοκρατίας και των ανθρώπινων δικαιωμάτων στην Ευρώπη και σε ολόκληρο τον κόσμο, απονεμήθηκε στην Ευρωπαϊκή Ένωση το βραβείο Νόμπελ Ειρήνης</a:t>
            </a:r>
            <a:r>
              <a:rPr lang="el-GR" sz="1200"/>
              <a:t>.</a:t>
            </a:r>
            <a:endParaRPr lang="el-GR" sz="1200"/>
          </a:p>
        </p:txBody>
      </p:sp>
      <p:sp>
        <p:nvSpPr>
          <p:cNvPr id="4" name="Slide Number Placeholder 3"/>
          <p:cNvSpPr>
            <a:spLocks noGrp="1"/>
          </p:cNvSpPr>
          <p:nvPr>
            <p:ph type="sldNum" sz="quarter" idx="10"/>
          </p:nvPr>
        </p:nvSpPr>
        <p:spPr/>
        <p:txBody>
          <a:bodyPr/>
          <a:lstStyle/>
          <a:p>
            <a:fld id="{E798FA88-871F-5C48-9EBC-B5098FA55A7A}" type="slidenum">
              <a:rPr lang="fr-FR" smtClean="0"/>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l-GR" noProof="0" dirty="0">
                <a:solidFill>
                  <a:schemeClr val="tx1"/>
                </a:solidFill>
              </a:rPr>
              <a:t>﻿Με την πάροδο των ετών, όλο και περισσότερες χώρες συμμετείχαν στο ευρωπαϊκό εγχείρημα.</a:t>
            </a:r>
            <a:endParaRPr lang="el-GR"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l-GR" noProof="0" dirty="0">
                <a:solidFill>
                  <a:schemeClr val="tx1"/>
                </a:solidFill>
              </a:rPr>
              <a:t>* Το Ηνωμένο Βασίλειο εγκατέλειψε την Ευρωπαϊκή Ένωση το 20</a:t>
            </a:r>
            <a:r>
              <a:rPr lang="fr-BE" noProof="0" dirty="0">
                <a:solidFill>
                  <a:schemeClr val="tx1"/>
                </a:solidFill>
              </a:rPr>
              <a:t>20.</a:t>
            </a:r>
            <a:endParaRPr lang="el-GR" baseline="0" noProof="0"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l-GR" sz="800" noProof="0"/>
              <a:t>Κύρια βήματα προς την κατεύθυνση της δημιουργίας της Ευρωπαϊκής Ένωσης:</a:t>
            </a:r>
            <a:endParaRPr lang="el-GR" sz="800" noProof="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lang="en-GB" sz="800"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l-GR" sz="800" noProof="0"/>
              <a:t>﻿Από το 1945 έως το 1950, ορισμένοι Ευρωπαίοι πολιτικοί, μεταξύ των οποίων και ο Ρομπέρ Σούμαν, ξεκίνησαν τη διαδικασία δημιουργίας της Ευρωπαϊκής Ένωσης στην οποία ζούμε σήμερα.</a:t>
            </a:r>
            <a:endParaRPr lang="el-GR" sz="800" noProof="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lang="en-GB" sz="800"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l-GR" sz="800" noProof="0"/>
              <a:t>1950 </a:t>
            </a:r>
            <a:r>
              <a:rPr lang="el-GR" sz="800" b="1" noProof="0"/>
              <a:t>Διακήρυξη Σούμαν </a:t>
            </a:r>
            <a:r>
              <a:rPr lang="el-GR" sz="800" b="0" baseline="0" noProof="0"/>
              <a:t> - Στις 9 Μαΐου ο Ρομπέρ Σούμαν (τότε υπουργός Εξωτερικών της Γαλλίας) πρότεινε η διαχείριση της παραγωγής άνθρακα και χάλυβα —των πρώτων υλών που χρησιμοποιούνται για την προετοιμασία ενός πολέμου— να γίνεται συλλογικά, ώστε να διασφαλίζεται ότι καμία χώρα δεν θα μπορεί να εξοπλιστεί κρυφά εναντίον των άλλων.</a:t>
            </a:r>
            <a:br>
              <a:rPr lang="el-GR" sz="800" b="0" baseline="0" noProof="0"/>
            </a:br>
            <a:r>
              <a:rPr lang="el-GR" sz="800" noProof="0"/>
              <a:t>«Η Ευρώπη δεν θα δημιουργηθεί ως διά μαγείας ούτε με βάση ένα γενικό σχέδιο. Θα οικοδομηθεί με συγκεκριμένα επιτεύγματα που πρώτα θα δημιουργήσουν μια πραγματική αλληλεγγύη».</a:t>
            </a:r>
            <a:endParaRPr lang="el-GR" sz="800" noProof="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lang="en-GB" sz="800" noProof="0" dirty="0"/>
          </a:p>
          <a:p>
            <a:pPr marL="171450" indent="-171450">
              <a:buFont typeface="Arial" panose="020B0604020202020204" pitchFamily="34" charset="0"/>
              <a:buChar char="•"/>
            </a:pPr>
            <a:r>
              <a:rPr lang="el-GR" sz="800" noProof="0"/>
              <a:t>Αρχή της </a:t>
            </a:r>
            <a:r>
              <a:rPr lang="el-GR" sz="800" b="1" noProof="0"/>
              <a:t>Ευρωπαϊκής Κοινότητας Άνθρακα και Χάλυβα </a:t>
            </a:r>
            <a:r>
              <a:rPr lang="el-GR" sz="800" baseline="0" noProof="0"/>
              <a:t>- Το</a:t>
            </a:r>
            <a:r>
              <a:rPr lang="el-GR" sz="800" noProof="0"/>
              <a:t> 1951</a:t>
            </a:r>
            <a:r>
              <a:rPr lang="el-GR" sz="800" b="0" noProof="0"/>
              <a:t>, το Βέλγιο, η Γαλλία, η Γερμανία, η Ιταλία, το Λουξεμβούργο και οι Κάτω Χώρες συμφώνησαν </a:t>
            </a:r>
            <a:r>
              <a:rPr lang="el-GR" sz="800" noProof="0"/>
              <a:t>να ενώσουν τις βιομηχανίες τους παραγωγής άνθρακα και χάλυβα.</a:t>
            </a:r>
            <a:endParaRPr lang="el-GR" sz="800" noProof="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lang="en-GB" sz="800"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l-GR" sz="800" baseline="0" noProof="0"/>
              <a:t>Λίγα χρόνια αργότερα, οι έξι ιδρυτικές χώρες αποφάσισαν να επεκτείνουν τη συνεργασία τους και σε άλλους οικονομικούς τομείς.</a:t>
            </a:r>
            <a:endParaRPr lang="el-GR" sz="800" baseline="0" noProof="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l-GR" sz="800" baseline="0" noProof="0"/>
              <a:t>Η Συνθήκη της Ρώμης, με την οποία ιδρύθηκε η Ευρωπαϊκή Οικονομική Κοινότητα, υπογράφηκε το 1957. Τη θέση της αμοιβαίας εχθρότητας έλαβε η συνεργασία.</a:t>
            </a:r>
            <a:endParaRPr lang="el-GR" sz="800" baseline="0" noProof="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lang="en-GB" sz="800"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l-GR" sz="800" noProof="0"/>
              <a:t>1957 </a:t>
            </a:r>
            <a:r>
              <a:rPr lang="el-GR" sz="800" b="1" noProof="0"/>
              <a:t>Συνθήκη της Ρώμης </a:t>
            </a:r>
            <a:r>
              <a:rPr lang="el-GR" sz="800" noProof="0"/>
              <a:t>–</a:t>
            </a:r>
            <a:r>
              <a:rPr lang="el-GR" sz="800" baseline="0" noProof="0"/>
              <a:t> Δημιουργία της Ευρωπαϊκής Οικονομικής Κοινότητας.</a:t>
            </a:r>
            <a:r>
              <a:rPr lang="el-GR" sz="800" noProof="0"/>
              <a:t> Οι ίδιες</a:t>
            </a:r>
            <a:r>
              <a:rPr lang="el-GR" sz="800" baseline="0" noProof="0"/>
              <a:t> έξι</a:t>
            </a:r>
            <a:r>
              <a:rPr lang="el-GR" sz="800" noProof="0"/>
              <a:t> χώρες (Βέλγιο, Γαλλία, Γερμανία, Ιταλία, Λουξεμβούργο και Κάτω Χώρες) δημιούργησαν</a:t>
            </a:r>
            <a:r>
              <a:rPr lang="el-GR" sz="800" baseline="0" noProof="0"/>
              <a:t> μια κοινή αγορά, </a:t>
            </a:r>
            <a:r>
              <a:rPr lang="el-GR" sz="800" noProof="0"/>
              <a:t>που τους επέτρεπε να συναλλάσσονται μεταξύ τους χωρίς να χρειάζεται να καταβάλλουν επιπλέον φόρο.</a:t>
            </a:r>
            <a:br>
              <a:rPr lang="el-GR" sz="800" noProof="0"/>
            </a:br>
            <a:r>
              <a:rPr lang="el-GR" sz="800" baseline="0" noProof="0"/>
              <a:t>Χάρη στην κοινή αγορά, η ζωή των κατοίκων της ΕΟΚ είχε γίνει ευκολότερη μέσα σε μικρό χρονικό διάστημα. Με την πάροδο των ετών όλο και περισσότερες χώρες συμμετείχαν. Μέχρι το 1992, η αρχική «λέσχη» είχε τόσο πολύ αλλάξει και τα μέλη της ήταν τόσο περισσότερο ενωμένα μεταξύ τους, ώστε αποφάσισαν να αλλάξουν την ονομασία της σε «Ευρωπαϊκή Ένωση» (EΕ).</a:t>
            </a:r>
            <a:endParaRPr lang="el-GR" sz="800" baseline="0" noProof="0"/>
          </a:p>
          <a:p>
            <a:pPr marL="0" marR="0" lvl="0" indent="0" algn="l" defTabSz="914400" rtl="0" eaLnBrk="1" fontAlgn="auto" latinLnBrk="0" hangingPunct="1">
              <a:lnSpc>
                <a:spcPct val="100000"/>
              </a:lnSpc>
              <a:spcBef>
                <a:spcPts val="0"/>
              </a:spcBef>
              <a:spcAft>
                <a:spcPts val="0"/>
              </a:spcAft>
              <a:buClrTx/>
              <a:buSzPct val="120000"/>
              <a:buFont typeface="Arial" panose="020B0604020202020204" pitchFamily="34" charset="0"/>
              <a:buNone/>
              <a:defRPr/>
            </a:pPr>
            <a:endParaRPr lang="en-GB" sz="800" b="1" noProof="0" dirty="0"/>
          </a:p>
          <a:p>
            <a:pPr marL="171450" marR="0" lvl="0" indent="-171450" algn="l" defTabSz="914400" rtl="0" eaLnBrk="1" fontAlgn="auto" latinLnBrk="0" hangingPunct="1">
              <a:lnSpc>
                <a:spcPct val="100000"/>
              </a:lnSpc>
              <a:spcBef>
                <a:spcPts val="0"/>
              </a:spcBef>
              <a:spcAft>
                <a:spcPts val="0"/>
              </a:spcAft>
              <a:buClrTx/>
              <a:buSzPct val="120000"/>
              <a:buFont typeface="Arial" panose="020B0604020202020204" pitchFamily="34" charset="0"/>
              <a:buChar char="•"/>
              <a:defRPr/>
            </a:pPr>
            <a:r>
              <a:rPr lang="el-GR" sz="800" b="0" noProof="0"/>
              <a:t>1992</a:t>
            </a:r>
            <a:r>
              <a:rPr lang="el-GR" sz="800" b="0" baseline="0" noProof="0"/>
              <a:t> </a:t>
            </a:r>
            <a:r>
              <a:rPr lang="el-GR" sz="800" b="1" baseline="0" noProof="0"/>
              <a:t>Συνθήκη του Μάαστριχτ </a:t>
            </a:r>
            <a:r>
              <a:rPr lang="el-GR" sz="800" b="0" baseline="0" noProof="0"/>
              <a:t>– ﻿Δημιουργία της Ευρωπαϊκής Ένωσης όπως τη γνωρίζουμε σήμερα:</a:t>
            </a:r>
            <a:endParaRPr lang="el-GR" sz="800" b="0" baseline="0" noProof="0"/>
          </a:p>
          <a:p>
            <a:pPr marL="742950" lvl="1" indent="-285750">
              <a:lnSpc>
                <a:spcPct val="150000"/>
              </a:lnSpc>
              <a:buSzPct val="80000"/>
              <a:buFont typeface="Courier New" panose="02070309020205020404" charset="0"/>
              <a:buChar char="o"/>
            </a:pPr>
            <a:r>
              <a:rPr lang="el-GR" sz="800" noProof="0"/>
              <a:t>μια </a:t>
            </a:r>
            <a:r>
              <a:rPr lang="el-GR" sz="800" b="1" noProof="0"/>
              <a:t>πολιτική και οικονομική </a:t>
            </a:r>
            <a:r>
              <a:rPr lang="el-GR" sz="800" noProof="0"/>
              <a:t>ένωση </a:t>
            </a:r>
            <a:r>
              <a:rPr lang="el-GR" sz="800" b="0" noProof="0"/>
              <a:t>χωρών της ΕΕ</a:t>
            </a:r>
            <a:endParaRPr lang="el-GR" sz="800" b="0" noProof="0"/>
          </a:p>
          <a:p>
            <a:pPr marL="742950" lvl="1" indent="-285750">
              <a:lnSpc>
                <a:spcPct val="150000"/>
              </a:lnSpc>
              <a:buSzPct val="80000"/>
              <a:buFont typeface="Courier New" panose="02070309020205020404" charset="0"/>
              <a:buChar char="o"/>
            </a:pPr>
            <a:r>
              <a:rPr lang="el-GR" sz="800" b="1" noProof="0"/>
              <a:t>δεν υπάρχουν συνοριακοί έλεγχοι </a:t>
            </a:r>
            <a:r>
              <a:rPr lang="el-GR" sz="800" noProof="0"/>
              <a:t>ανάμεσα στις περισσότερες από αυτές (</a:t>
            </a:r>
            <a:r>
              <a:rPr lang="el-GR" sz="800" b="0" noProof="0"/>
              <a:t>χώρος Σένγκεν – 1995)</a:t>
            </a:r>
            <a:endParaRPr lang="el-GR" sz="800" b="0" noProof="0"/>
          </a:p>
          <a:p>
            <a:pPr marL="742950" lvl="1" indent="-285750">
              <a:lnSpc>
                <a:spcPct val="150000"/>
              </a:lnSpc>
              <a:buSzPct val="80000"/>
              <a:buFont typeface="Courier New" panose="02070309020205020404" charset="0"/>
              <a:buChar char="o"/>
            </a:pPr>
            <a:r>
              <a:rPr lang="el-GR" sz="800" b="1" noProof="0"/>
              <a:t>ένα ενιαίο νόμισμα </a:t>
            </a:r>
            <a:r>
              <a:rPr lang="el-GR" sz="800" noProof="0"/>
              <a:t>στις περισσότερες από αυτές (</a:t>
            </a:r>
            <a:r>
              <a:rPr lang="el-GR" sz="800" b="0" noProof="0"/>
              <a:t>το ευρώ – 2002)</a:t>
            </a:r>
            <a:endParaRPr lang="el-GR" sz="800" b="0" noProof="0"/>
          </a:p>
          <a:p>
            <a:pPr lvl="1">
              <a:lnSpc>
                <a:spcPct val="150000"/>
              </a:lnSpc>
              <a:buSzPct val="80000"/>
            </a:pPr>
            <a:endParaRPr lang="en-GB" sz="800" b="0" noProof="0" dirty="0"/>
          </a:p>
          <a:p>
            <a:pPr marL="171450" indent="-171450">
              <a:buSzPct val="120000"/>
              <a:buFont typeface="Arial" panose="020B0604020202020204" pitchFamily="34" charset="0"/>
              <a:buChar char="•"/>
            </a:pPr>
            <a:r>
              <a:rPr lang="el-GR" sz="800" b="0" i="0" u="none" strike="noStrike" noProof="0"/>
              <a:t>1993</a:t>
            </a:r>
            <a:r>
              <a:rPr lang="el-GR" sz="800" b="0" i="0" u="none" strike="noStrike" baseline="0" noProof="0"/>
              <a:t> </a:t>
            </a:r>
            <a:r>
              <a:rPr lang="el-GR" sz="800" b="1" i="0" u="none" strike="noStrike" baseline="0" noProof="0"/>
              <a:t>Ενιαία αγορά </a:t>
            </a:r>
            <a:r>
              <a:rPr lang="el-GR" sz="800" b="0" i="0" u="none" strike="noStrike" baseline="0" noProof="0"/>
              <a:t>δημιουργήθηκε για να </a:t>
            </a:r>
            <a:r>
              <a:rPr lang="el-GR" sz="800" b="0" i="0" u="none" strike="noStrike" noProof="0"/>
              <a:t>διασφαλίσει την ελεύθερη κυκλοφορία αγαθών, υπηρεσιών, κεφαλαίου και προσώπων εντός</a:t>
            </a:r>
            <a:r>
              <a:rPr lang="el-GR" sz="800" b="0" i="0" u="none" strike="noStrike" baseline="0" noProof="0"/>
              <a:t> της ΕΕ.</a:t>
            </a:r>
            <a:br>
              <a:rPr lang="el-GR" sz="800" b="0" i="0" u="none" strike="noStrike" baseline="0" noProof="0"/>
            </a:br>
            <a:r>
              <a:rPr lang="el-GR" sz="800" b="0" i="0" u="none" strike="noStrike" noProof="0"/>
              <a:t>﻿Με την άρση των τεχνικών, νομικών και γραφειοκρατικών εμποδίων, η ΕΕ επιτρέπει στους πολίτες / τις εταιρείες να εμπορεύονται και να αναπτύσσουν επιχειρηματικές δραστηριότητες ελεύθερα σε ολόκληρη την ΕΕ.</a:t>
            </a:r>
            <a:br>
              <a:rPr lang="el-GR" sz="800" b="0" i="0" u="none" strike="noStrike" noProof="0"/>
            </a:br>
            <a:r>
              <a:rPr lang="el-GR" sz="800" noProof="0"/>
              <a:t>Μέλη της κοινής («ενιαίας») αγοράς είναι </a:t>
            </a:r>
            <a:r>
              <a:rPr lang="el-GR" sz="800" b="0" i="0" u="none" strike="noStrike" noProof="0"/>
              <a:t>οι </a:t>
            </a:r>
            <a:r>
              <a:rPr lang="el-GR" sz="800" noProof="0"/>
              <a:t>﻿χώρες της ΕΕ, καθώς και η Ελβετία, η Νορβηγία, η Ισλανδία και το Λιχτενστάιν.</a:t>
            </a:r>
            <a:endParaRPr lang="el-GR" sz="800" noProof="0"/>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noProof="0" dirty="0"/>
              <a:t>Ο </a:t>
            </a:r>
            <a:r>
              <a:rPr lang="el-GR" b="1" noProof="0" dirty="0"/>
              <a:t>χώρος Σένγκεν </a:t>
            </a:r>
            <a:r>
              <a:rPr lang="el-GR" noProof="0" dirty="0"/>
              <a:t>δημιουργήθηκε το 1995,</a:t>
            </a:r>
            <a:r>
              <a:rPr lang="el-GR" baseline="0" noProof="0" dirty="0"/>
              <a:t> προκειμένου οι χώρες της ΕΕ να άρουν τους ελέγχους στα σύνορά τους.</a:t>
            </a:r>
            <a:endParaRPr lang="el-GR" baseline="0" noProof="0" dirty="0"/>
          </a:p>
          <a:p>
            <a:r>
              <a:rPr lang="el-GR" baseline="0" noProof="0" dirty="0"/>
              <a:t>﻿Οι πολίτες της ΕΕ μπορούν να κυκλοφορούν ελεύθερα σε αυτόν τον χώρο.</a:t>
            </a:r>
            <a:endParaRPr lang="el-GR" baseline="0" noProof="0" dirty="0"/>
          </a:p>
          <a:p>
            <a:r>
              <a:rPr lang="el-GR" i="0" baseline="0" noProof="0" dirty="0"/>
              <a:t>Ο χώρος Σένγκεν περιλαμβάνει όλα τα κράτη μέλη της ΕΕ εκτός από τη Βουλγαρία, την Ιρλανδία, την Κροατία και τη Ρουμανία.</a:t>
            </a:r>
            <a:endParaRPr lang="fr-BE" i="0" baseline="0" noProof="0" dirty="0"/>
          </a:p>
          <a:p>
            <a:r>
              <a:rPr lang="el-GR" dirty="0"/>
              <a:t>Τα ακόλουθα τρίτα κράτη μέλη ανήκουν επίσης στον χώρο Σένγκεν: Ισλανδία, Λιχτενστάιν, Νορβηγία και Ελβετία.</a:t>
            </a:r>
            <a:endParaRPr lang="el-GR" dirty="0"/>
          </a:p>
        </p:txBody>
      </p:sp>
      <p:sp>
        <p:nvSpPr>
          <p:cNvPr id="4" name="Slide Number Placeholder 3"/>
          <p:cNvSpPr>
            <a:spLocks noGrp="1"/>
          </p:cNvSpPr>
          <p:nvPr>
            <p:ph type="sldNum" sz="quarter" idx="10"/>
          </p:nvPr>
        </p:nvSpPr>
        <p:spPr/>
        <p:txBody>
          <a:bodyPr/>
          <a:lstStyle/>
          <a:p>
            <a:fld id="{E798FA88-871F-5C48-9EBC-B5098FA55A7A}" type="slidenum">
              <a:rPr lang="fr-FR" smtClean="0"/>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aseline="0" noProof="0"/>
              <a:t>﻿Το ευρώ χρησιμοποιείται σήμερα από περίπου τα δύο τρίτα των πολιτών της ΕΕ σε 19 χώρες.</a:t>
            </a:r>
            <a:endParaRPr lang="el-GR" baseline="0" noProof="0"/>
          </a:p>
          <a:p>
            <a:pPr lvl="0">
              <a:defRPr/>
            </a:pPr>
            <a:r>
              <a:rPr lang="el-GR" baseline="0" noProof="0"/>
              <a:t>Τα κράτη μέλη της EΕ που χρησιμοποιούν</a:t>
            </a:r>
            <a:r>
              <a:rPr lang="el-GR" noProof="0"/>
              <a:t> το </a:t>
            </a:r>
            <a:r>
              <a:rPr lang="el-GR"/>
              <a:t>ευρώ </a:t>
            </a:r>
            <a:r>
              <a:rPr lang="el-GR" baseline="0" noProof="0"/>
              <a:t>είναι τα εξής: </a:t>
            </a:r>
            <a:r>
              <a:rPr lang="el-GR"/>
              <a:t>Βέλγιο, Γερμανία, Εσθονία, Ιρλανδία, Ελλάδα, Ισπανία, Γαλλία, Ιταλία, Κύπρος, Λετονία, Λιθουανία, Λουξεμβούργο, Μάλτα, Κάτω Χώρες, Αυστρία, Πορτογαλία, Σλοβενία, Σλοβακία, Φινλανδία.</a:t>
            </a:r>
            <a:endParaRPr lang="el-GR"/>
          </a:p>
          <a:p>
            <a:endParaRPr lang="en-GB" noProof="0" dirty="0"/>
          </a:p>
        </p:txBody>
      </p:sp>
      <p:sp>
        <p:nvSpPr>
          <p:cNvPr id="4" name="Slide Number Placeholder 3"/>
          <p:cNvSpPr>
            <a:spLocks noGrp="1"/>
          </p:cNvSpPr>
          <p:nvPr>
            <p:ph type="sldNum" sz="quarter" idx="10"/>
          </p:nvPr>
        </p:nvSpPr>
        <p:spPr/>
        <p:txBody>
          <a:bodyPr/>
          <a:lstStyle/>
          <a:p>
            <a:fld id="{E798FA88-871F-5C48-9EBC-B5098FA55A7A}" type="slidenum">
              <a:rPr lang="fr-FR" smtClean="0"/>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66909" y="4693919"/>
            <a:ext cx="5335270" cy="4862287"/>
          </a:xfrm>
        </p:spPr>
        <p:txBody>
          <a:bodyPr/>
          <a:lstStyle/>
          <a:p>
            <a:pPr marL="0" indent="0">
              <a:buFont typeface="Arial" panose="020B0604020202020204" pitchFamily="34" charset="0"/>
              <a:buNone/>
            </a:pPr>
            <a:r>
              <a:rPr lang="el-GR" sz="1100" noProof="0">
                <a:solidFill>
                  <a:schemeClr val="tx1"/>
                </a:solidFill>
              </a:rPr>
              <a:t>Τι κάνει η ΕΕ;</a:t>
            </a:r>
            <a:endParaRPr lang="el-GR" sz="1100" noProof="0">
              <a:solidFill>
                <a:schemeClr val="tx1"/>
              </a:solidFill>
            </a:endParaRPr>
          </a:p>
          <a:p>
            <a:pPr marL="0" indent="0">
              <a:buFont typeface="Arial" panose="020B0604020202020204" pitchFamily="34" charset="0"/>
              <a:buNone/>
            </a:pPr>
            <a:endParaRPr lang="en-GB" sz="1100" kern="1200" noProof="0" dirty="0">
              <a:solidFill>
                <a:schemeClr val="tx1"/>
              </a:solidFill>
              <a:effectLst/>
            </a:endParaRPr>
          </a:p>
          <a:p>
            <a:pPr marL="0" indent="0">
              <a:buFont typeface="Arial" panose="020B0604020202020204" pitchFamily="34" charset="0"/>
              <a:buNone/>
            </a:pPr>
            <a:r>
              <a:rPr lang="el-GR" sz="1100" noProof="0">
                <a:solidFill>
                  <a:schemeClr val="tx1"/>
                </a:solidFill>
              </a:rPr>
              <a:t>﻿Μεταξύ άλλων, η ΕΕ επενδύει στους εξής τομείς (από τους οποίους μπορεί να επωφεληθεί ο Max): </a:t>
            </a:r>
            <a:endParaRPr lang="el-GR" sz="1100" noProof="0">
              <a:solidFill>
                <a:schemeClr val="tx1"/>
              </a:solidFill>
            </a:endParaRPr>
          </a:p>
          <a:p>
            <a:pPr marL="171450" indent="-171450" algn="l">
              <a:buFont typeface="Arial" panose="020B0604020202020204" pitchFamily="34" charset="0"/>
              <a:buChar char="•"/>
            </a:pPr>
            <a:r>
              <a:rPr lang="el-GR" sz="1100" b="1" noProof="0">
                <a:solidFill>
                  <a:schemeClr val="tx1"/>
                </a:solidFill>
              </a:rPr>
              <a:t>μεταφορές</a:t>
            </a:r>
            <a:r>
              <a:rPr lang="el-GR" sz="1100" noProof="0">
                <a:solidFill>
                  <a:schemeClr val="tx1"/>
                </a:solidFill>
              </a:rPr>
              <a:t>: ﻿για παράδειγμα, χρηματοδοτεί έργα που αναπτύσσουν βιώσιμες και καινοτόμες υποδομές μεταφορών, όπως νέοι αυτοκινητόδρομοι, σιδηρόδρομοι, γέφυρες κ.λπ. (π.χ. </a:t>
            </a:r>
            <a:r>
              <a:rPr lang="el-GR" sz="1100" baseline="0" noProof="0">
                <a:solidFill>
                  <a:schemeClr val="tx1"/>
                </a:solidFill>
              </a:rPr>
              <a:t>μπορείτε να ταξιδέψετε με τρένο από το Παρίσι στη Βουδαπέστη απευθείας</a:t>
            </a:r>
            <a:r>
              <a:rPr lang="el-GR" sz="1100" noProof="0">
                <a:solidFill>
                  <a:schemeClr val="tx1"/>
                </a:solidFill>
              </a:rPr>
              <a:t>)</a:t>
            </a:r>
            <a:endParaRPr lang="el-GR" sz="1100" noProof="0">
              <a:solidFill>
                <a:schemeClr val="tx1"/>
              </a:solidFill>
            </a:endParaRPr>
          </a:p>
          <a:p>
            <a:pPr marL="171450" lvl="0" indent="-171450">
              <a:buFont typeface="Arial" panose="020B0604020202020204" pitchFamily="34" charset="0"/>
              <a:buChar char="•"/>
            </a:pPr>
            <a:r>
              <a:rPr lang="el-GR" sz="1100" b="1" noProof="0">
                <a:solidFill>
                  <a:schemeClr val="tx1"/>
                </a:solidFill>
              </a:rPr>
              <a:t>έρευνα και καινοτομία</a:t>
            </a:r>
            <a:r>
              <a:rPr lang="el-GR" sz="1100" noProof="0">
                <a:solidFill>
                  <a:schemeClr val="tx1"/>
                </a:solidFill>
              </a:rPr>
              <a:t>: ﻿για παράδειγμα, η </a:t>
            </a:r>
            <a:r>
              <a:rPr lang="el-GR" sz="1100" baseline="0" noProof="0">
                <a:solidFill>
                  <a:schemeClr val="tx1"/>
                </a:solidFill>
              </a:rPr>
              <a:t>ΕΕ</a:t>
            </a:r>
            <a:r>
              <a:rPr lang="el-GR" sz="1100" noProof="0">
                <a:solidFill>
                  <a:schemeClr val="tx1"/>
                </a:solidFill>
              </a:rPr>
              <a:t> παρέχει χρηματοδότηση για την αντιμετώπιση σημαντικών κοινωνικών θεμάτων, όπως η αλλαγή του κλίματος, οι βιώσιμες μεταφορές και οι ανανεώσιμες πηγές ενέργειας. (π.χ. </a:t>
            </a:r>
            <a:r>
              <a:rPr lang="el-GR" sz="1100" baseline="0" noProof="0">
                <a:solidFill>
                  <a:schemeClr val="tx1"/>
                </a:solidFill>
              </a:rPr>
              <a:t>﻿η μεγαλύτερη μονάδα ηλιακής ενέργειας της Ευρώπης κοντά στο Μπορντό)</a:t>
            </a:r>
            <a:endParaRPr lang="el-GR" sz="1100" baseline="0" noProof="0">
              <a:solidFill>
                <a:schemeClr val="tx1"/>
              </a:solidFill>
            </a:endParaRPr>
          </a:p>
          <a:p>
            <a:pPr marL="171450" lvl="0" indent="-171450">
              <a:buFont typeface="Arial" panose="020B0604020202020204" pitchFamily="34" charset="0"/>
              <a:buChar char="•"/>
            </a:pPr>
            <a:r>
              <a:rPr lang="el-GR" sz="1100" b="1" noProof="0">
                <a:solidFill>
                  <a:schemeClr val="tx1"/>
                </a:solidFill>
              </a:rPr>
              <a:t>εκπαίδευση</a:t>
            </a:r>
            <a:r>
              <a:rPr lang="el-GR" sz="1100" noProof="0">
                <a:solidFill>
                  <a:schemeClr val="tx1"/>
                </a:solidFill>
              </a:rPr>
              <a:t>: ﻿για παράδειγμα, στηρίζει οικονομικά τις προσπάθειες των κρατών μελών για τη μεταρρύθμιση των συστημάτων τους για την εκπαίδευση και την κατάρτιση. (π.χ. έργα ψηφιακών βιβλιοθηκών)</a:t>
            </a:r>
            <a:endParaRPr lang="el-GR" sz="1100" noProof="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l-GR" sz="1100" b="1" noProof="0">
                <a:solidFill>
                  <a:schemeClr val="tx1"/>
                </a:solidFill>
              </a:rPr>
              <a:t>θέσεις εργασίας</a:t>
            </a:r>
            <a:r>
              <a:rPr lang="el-GR" sz="1100" noProof="0">
                <a:solidFill>
                  <a:schemeClr val="tx1"/>
                </a:solidFill>
              </a:rPr>
              <a:t>: ﻿για παράδειγμα, </a:t>
            </a:r>
            <a:r>
              <a:rPr lang="el-GR" sz="1100" b="0" noProof="0">
                <a:solidFill>
                  <a:schemeClr val="tx1"/>
                </a:solidFill>
              </a:rPr>
              <a:t>η ΕΕ προωθεί την απασχόληση και την κοινωνική ένταξη επενδύοντας</a:t>
            </a:r>
            <a:r>
              <a:rPr lang="el-GR" sz="1100" noProof="0">
                <a:solidFill>
                  <a:schemeClr val="tx1"/>
                </a:solidFill>
              </a:rPr>
              <a:t> στους πολίτες της Ευρώπης και στις δεξιότητές τους. ﻿(π.χ.</a:t>
            </a:r>
            <a:r>
              <a:rPr lang="el-GR" sz="1100"/>
              <a:t> </a:t>
            </a:r>
            <a:r>
              <a:rPr lang="el-GR" sz="1100" noProof="0">
                <a:solidFill>
                  <a:schemeClr val="tx1"/>
                </a:solidFill>
              </a:rPr>
              <a:t>τα σχολεία δεύτερης ευκαιρίας βοηθούν τα άτομα που δεν έχουν ολοκληρώσει σπουδές τριτοβάθμιας εκπαίδευσης να βρουν εργασία)</a:t>
            </a:r>
            <a:endParaRPr lang="el-GR" sz="1100" noProof="0">
              <a:solidFill>
                <a:schemeClr val="tx1"/>
              </a:solidFill>
            </a:endParaRPr>
          </a:p>
          <a:p>
            <a:pPr marL="171450" lvl="0" indent="-171450">
              <a:buFont typeface="Arial" panose="020B0604020202020204" pitchFamily="34" charset="0"/>
              <a:buChar char="•"/>
            </a:pPr>
            <a:r>
              <a:rPr lang="el-GR" sz="1100" b="1" noProof="0">
                <a:solidFill>
                  <a:schemeClr val="tx1"/>
                </a:solidFill>
              </a:rPr>
              <a:t>κοινωνική ένταξη</a:t>
            </a:r>
            <a:r>
              <a:rPr lang="el-GR" sz="1100" noProof="0">
                <a:solidFill>
                  <a:schemeClr val="tx1"/>
                </a:solidFill>
              </a:rPr>
              <a:t>: ﻿για παράδειγμα, η ΕΕ </a:t>
            </a:r>
            <a:r>
              <a:rPr lang="el-GR" sz="1100" b="0" i="0" u="none" strike="noStrike" noProof="0">
                <a:solidFill>
                  <a:schemeClr val="tx1"/>
                </a:solidFill>
              </a:rPr>
              <a:t>στηρίζει την κοινωνική ένταξη των ατόμων με αναπηρίες, των νεότερων και των μεγαλύτερης ηλικίας εργαζομένων, των ανειδίκευτων εργαζομένων, των μεταναστών και των εθνοτικών μειονοτήτων.</a:t>
            </a:r>
            <a:r>
              <a:rPr lang="el-GR" sz="1100" b="0" i="0" u="none" strike="noStrike" baseline="0" noProof="0">
                <a:solidFill>
                  <a:schemeClr val="tx1"/>
                </a:solidFill>
              </a:rPr>
              <a:t> Επίσης, μεριμνά για την καταπολέμηση της φτώχειας. (π.χ. δικαιώματα των ΛΟΑΔΜ, επανεγκατάσταση προσφύγων)</a:t>
            </a:r>
            <a:endParaRPr lang="el-GR" sz="1100" b="0" i="0" u="none" strike="noStrike" baseline="0" noProof="0">
              <a:solidFill>
                <a:schemeClr val="tx1"/>
              </a:solidFill>
            </a:endParaRPr>
          </a:p>
          <a:p>
            <a:pPr marL="171450" lvl="0" indent="-171450">
              <a:buFont typeface="Arial" panose="020B0604020202020204" pitchFamily="34" charset="0"/>
              <a:buChar char="•"/>
            </a:pPr>
            <a:r>
              <a:rPr lang="el-GR" sz="1100" b="1" noProof="0">
                <a:solidFill>
                  <a:schemeClr val="tx1"/>
                </a:solidFill>
              </a:rPr>
              <a:t>υγεία: </a:t>
            </a:r>
            <a:r>
              <a:rPr lang="el-GR" sz="1100" noProof="0">
                <a:solidFill>
                  <a:schemeClr val="tx1"/>
                </a:solidFill>
              </a:rPr>
              <a:t>﻿για παράδειγμα, η ΕΕ επενδύει σε ερευνητικά προγράμματα για την καταπολέμηση του καρκίνου. ﻿(π.χ. Ευρωπαϊκή Κάρτα Ασφάλισης Ασθένειας, </a:t>
            </a:r>
            <a:r>
              <a:rPr lang="el-GR" sz="1100" baseline="0" noProof="0">
                <a:solidFill>
                  <a:schemeClr val="tx1"/>
                </a:solidFill>
              </a:rPr>
              <a:t>κανονισμοί για την ίδια ποιότητα τροφίμων στην ΕΕ)</a:t>
            </a:r>
            <a:endParaRPr lang="el-GR" sz="1100" baseline="0" noProof="0">
              <a:solidFill>
                <a:schemeClr val="tx1"/>
              </a:solidFill>
            </a:endParaRPr>
          </a:p>
          <a:p>
            <a:pPr marL="171450" lvl="0" indent="-171450">
              <a:buFont typeface="Arial" panose="020B0604020202020204" pitchFamily="34" charset="0"/>
              <a:buChar char="•"/>
            </a:pPr>
            <a:r>
              <a:rPr lang="el-GR" sz="1100" b="1" noProof="0">
                <a:solidFill>
                  <a:schemeClr val="tx1"/>
                </a:solidFill>
              </a:rPr>
              <a:t>﻿περιφερειακή ανάπτυξη και φτωχότερες περιφέρειες της ΕΕ</a:t>
            </a:r>
            <a:r>
              <a:rPr lang="el-GR" sz="1100" noProof="0">
                <a:solidFill>
                  <a:schemeClr val="tx1"/>
                </a:solidFill>
              </a:rPr>
              <a:t>: ﻿για παράδειγμα, η </a:t>
            </a:r>
            <a:r>
              <a:rPr lang="el-GR" sz="1100" baseline="0" noProof="0">
                <a:solidFill>
                  <a:schemeClr val="tx1"/>
                </a:solidFill>
              </a:rPr>
              <a:t>ΕΕ</a:t>
            </a:r>
            <a:r>
              <a:rPr lang="el-GR" sz="1100" noProof="0">
                <a:solidFill>
                  <a:schemeClr val="tx1"/>
                </a:solidFill>
              </a:rPr>
              <a:t> δίνει νέα πνοή στις αγροτικές περιοχές μέσω της ψηφιοποίησης. (π.χ.</a:t>
            </a:r>
            <a:r>
              <a:rPr lang="el-GR" sz="1100" baseline="0" noProof="0">
                <a:solidFill>
                  <a:schemeClr val="tx1"/>
                </a:solidFill>
              </a:rPr>
              <a:t> </a:t>
            </a:r>
            <a:r>
              <a:rPr lang="el-GR" sz="1200" b="0" i="0" u="none" strike="noStrike">
                <a:solidFill>
                  <a:schemeClr val="tx1"/>
                </a:solidFill>
                <a:latin typeface="+mn-lt"/>
                <a:ea typeface="+mn-ea"/>
                <a:cs typeface="+mn-cs"/>
              </a:rPr>
              <a:t>η σύνδεση της Κρήτης με την παροχή ηλεκτρικής ενέργειας της ηπειρωτικής Ελλάδας</a:t>
            </a:r>
            <a:r>
              <a:rPr lang="el-GR" sz="1100" baseline="0" noProof="0">
                <a:solidFill>
                  <a:schemeClr val="tx1"/>
                </a:solidFill>
              </a:rPr>
              <a:t>)</a:t>
            </a:r>
            <a:endParaRPr lang="el-GR" sz="1100" baseline="0" noProof="0">
              <a:solidFill>
                <a:schemeClr val="tx1"/>
              </a:solidFill>
            </a:endParaRPr>
          </a:p>
          <a:p>
            <a:pPr marL="171450" lvl="0" indent="-171450">
              <a:buFont typeface="Arial" panose="020B0604020202020204" pitchFamily="34" charset="0"/>
              <a:buChar char="•"/>
            </a:pPr>
            <a:r>
              <a:rPr lang="el-GR" sz="1100" b="1" noProof="0">
                <a:solidFill>
                  <a:schemeClr val="tx1"/>
                </a:solidFill>
              </a:rPr>
              <a:t>ανθρωπιστικά έργα</a:t>
            </a:r>
            <a:r>
              <a:rPr lang="el-GR" sz="1100" noProof="0">
                <a:solidFill>
                  <a:schemeClr val="tx1"/>
                </a:solidFill>
              </a:rPr>
              <a:t> </a:t>
            </a:r>
            <a:r>
              <a:rPr lang="el-GR" sz="1100" b="1" noProof="0">
                <a:solidFill>
                  <a:schemeClr val="tx1"/>
                </a:solidFill>
              </a:rPr>
              <a:t>σε ολόκληρο τον κόσμο</a:t>
            </a:r>
            <a:r>
              <a:rPr lang="el-GR" sz="1100" noProof="0">
                <a:solidFill>
                  <a:schemeClr val="tx1"/>
                </a:solidFill>
              </a:rPr>
              <a:t>: </a:t>
            </a:r>
            <a:r>
              <a:rPr lang="el-GR" sz="1100"/>
              <a:t>﻿</a:t>
            </a:r>
            <a:r>
              <a:rPr lang="el-GR" sz="1100" noProof="0">
                <a:solidFill>
                  <a:schemeClr val="tx1"/>
                </a:solidFill>
              </a:rPr>
              <a:t>για παράδειγμα, η ΕΕ παρέχει πρόσβαση σε οικονομικώς προσιτά δάνεια</a:t>
            </a:r>
            <a:r>
              <a:rPr lang="el-GR" sz="1100"/>
              <a:t> για την ανοικοδόμηση της ζωής τους </a:t>
            </a:r>
            <a:r>
              <a:rPr lang="el-GR" sz="1100" noProof="0">
                <a:solidFill>
                  <a:schemeClr val="tx1"/>
                </a:solidFill>
              </a:rPr>
              <a:t>σε άτομα που έχουν επιστρέψει στις εστίες τους έπειτα από πόλεμο ή θεομηνία.</a:t>
            </a:r>
            <a:endParaRPr lang="el-GR" sz="1100" noProof="0">
              <a:solidFill>
                <a:schemeClr val="tx1"/>
              </a:solidFill>
            </a:endParaRPr>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1"/>
            <a:ext cx="5335270" cy="4757782"/>
          </a:xfrm>
        </p:spPr>
        <p:txBody>
          <a:bodyPr/>
          <a:lstStyle/>
          <a:p>
            <a:r>
              <a:rPr lang="el-GR" sz="1100">
                <a:solidFill>
                  <a:schemeClr val="tx1"/>
                </a:solidFill>
                <a:latin typeface="+mn-lt"/>
                <a:ea typeface="+mn-ea"/>
                <a:cs typeface="+mn-cs"/>
              </a:rPr>
              <a:t>﻿Χάρη στην ΕΕ, μπορείτε, μεταξύ άλλων:</a:t>
            </a:r>
            <a:endParaRPr lang="el-GR" sz="1100">
              <a:solidFill>
                <a:schemeClr val="tx1"/>
              </a:solidFill>
              <a:latin typeface="+mn-lt"/>
              <a:ea typeface="+mn-ea"/>
              <a:cs typeface="+mn-cs"/>
            </a:endParaRPr>
          </a:p>
          <a:p>
            <a:pPr marL="171450" indent="-171450">
              <a:buFont typeface="Arial" panose="020B0604020202020204" pitchFamily="34" charset="0"/>
              <a:buChar char="•"/>
            </a:pPr>
            <a:r>
              <a:rPr lang="el-GR" sz="1100" b="1">
                <a:solidFill>
                  <a:schemeClr val="tx1"/>
                </a:solidFill>
                <a:latin typeface="+mn-lt"/>
                <a:ea typeface="+mn-ea"/>
                <a:cs typeface="+mn-cs"/>
              </a:rPr>
              <a:t>﻿να ταξιδέψετε και να ζήσετε σε οποιαδήποτε χώρα της ΕΕ</a:t>
            </a:r>
            <a:r>
              <a:rPr lang="el-GR" sz="1100">
                <a:solidFill>
                  <a:schemeClr val="tx1"/>
                </a:solidFill>
                <a:latin typeface="+mn-lt"/>
                <a:ea typeface="+mn-ea"/>
                <a:cs typeface="+mn-cs"/>
              </a:rPr>
              <a:t>: ﻿για παράδειγμα, η Discover EU είναι μια πρωτοβουλία που χορηγεί ταξιδιωτικές κάρτες σε 18χρονους πολίτες της ΕΕ για ταξίδια σε όλη την Ευρώπη, κυρίως σιδηροδρομικώς. Τα ταξίδια έχουν</a:t>
            </a:r>
            <a:r>
              <a:rPr lang="el-GR" sz="1100" baseline="0">
                <a:solidFill>
                  <a:schemeClr val="tx1"/>
                </a:solidFill>
                <a:latin typeface="+mn-lt"/>
                <a:ea typeface="+mn-ea"/>
                <a:cs typeface="+mn-cs"/>
              </a:rPr>
              <a:t> γίνει πολύ πιο φθηνά και εύκολα, καθώς τα σύνορα έχουν καταργηθεί μεταξύ των χωρών του χώρου Σένγκεν.</a:t>
            </a:r>
            <a:endParaRPr lang="el-GR" sz="1100" baseline="0">
              <a:solidFill>
                <a:schemeClr val="tx1"/>
              </a:solidFill>
              <a:latin typeface="+mn-lt"/>
              <a:ea typeface="+mn-ea"/>
              <a:cs typeface="+mn-cs"/>
            </a:endParaRPr>
          </a:p>
          <a:p>
            <a:pPr marL="171450" lvl="0" indent="-171450">
              <a:buFont typeface="Arial" panose="020B0604020202020204" pitchFamily="34" charset="0"/>
              <a:buChar char="•"/>
            </a:pPr>
            <a:r>
              <a:rPr lang="el-GR" sz="1100" b="1">
                <a:solidFill>
                  <a:schemeClr val="tx1"/>
                </a:solidFill>
                <a:latin typeface="+mn-lt"/>
                <a:ea typeface="+mn-ea"/>
                <a:cs typeface="+mn-cs"/>
              </a:rPr>
              <a:t>﻿να σπουδάσετε ή να καταρτιστείτε στο εξωτερικό</a:t>
            </a:r>
            <a:r>
              <a:rPr lang="el-GR" sz="1100">
                <a:solidFill>
                  <a:schemeClr val="tx1"/>
                </a:solidFill>
                <a:latin typeface="+mn-lt"/>
                <a:ea typeface="+mn-ea"/>
                <a:cs typeface="+mn-cs"/>
              </a:rPr>
              <a:t>: ﻿για παράδειγμα, το πρόγραμμα Erasmus+ παρέχει επιχορηγήσεις για ένα ευρύ φάσμα δραστηριοτήτων, όπως η δυνατότητα των σπουδαστών να αναλαμβάνουν θέσεις πρακτικής στο εξωτερικό και των εκπαιδευτικών και του λοιπού εκπαιδευτικού προσωπικού να παρακολουθούν μαθήματα κατάρτισης. ﻿Μπορείτε επίσης να υποβάλετε αίτηση για πρακτική άσκηση στα ευρωπαϊκά θεσμικά όργανα. ﻿Μπορείτε να επιλέξετε ελεύθερα πού θέλετε να σπουδάσετε, να </a:t>
            </a:r>
            <a:r>
              <a:rPr lang="el-GR" sz="1100" baseline="0">
                <a:solidFill>
                  <a:schemeClr val="tx1"/>
                </a:solidFill>
                <a:latin typeface="+mn-lt"/>
                <a:ea typeface="+mn-ea"/>
                <a:cs typeface="+mn-cs"/>
              </a:rPr>
              <a:t>εργαστείτε και να ζήσετε</a:t>
            </a:r>
            <a:r>
              <a:rPr lang="el-GR" sz="1100">
                <a:solidFill>
                  <a:schemeClr val="tx1"/>
                </a:solidFill>
                <a:latin typeface="+mn-lt"/>
                <a:ea typeface="+mn-ea"/>
                <a:cs typeface="+mn-cs"/>
              </a:rPr>
              <a:t>·</a:t>
            </a:r>
            <a:r>
              <a:rPr lang="el-GR" sz="1100" baseline="0">
                <a:solidFill>
                  <a:schemeClr val="tx1"/>
                </a:solidFill>
                <a:latin typeface="+mn-lt"/>
                <a:ea typeface="+mn-ea"/>
                <a:cs typeface="+mn-cs"/>
              </a:rPr>
              <a:t> η ελεύθερη κυκλοφορία των προσώπων είναι δυνατή χάρη στην ενιαία αγορά της ΕΕ.</a:t>
            </a:r>
            <a:endParaRPr lang="el-GR" sz="1100" baseline="0">
              <a:solidFill>
                <a:schemeClr val="tx1"/>
              </a:solidFill>
              <a:latin typeface="+mn-lt"/>
              <a:ea typeface="+mn-ea"/>
              <a:cs typeface="+mn-cs"/>
            </a:endParaRPr>
          </a:p>
          <a:p>
            <a:pPr marL="171450" lvl="0" indent="-171450">
              <a:buFont typeface="Arial" panose="020B0604020202020204" pitchFamily="34" charset="0"/>
              <a:buChar char="•"/>
            </a:pPr>
            <a:r>
              <a:rPr lang="el-GR" sz="1100" b="1">
                <a:solidFill>
                  <a:schemeClr val="tx1"/>
                </a:solidFill>
                <a:latin typeface="+mn-lt"/>
                <a:ea typeface="+mn-ea"/>
                <a:cs typeface="+mn-cs"/>
              </a:rPr>
              <a:t>να εργαστείτε εθελοντικά για</a:t>
            </a:r>
            <a:r>
              <a:rPr lang="el-GR" sz="1100">
                <a:solidFill>
                  <a:schemeClr val="tx1"/>
                </a:solidFill>
                <a:latin typeface="+mn-lt"/>
                <a:ea typeface="+mn-ea"/>
                <a:cs typeface="+mn-cs"/>
              </a:rPr>
              <a:t> </a:t>
            </a:r>
            <a:r>
              <a:rPr lang="el-GR" sz="1100" b="1">
                <a:solidFill>
                  <a:schemeClr val="tx1"/>
                </a:solidFill>
                <a:latin typeface="+mn-lt"/>
                <a:ea typeface="+mn-ea"/>
                <a:cs typeface="+mn-cs"/>
              </a:rPr>
              <a:t>ανθρωπιστικά έργα</a:t>
            </a:r>
            <a:r>
              <a:rPr lang="el-GR" sz="1100">
                <a:solidFill>
                  <a:schemeClr val="tx1"/>
                </a:solidFill>
                <a:latin typeface="+mn-lt"/>
                <a:ea typeface="+mn-ea"/>
                <a:cs typeface="+mn-cs"/>
              </a:rPr>
              <a:t>: για παράδειγμα, το Ευρωπαϊκό Σώμα Αλληλεγγύης είναι μια πρωτοβουλία η οποία δημιουργεί ευκαιρίες για τους νέους που επιθυμούν να κάνουν εθελοντισμό ή να εργαστούν σε προγράμματα, στη χώρα τους ή στο εξωτερικό, προς όφελος κοινοτήτων και ατόμων σε όλη την Ευρώπη.</a:t>
            </a:r>
            <a:endParaRPr lang="el-GR" sz="1100">
              <a:solidFill>
                <a:schemeClr val="tx1"/>
              </a:solidFill>
              <a:latin typeface="+mn-lt"/>
              <a:ea typeface="+mn-ea"/>
              <a:cs typeface="+mn-cs"/>
            </a:endParaRPr>
          </a:p>
          <a:p>
            <a:pPr marL="171450" lvl="0" indent="-171450">
              <a:buFont typeface="Arial" panose="020B0604020202020204" pitchFamily="34" charset="0"/>
              <a:buChar char="•"/>
            </a:pPr>
            <a:r>
              <a:rPr lang="el-GR" sz="1100" b="1">
                <a:solidFill>
                  <a:schemeClr val="tx1"/>
                </a:solidFill>
                <a:latin typeface="+mn-lt"/>
                <a:ea typeface="+mn-ea"/>
                <a:cs typeface="+mn-cs"/>
              </a:rPr>
              <a:t>να βρείτε δουλειά ευκολότερα</a:t>
            </a:r>
            <a:r>
              <a:rPr lang="el-GR" sz="1100">
                <a:solidFill>
                  <a:schemeClr val="tx1"/>
                </a:solidFill>
                <a:latin typeface="+mn-lt"/>
                <a:ea typeface="+mn-ea"/>
                <a:cs typeface="+mn-cs"/>
              </a:rPr>
              <a:t>: για παράδειγμα, το πρόγραμμα «Εγγυήσεις για τη νεολαία» εξασφαλίζει ότι όλοι οι νέοι ηλικίας κάτω των 25 ετών λαμβάνουν προσφορά απασχόλησης καλής ποιότητας, συνεχή εκπαίδευση, μαθητεία ή άσκηση εντός περιόδου τεσσάρων μηνών από τη στιγμή που καθίστανται άνεργοι ή εξέρχονται από την επίσημη εκπαίδευση. </a:t>
            </a:r>
            <a:endParaRPr lang="el-GR" sz="1100">
              <a:solidFill>
                <a:schemeClr val="tx1"/>
              </a:solidFill>
              <a:latin typeface="+mn-lt"/>
              <a:ea typeface="+mn-ea"/>
              <a:cs typeface="+mn-cs"/>
            </a:endParaRPr>
          </a:p>
          <a:p>
            <a:pPr marL="171450" lvl="0" indent="-171450">
              <a:buFont typeface="Arial" panose="020B0604020202020204" pitchFamily="34" charset="0"/>
              <a:buChar char="•"/>
            </a:pPr>
            <a:r>
              <a:rPr lang="el-GR" sz="1100" b="1">
                <a:solidFill>
                  <a:schemeClr val="tx1"/>
                </a:solidFill>
                <a:latin typeface="+mn-lt"/>
                <a:ea typeface="+mn-ea"/>
                <a:cs typeface="+mn-cs"/>
              </a:rPr>
              <a:t>να διαμορφώσετε την Ευρώπη</a:t>
            </a:r>
            <a:r>
              <a:rPr lang="el-GR" sz="1100">
                <a:solidFill>
                  <a:schemeClr val="tx1"/>
                </a:solidFill>
                <a:latin typeface="+mn-lt"/>
                <a:ea typeface="+mn-ea"/>
                <a:cs typeface="+mn-cs"/>
              </a:rPr>
              <a:t>: για παράδειγμα, με τα εξής:</a:t>
            </a:r>
            <a:endParaRPr lang="el-GR" sz="1100">
              <a:solidFill>
                <a:schemeClr val="tx1"/>
              </a:solidFill>
              <a:latin typeface="+mn-lt"/>
              <a:ea typeface="+mn-ea"/>
              <a:cs typeface="+mn-cs"/>
            </a:endParaRPr>
          </a:p>
          <a:p>
            <a:r>
              <a:rPr lang="el-GR" sz="1100">
                <a:solidFill>
                  <a:schemeClr val="tx1"/>
                </a:solidFill>
                <a:latin typeface="+mn-lt"/>
                <a:ea typeface="+mn-ea"/>
                <a:cs typeface="+mn-cs"/>
              </a:rPr>
              <a:t>    -  ψηφίζοντας στις </a:t>
            </a:r>
            <a:r>
              <a:rPr lang="el-GR" sz="1100" baseline="0">
                <a:solidFill>
                  <a:schemeClr val="tx1"/>
                </a:solidFill>
                <a:latin typeface="+mn-lt"/>
                <a:ea typeface="+mn-ea"/>
                <a:cs typeface="+mn-cs"/>
              </a:rPr>
              <a:t>ευρωεκλογές</a:t>
            </a:r>
            <a:endParaRPr lang="el-GR" sz="1100" baseline="0">
              <a:solidFill>
                <a:schemeClr val="tx1"/>
              </a:solidFill>
              <a:latin typeface="+mn-lt"/>
              <a:ea typeface="+mn-ea"/>
              <a:cs typeface="+mn-cs"/>
            </a:endParaRPr>
          </a:p>
          <a:p>
            <a:r>
              <a:rPr lang="el-GR" sz="1100">
                <a:solidFill>
                  <a:schemeClr val="tx1"/>
                </a:solidFill>
                <a:latin typeface="+mn-lt"/>
                <a:ea typeface="+mn-ea"/>
                <a:cs typeface="+mn-cs"/>
              </a:rPr>
              <a:t>    -  ﻿συμμετέχοντας σε επιγραμμικές δημόσιες διαβουλεύσεις, όταν η Ευρωπαϊκή Επιτροπή ζητεί τη γνώμη των πολιτών</a:t>
            </a:r>
            <a:endParaRPr lang="el-GR" sz="1100">
              <a:solidFill>
                <a:schemeClr val="tx1"/>
              </a:solidFill>
              <a:latin typeface="+mn-lt"/>
              <a:ea typeface="+mn-ea"/>
              <a:cs typeface="+mn-cs"/>
            </a:endParaRPr>
          </a:p>
          <a:p>
            <a:pPr marL="171450" indent="-171450">
              <a:buFont typeface="Arial" panose="020B0604020202020204" pitchFamily="34" charset="0"/>
              <a:buChar char="•"/>
            </a:pPr>
            <a:r>
              <a:rPr lang="el-GR" sz="1100">
                <a:solidFill>
                  <a:schemeClr val="tx1"/>
                </a:solidFill>
                <a:latin typeface="+mn-lt"/>
                <a:ea typeface="+mn-ea"/>
                <a:cs typeface="+mn-cs"/>
              </a:rPr>
              <a:t>να ﻿δρομολογήσετε ή να στηρίξετε μια </a:t>
            </a:r>
            <a:r>
              <a:rPr lang="el-GR" sz="1100" b="1">
                <a:solidFill>
                  <a:schemeClr val="tx1"/>
                </a:solidFill>
                <a:latin typeface="+mn-lt"/>
                <a:ea typeface="+mn-ea"/>
                <a:cs typeface="+mn-cs"/>
              </a:rPr>
              <a:t>Ευρωπαϊκή Πρωτοβουλία Πολιτών</a:t>
            </a:r>
            <a:r>
              <a:rPr lang="el-GR" sz="1100">
                <a:solidFill>
                  <a:schemeClr val="tx1"/>
                </a:solidFill>
                <a:latin typeface="+mn-lt"/>
                <a:ea typeface="+mn-ea"/>
                <a:cs typeface="+mn-cs"/>
              </a:rPr>
              <a:t> που καλεί την Ευρωπαϊκή Επιτροπή να προτείνει νομοθεσία για ένα συγκεκριμένο θέμα για το οποίο η ΕΕ είναι αρμόδια</a:t>
            </a:r>
            <a:endParaRPr lang="el-GR" sz="110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l-GR" sz="1100">
                <a:solidFill>
                  <a:schemeClr val="tx1"/>
                </a:solidFill>
                <a:latin typeface="+mn-lt"/>
                <a:ea typeface="+mn-ea"/>
                <a:cs typeface="+mn-cs"/>
              </a:rPr>
              <a:t>﻿να παρακολουθήσετε τους </a:t>
            </a:r>
            <a:r>
              <a:rPr lang="el-GR" sz="1100" b="1">
                <a:solidFill>
                  <a:schemeClr val="tx1"/>
                </a:solidFill>
                <a:latin typeface="+mn-lt"/>
                <a:ea typeface="+mn-ea"/>
                <a:cs typeface="+mn-cs"/>
              </a:rPr>
              <a:t>διαλόγους με τους πολίτες</a:t>
            </a:r>
            <a:r>
              <a:rPr lang="el-GR" sz="1100">
                <a:solidFill>
                  <a:schemeClr val="tx1"/>
                </a:solidFill>
                <a:latin typeface="+mn-lt"/>
                <a:ea typeface="+mn-ea"/>
                <a:cs typeface="+mn-cs"/>
              </a:rPr>
              <a:t> που λαμβάνουν χώρα σε ολόκληρη την ΕΕ, όπου έχετε την ευκαιρία να συζητήσετε ευρωπαϊκά θέματα με τους εκπροσώπους της ΕΕ.</a:t>
            </a:r>
            <a:endParaRPr lang="el-GR" sz="110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a:t>Ενδεικτικά</a:t>
            </a:r>
            <a:r>
              <a:rPr lang="el-GR" baseline="0"/>
              <a:t> θέματα: </a:t>
            </a:r>
            <a:endParaRPr lang="el-GR" baseline="0"/>
          </a:p>
          <a:p>
            <a:pPr marL="171450" indent="-171450">
              <a:buFont typeface="Arial" panose="020B0604020202020204" pitchFamily="34" charset="0"/>
              <a:buChar char="•"/>
            </a:pPr>
            <a:r>
              <a:rPr lang="el-GR" baseline="0"/>
              <a:t>﻿Ανθρώπινα δικαιώματα (π.χ. δικαιώματα ΛΟΑΔΜ)</a:t>
            </a:r>
            <a:endParaRPr lang="el-GR" baseline="0"/>
          </a:p>
          <a:p>
            <a:pPr marL="171450" indent="-171450">
              <a:buFont typeface="Arial" panose="020B0604020202020204" pitchFamily="34" charset="0"/>
              <a:buChar char="•"/>
            </a:pPr>
            <a:r>
              <a:rPr lang="el-GR" baseline="0"/>
              <a:t>Περιβάλλον (π.χ. κλιματική αλλαγή)</a:t>
            </a:r>
            <a:endParaRPr lang="el-GR" baseline="0"/>
          </a:p>
          <a:p>
            <a:pPr marL="171450" indent="-171450">
              <a:buFont typeface="Arial" panose="020B0604020202020204" pitchFamily="34" charset="0"/>
              <a:buChar char="•"/>
            </a:pPr>
            <a:r>
              <a:rPr lang="el-GR" baseline="0"/>
              <a:t>﻿Απασχόληση (π.χ. πώς να βρείτε δουλειά μετά τις σπουδές)</a:t>
            </a:r>
            <a:endParaRPr lang="el-GR" baseline="0"/>
          </a:p>
          <a:p>
            <a:pPr marL="171450" indent="-171450">
              <a:buFont typeface="Arial" panose="020B0604020202020204" pitchFamily="34" charset="0"/>
              <a:buChar char="•"/>
            </a:pPr>
            <a:r>
              <a:rPr lang="el-GR" baseline="0"/>
              <a:t>﻿Νέοι (π.χ. πώς μπορούν οι νέοι να βρουν ευκαιρίες)</a:t>
            </a:r>
            <a:endParaRPr lang="el-GR" baseline="0"/>
          </a:p>
          <a:p>
            <a:pPr marL="171450" indent="-171450">
              <a:buFont typeface="Arial" panose="020B0604020202020204" pitchFamily="34" charset="0"/>
              <a:buChar char="•"/>
            </a:pPr>
            <a:r>
              <a:rPr lang="el-GR" baseline="0"/>
              <a:t>﻿Κοινωνική ένταξη (π.χ. ισότητα των φύλων)</a:t>
            </a:r>
            <a:endParaRPr lang="el-GR" baseline="0"/>
          </a:p>
          <a:p>
            <a:pPr marL="171450" indent="-171450">
              <a:buFont typeface="Arial" panose="020B0604020202020204" pitchFamily="34" charset="0"/>
              <a:buChar char="•"/>
            </a:pPr>
            <a:r>
              <a:rPr lang="el-GR" baseline="0"/>
              <a:t>﻿Εκπαίδευση (π.χ. πώς να σπουδάσετε σε άλλη χώρα / πώς να χρηματοδοτήσετε τις τριτοβάθμιες σπουδές σας μετά το τέλος της δευτεροβάθμιας εκπαίδευσής σας)</a:t>
            </a:r>
            <a:endParaRPr lang="el-GR" baseline="0"/>
          </a:p>
        </p:txBody>
      </p:sp>
      <p:sp>
        <p:nvSpPr>
          <p:cNvPr id="4" name="Slide Number Placeholder 3"/>
          <p:cNvSpPr>
            <a:spLocks noGrp="1"/>
          </p:cNvSpPr>
          <p:nvPr>
            <p:ph type="sldNum" sz="quarter" idx="5"/>
          </p:nvPr>
        </p:nvSpPr>
        <p:spPr/>
        <p:txBody>
          <a:bodyPr/>
          <a:lstStyle/>
          <a:p>
            <a:fld id="{E798FA88-871F-5C48-9EBC-B5098FA55A7A}" type="slidenum">
              <a:rPr lang="fr-FR" smtClean="0"/>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i="0" u="none" noProof="0"/>
              <a:t>Αυτός ο πίνακας</a:t>
            </a:r>
            <a:r>
              <a:rPr lang="el-GR" i="0" u="none" baseline="0" noProof="0"/>
              <a:t> απεικονίζει την </a:t>
            </a:r>
            <a:r>
              <a:rPr lang="el-GR" sz="1200" b="0" i="0" u="none" strike="noStrike" noProof="0">
                <a:solidFill>
                  <a:schemeClr val="tx1"/>
                </a:solidFill>
                <a:latin typeface="+mn-lt"/>
                <a:ea typeface="+mn-ea"/>
                <a:cs typeface="+mn-cs"/>
              </a:rPr>
              <a:t>Ευρώπη</a:t>
            </a:r>
            <a:r>
              <a:rPr lang="el-GR" sz="1200" b="0" i="0" u="none" strike="noStrike" baseline="0" noProof="0">
                <a:solidFill>
                  <a:schemeClr val="tx1"/>
                </a:solidFill>
                <a:latin typeface="+mn-lt"/>
                <a:ea typeface="+mn-ea"/>
                <a:cs typeface="+mn-cs"/>
              </a:rPr>
              <a:t>, η οποία αρχικά ήταν </a:t>
            </a:r>
            <a:r>
              <a:rPr lang="el-GR" sz="1200" b="0" i="0" u="none" strike="noStrike" noProof="0">
                <a:solidFill>
                  <a:schemeClr val="tx1"/>
                </a:solidFill>
                <a:latin typeface="+mn-lt"/>
                <a:ea typeface="+mn-ea"/>
                <a:cs typeface="+mn-cs"/>
              </a:rPr>
              <a:t>θεά του φεγγαριού κατά την κρητική μυθολογία</a:t>
            </a:r>
            <a:r>
              <a:rPr lang="el-GR" sz="1200" b="0" i="0" u="none" strike="noStrike" baseline="0" noProof="0">
                <a:solidFill>
                  <a:schemeClr val="tx1"/>
                </a:solidFill>
                <a:latin typeface="+mn-lt"/>
                <a:ea typeface="+mn-ea"/>
                <a:cs typeface="+mn-cs"/>
              </a:rPr>
              <a:t> </a:t>
            </a:r>
            <a:r>
              <a:rPr lang="el-GR" sz="1200" b="0" i="0" u="none" strike="noStrike" noProof="0">
                <a:solidFill>
                  <a:schemeClr val="tx1"/>
                </a:solidFill>
                <a:latin typeface="+mn-lt"/>
                <a:ea typeface="+mn-ea"/>
                <a:cs typeface="+mn-cs"/>
              </a:rPr>
              <a:t>, που ενσωματώθηκε στην ελληνική μυθολογία ως παρθένα πριγκίπισσα από τη Φοινίκη. Από αυτήν πήρε την ονομασία της η </a:t>
            </a:r>
            <a:r>
              <a:rPr lang="el-GR" sz="1200" b="0" i="0" u="none" strike="noStrike" baseline="0" noProof="0">
                <a:solidFill>
                  <a:schemeClr val="tx1"/>
                </a:solidFill>
                <a:latin typeface="+mn-lt"/>
                <a:ea typeface="+mn-ea"/>
                <a:cs typeface="+mn-cs"/>
              </a:rPr>
              <a:t>ευρωπαϊκή ήπειρος.</a:t>
            </a:r>
            <a:endParaRPr lang="el-GR" sz="1200" b="0" i="0" u="none" strike="noStrike" baseline="0" noProof="0">
              <a:solidFill>
                <a:schemeClr val="tx1"/>
              </a:solidFill>
              <a:latin typeface="+mn-lt"/>
              <a:ea typeface="+mn-ea"/>
              <a:cs typeface="+mn-cs"/>
            </a:endParaRPr>
          </a:p>
          <a:p>
            <a:endParaRPr lang="en-IE" i="0" u="none" noProof="0" dirty="0"/>
          </a:p>
          <a:p>
            <a:r>
              <a:rPr lang="el-GR" i="0" u="none" noProof="0"/>
              <a:t>Ο</a:t>
            </a:r>
            <a:r>
              <a:rPr lang="el-GR" i="0" u="none" baseline="0" noProof="0"/>
              <a:t> πίνακας είναι του Liberale da Verona, Ιταλού καλλιτέχνη, και έχει τίτλο «rapimento di Europa», που σημαίνει «αρπαγή της Ευρώπης».</a:t>
            </a:r>
            <a:endParaRPr lang="el-GR" i="0" u="none" baseline="0" noProof="0"/>
          </a:p>
        </p:txBody>
      </p:sp>
      <p:sp>
        <p:nvSpPr>
          <p:cNvPr id="4" name="Slide Number Placeholder 3"/>
          <p:cNvSpPr>
            <a:spLocks noGrp="1"/>
          </p:cNvSpPr>
          <p:nvPr>
            <p:ph type="sldNum" sz="quarter" idx="10"/>
          </p:nvPr>
        </p:nvSpPr>
        <p:spPr/>
        <p:txBody>
          <a:bodyPr/>
          <a:lstStyle/>
          <a:p>
            <a:fld id="{E798FA88-871F-5C48-9EBC-B5098FA55A7A}" type="slidenum">
              <a:rPr lang="fr-FR" smtClean="0"/>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Add</a:t>
            </a:r>
            <a:r>
              <a:rPr lang="fr-FR" dirty="0"/>
              <a:t> </a:t>
            </a:r>
            <a:r>
              <a:rPr lang="fr-FR" dirty="0" err="1"/>
              <a:t>icons</a:t>
            </a:r>
            <a:r>
              <a:rPr lang="fr-FR" dirty="0"/>
              <a:t>!</a:t>
            </a:r>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a:latin typeface="Calibri" panose="020F0502020204030204" charset="0"/>
                <a:cs typeface="Calibri" panose="020F0502020204030204" charset="0"/>
              </a:rPr>
              <a:t>﻿Μεταβείτε στη διεύθυνση europarl.europa.eu, για να αποκτήσετε πρόσβαση στον επίσημο ιστότοπο του Κοινοβουλίου της ΕΕ, και στη διεύθυνση election-results.eu για τα αποτελέσματα των εκλογών του 2019.</a:t>
            </a:r>
            <a:endParaRPr lang="el-GR">
              <a:latin typeface="Calibri" panose="020F0502020204030204" charset="0"/>
              <a:cs typeface="Calibri" panose="020F0502020204030204" charset="0"/>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a:latin typeface="Calibri" panose="020F0502020204030204" charset="0"/>
                <a:cs typeface="Calibri" panose="020F0502020204030204" charset="0"/>
              </a:rPr>
              <a:t>﻿Μεταβείτε στη διεύθυνση consilium.europa.eu, για να αποκτήσετε πρόσβαση στον επίσημο ιστότοπο του Συμβουλίου της ΕΕ.</a:t>
            </a:r>
            <a:endParaRPr lang="el-GR">
              <a:latin typeface="Calibri" panose="020F0502020204030204" charset="0"/>
              <a:cs typeface="Calibri" panose="020F0502020204030204" charset="0"/>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a:latin typeface="Calibri" panose="020F0502020204030204" charset="0"/>
                <a:cs typeface="Calibri" panose="020F0502020204030204" charset="0"/>
              </a:rPr>
              <a:t>﻿Μεταβείτε στη διεύθυνση consilium.europa.eu, για να αποκτήσετε πρόσβαση στον επίσημο ιστότοπο του Συμβουλίου της ΕΕ.</a:t>
            </a:r>
            <a:endParaRPr lang="el-GR">
              <a:latin typeface="Calibri" panose="020F0502020204030204" charset="0"/>
              <a:cs typeface="Calibri" panose="020F0502020204030204" charset="0"/>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a:latin typeface="Calibri" panose="020F0502020204030204" charset="0"/>
                <a:cs typeface="Calibri" panose="020F0502020204030204" charset="0"/>
              </a:rPr>
              <a:t>﻿Μεταβείτε στη διεύθυνση ec.europa.eu, για να αποκτήσετε πρόσβαση στον επίσημο ιστότοπο της Ευρωπαϊκής Επιτροπής.</a:t>
            </a:r>
            <a:endParaRPr lang="el-GR">
              <a:latin typeface="Calibri" panose="020F0502020204030204" charset="0"/>
              <a:cs typeface="Calibri" panose="020F050202020403020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fld>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a:t>﻿Μεταβείτε στη διεύθυνση curia.europa.eu, για να αποκτήσετε πρόσβαση στον επίσημο ιστότοπο του Ευρωπαϊκού Δικαστηρίου.</a:t>
            </a:r>
            <a:endParaRPr lang="el-GR"/>
          </a:p>
        </p:txBody>
      </p:sp>
      <p:sp>
        <p:nvSpPr>
          <p:cNvPr id="4" name="Slide Number Placeholder 3"/>
          <p:cNvSpPr>
            <a:spLocks noGrp="1"/>
          </p:cNvSpPr>
          <p:nvPr>
            <p:ph type="sldNum" sz="quarter" idx="10"/>
          </p:nvPr>
        </p:nvSpPr>
        <p:spPr/>
        <p:txBody>
          <a:bodyPr/>
          <a:lstStyle/>
          <a:p>
            <a:fld id="{E798FA88-871F-5C48-9EBC-B5098FA55A7A}" type="slidenum">
              <a:rPr lang="fr-FR" smtClean="0"/>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a:t>﻿Μεταβείτε στη διεύθυνση eca.europa.eu, για να αποκτήσετε πρόσβαση στον επίσημο ιστότοπο του Ευρωπαϊκού Ελεγκτικού Συνεδρίου.</a:t>
            </a:r>
            <a:endParaRPr lang="el-GR"/>
          </a:p>
        </p:txBody>
      </p:sp>
      <p:sp>
        <p:nvSpPr>
          <p:cNvPr id="4" name="Slide Number Placeholder 3"/>
          <p:cNvSpPr>
            <a:spLocks noGrp="1"/>
          </p:cNvSpPr>
          <p:nvPr>
            <p:ph type="sldNum" sz="quarter" idx="10"/>
          </p:nvPr>
        </p:nvSpPr>
        <p:spPr/>
        <p:txBody>
          <a:bodyPr/>
          <a:lstStyle/>
          <a:p>
            <a:fld id="{E798FA88-871F-5C48-9EBC-B5098FA55A7A}" type="slidenum">
              <a:rPr lang="fr-FR" smtClean="0"/>
            </a:fld>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a:t>﻿Μεταβείτε στη διεύθυνση www.ecb.europa.eu, για να αποκτήσετε πρόσβαση στον επίσημο ιστότοπο της Ευρωπαϊκής Κεντρικής Τράπεζας.</a:t>
            </a:r>
            <a:endParaRPr lang="el-GR"/>
          </a:p>
        </p:txBody>
      </p:sp>
      <p:sp>
        <p:nvSpPr>
          <p:cNvPr id="4" name="Slide Number Placeholder 3"/>
          <p:cNvSpPr>
            <a:spLocks noGrp="1"/>
          </p:cNvSpPr>
          <p:nvPr>
            <p:ph type="sldNum" sz="quarter" idx="10"/>
          </p:nvPr>
        </p:nvSpPr>
        <p:spPr/>
        <p:txBody>
          <a:bodyPr/>
          <a:lstStyle/>
          <a:p>
            <a:fld id="{E798FA88-871F-5C48-9EBC-B5098FA55A7A}" type="slidenum">
              <a:rPr lang="fr-FR" smtClean="0"/>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fld>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SzPct val="120000"/>
              <a:buFont typeface="Arial" panose="020B0604020202020204" pitchFamily="34" charset="0"/>
              <a:buNone/>
            </a:pPr>
            <a:r>
              <a:rPr lang="el-GR" sz="1100" noProof="0" dirty="0">
                <a:latin typeface="Calibri" panose="020F0502020204030204" charset="0"/>
                <a:ea typeface="Calibri" panose="020F0502020204030204" charset="0"/>
                <a:cs typeface="Calibri" panose="020F0502020204030204" charset="0"/>
              </a:rPr>
              <a:t>Τι είναι η Ευρώπη;</a:t>
            </a:r>
            <a:endParaRPr lang="el-GR" sz="1100" noProof="0" dirty="0">
              <a:latin typeface="Calibri" panose="020F0502020204030204" charset="0"/>
              <a:ea typeface="Calibri" panose="020F0502020204030204" charset="0"/>
              <a:cs typeface="Calibri" panose="020F0502020204030204" charset="0"/>
            </a:endParaRPr>
          </a:p>
          <a:p>
            <a:pPr marL="285750" indent="-285750">
              <a:buSzPct val="120000"/>
              <a:buFont typeface="Arial" panose="020B0604020202020204" pitchFamily="34" charset="0"/>
              <a:buChar char="•"/>
            </a:pPr>
            <a:r>
              <a:rPr lang="el-GR" sz="1100" noProof="0" dirty="0">
                <a:latin typeface="Calibri" panose="020F0502020204030204" charset="0"/>
                <a:ea typeface="Calibri" panose="020F0502020204030204" charset="0"/>
                <a:cs typeface="Calibri" panose="020F0502020204030204" charset="0"/>
              </a:rPr>
              <a:t>Μία από τις </a:t>
            </a:r>
            <a:r>
              <a:rPr lang="el-GR" sz="1100" b="1" noProof="0" dirty="0">
                <a:latin typeface="Calibri" panose="020F0502020204030204" charset="0"/>
                <a:ea typeface="Calibri" panose="020F0502020204030204" charset="0"/>
                <a:cs typeface="Calibri" panose="020F0502020204030204" charset="0"/>
              </a:rPr>
              <a:t>επτά ηπείρους</a:t>
            </a:r>
            <a:r>
              <a:rPr lang="el-GR" sz="1100" noProof="0" dirty="0">
                <a:latin typeface="Calibri" panose="020F0502020204030204" charset="0"/>
                <a:ea typeface="Calibri" panose="020F0502020204030204" charset="0"/>
                <a:cs typeface="Calibri" panose="020F0502020204030204" charset="0"/>
              </a:rPr>
              <a:t> του πλανήτη μας.</a:t>
            </a:r>
            <a:endParaRPr lang="el-GR" sz="1100" noProof="0" dirty="0">
              <a:latin typeface="Calibri" panose="020F0502020204030204" charset="0"/>
              <a:ea typeface="Calibri" panose="020F0502020204030204"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Pct val="120000"/>
              <a:buFont typeface="Arial" panose="020B0604020202020204" pitchFamily="34" charset="0"/>
              <a:buChar char="•"/>
              <a:defRPr/>
            </a:pPr>
            <a:r>
              <a:rPr lang="el-GR" sz="1100" noProof="0" dirty="0">
                <a:latin typeface="Calibri" panose="020F0502020204030204" charset="0"/>
                <a:ea typeface="Calibri" panose="020F0502020204030204" charset="0"/>
                <a:cs typeface="Calibri" panose="020F0502020204030204" charset="0"/>
              </a:rPr>
              <a:t>Περιλαμβάνει </a:t>
            </a:r>
            <a:r>
              <a:rPr lang="el-GR" sz="1100" b="1" noProof="0" dirty="0">
                <a:latin typeface="Calibri" panose="020F0502020204030204" charset="0"/>
                <a:ea typeface="Calibri" panose="020F0502020204030204" charset="0"/>
                <a:cs typeface="Calibri" panose="020F0502020204030204" charset="0"/>
              </a:rPr>
              <a:t>44 χώρες.</a:t>
            </a:r>
            <a:endParaRPr lang="el-GR" sz="1100" b="1" noProof="0" dirty="0">
              <a:latin typeface="Calibri" panose="020F0502020204030204" charset="0"/>
              <a:ea typeface="Calibri" panose="020F0502020204030204"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Pct val="120000"/>
              <a:buFont typeface="Arial" panose="020B0604020202020204" pitchFamily="34" charset="0"/>
              <a:buChar char="•"/>
              <a:defRPr/>
            </a:pPr>
            <a:r>
              <a:rPr lang="el-GR" sz="1100" noProof="0" dirty="0">
                <a:latin typeface="Calibri" panose="020F0502020204030204" charset="0"/>
                <a:ea typeface="Calibri" panose="020F0502020204030204" charset="0"/>
                <a:cs typeface="Calibri" panose="020F0502020204030204" charset="0"/>
              </a:rPr>
              <a:t>Πάνω από </a:t>
            </a:r>
            <a:r>
              <a:rPr lang="el-GR" sz="1100" b="1" noProof="0" dirty="0">
                <a:latin typeface="Calibri" panose="020F0502020204030204" charset="0"/>
                <a:ea typeface="Calibri" panose="020F0502020204030204" charset="0"/>
                <a:cs typeface="Calibri" panose="020F0502020204030204" charset="0"/>
              </a:rPr>
              <a:t>700 εκατομμύρια άτομα</a:t>
            </a:r>
            <a:r>
              <a:rPr lang="el-GR" sz="1100" noProof="0" dirty="0">
                <a:latin typeface="Calibri" panose="020F0502020204030204" charset="0"/>
                <a:ea typeface="Calibri" panose="020F0502020204030204" charset="0"/>
                <a:cs typeface="Calibri" panose="020F0502020204030204" charset="0"/>
              </a:rPr>
              <a:t> ζουν στην Ευρώπη.</a:t>
            </a:r>
            <a:endParaRPr lang="el-GR" sz="1100" noProof="0" dirty="0">
              <a:latin typeface="Calibri" panose="020F0502020204030204" charset="0"/>
              <a:ea typeface="Calibri" panose="020F0502020204030204"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Pct val="120000"/>
              <a:buFont typeface="Arial" panose="020B0604020202020204" pitchFamily="34" charset="0"/>
              <a:buChar char="•"/>
              <a:defRPr/>
            </a:pPr>
            <a:r>
              <a:rPr lang="en-GB" sz="1100" b="1" noProof="0" dirty="0">
                <a:latin typeface="Calibri" panose="020F0502020204030204" charset="0"/>
                <a:ea typeface="Calibri" panose="020F0502020204030204" charset="0"/>
                <a:cs typeface="Calibri" panose="020F0502020204030204" charset="0"/>
              </a:rPr>
              <a:t>447</a:t>
            </a:r>
            <a:r>
              <a:rPr lang="el-GR" sz="1100" noProof="0" dirty="0">
                <a:latin typeface="Calibri" panose="020F0502020204030204" charset="0"/>
                <a:ea typeface="Calibri" panose="020F0502020204030204" charset="0"/>
                <a:cs typeface="Calibri" panose="020F0502020204030204" charset="0"/>
              </a:rPr>
              <a:t> εκατομμύρια εξ αυτών ζουν στις 2</a:t>
            </a:r>
            <a:r>
              <a:rPr lang="en-GB" sz="1100" noProof="0" dirty="0">
                <a:latin typeface="Calibri" panose="020F0502020204030204" charset="0"/>
                <a:ea typeface="Calibri" panose="020F0502020204030204" charset="0"/>
                <a:cs typeface="Calibri" panose="020F0502020204030204" charset="0"/>
              </a:rPr>
              <a:t>7</a:t>
            </a:r>
            <a:r>
              <a:rPr lang="el-GR" sz="1100" baseline="0" noProof="0" dirty="0">
                <a:latin typeface="Calibri" panose="020F0502020204030204" charset="0"/>
                <a:ea typeface="Calibri" panose="020F0502020204030204" charset="0"/>
                <a:cs typeface="Calibri" panose="020F0502020204030204" charset="0"/>
              </a:rPr>
              <a:t> χώρες της</a:t>
            </a:r>
            <a:r>
              <a:rPr lang="el-GR" sz="1100" noProof="0" dirty="0">
                <a:latin typeface="Calibri" panose="020F0502020204030204" charset="0"/>
                <a:ea typeface="Calibri" panose="020F0502020204030204" charset="0"/>
                <a:cs typeface="Calibri" panose="020F0502020204030204" charset="0"/>
              </a:rPr>
              <a:t> </a:t>
            </a:r>
            <a:r>
              <a:rPr lang="el-GR" sz="1100" b="1" noProof="0" dirty="0">
                <a:latin typeface="Calibri" panose="020F0502020204030204" charset="0"/>
                <a:ea typeface="Calibri" panose="020F0502020204030204" charset="0"/>
                <a:cs typeface="Calibri" panose="020F0502020204030204" charset="0"/>
              </a:rPr>
              <a:t>Ευρωπαϊκής Ένωσης </a:t>
            </a:r>
            <a:r>
              <a:rPr lang="el-GR" sz="1100" i="0" u="none" baseline="0" noProof="0" dirty="0">
                <a:latin typeface="Calibri" panose="020F0502020204030204" charset="0"/>
                <a:ea typeface="Calibri" panose="020F0502020204030204" charset="0"/>
                <a:cs typeface="Calibri" panose="020F0502020204030204" charset="0"/>
              </a:rPr>
              <a:t> —οι χώρες που επισημαίνονται με μπλε χρώμα στον χάρτη.</a:t>
            </a:r>
            <a:endParaRPr lang="el-GR" sz="1100" i="0" u="none" baseline="0" noProof="0" dirty="0">
              <a:latin typeface="Calibri" panose="020F0502020204030204" charset="0"/>
              <a:ea typeface="Calibri" panose="020F0502020204030204"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Pct val="120000"/>
              <a:buFont typeface="Arial" panose="020B0604020202020204" pitchFamily="34" charset="0"/>
              <a:buChar char="•"/>
              <a:defRPr/>
            </a:pPr>
            <a:r>
              <a:rPr lang="el-GR" sz="1100" b="0" noProof="0" dirty="0">
                <a:latin typeface="Calibri" panose="020F0502020204030204" charset="0"/>
                <a:ea typeface="Calibri" panose="020F0502020204030204" charset="0"/>
                <a:cs typeface="Calibri" panose="020F0502020204030204" charset="0"/>
              </a:rPr>
              <a:t>Χάρη στην Ευρωπαϊκή Ένωση </a:t>
            </a:r>
            <a:r>
              <a:rPr lang="el-GR" sz="1100" noProof="0" dirty="0">
                <a:latin typeface="Calibri" panose="020F0502020204030204" charset="0"/>
                <a:ea typeface="Calibri" panose="020F0502020204030204" charset="0"/>
                <a:cs typeface="Calibri" panose="020F0502020204030204" charset="0"/>
              </a:rPr>
              <a:t>οι πολίτες της μπορούν </a:t>
            </a:r>
            <a:r>
              <a:rPr lang="el-GR" sz="1100" b="1" noProof="0" dirty="0">
                <a:latin typeface="Calibri" panose="020F0502020204030204" charset="0"/>
                <a:ea typeface="Calibri" panose="020F0502020204030204" charset="0"/>
                <a:cs typeface="Calibri" panose="020F0502020204030204" charset="0"/>
              </a:rPr>
              <a:t>να ζουν, να εργάζονται και να ταξιδεύουν</a:t>
            </a:r>
            <a:r>
              <a:rPr lang="el-GR" sz="1100" noProof="0" dirty="0">
                <a:latin typeface="Calibri" panose="020F0502020204030204" charset="0"/>
                <a:ea typeface="Calibri" panose="020F0502020204030204" charset="0"/>
                <a:cs typeface="Calibri" panose="020F0502020204030204" charset="0"/>
              </a:rPr>
              <a:t> ευκολότερα μαζί.</a:t>
            </a:r>
            <a:endParaRPr lang="el-GR" sz="1100" noProof="0" dirty="0">
              <a:latin typeface="Calibri" panose="020F0502020204030204" charset="0"/>
              <a:ea typeface="Calibri" panose="020F0502020204030204" charset="0"/>
              <a:cs typeface="Calibri" panose="020F0502020204030204" charset="0"/>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l-GR" b="0" noProof="0"/>
              <a:t>Βασικά ορόσημα στη δημιουργία της σύγχρονης Ευρώπης περιλαμβάνουν:</a:t>
            </a:r>
            <a:endParaRPr lang="el-GR" b="0" noProof="0"/>
          </a:p>
          <a:p>
            <a:pPr marL="0" marR="0" lvl="0" indent="0" algn="l" defTabSz="914400" rtl="0" eaLnBrk="1" fontAlgn="auto" latinLnBrk="0" hangingPunct="1">
              <a:lnSpc>
                <a:spcPct val="100000"/>
              </a:lnSpc>
              <a:spcBef>
                <a:spcPts val="0"/>
              </a:spcBef>
              <a:spcAft>
                <a:spcPts val="0"/>
              </a:spcAft>
              <a:buClrTx/>
              <a:buSzTx/>
              <a:buFontTx/>
              <a:buNone/>
              <a:defRPr/>
            </a:pPr>
            <a:endParaRPr lang="en-GB" b="0"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l-GR" sz="1200" b="1" noProof="0"/>
              <a:t>Την ίδρυση της Αρχαίας Ρώμης και της Αρχαίας Ελλάδας</a:t>
            </a:r>
            <a:r>
              <a:rPr lang="el-GR" sz="1200" noProof="0"/>
              <a:t>, που βοήθησαν την Ευρώπη να δημιουργήσει τη δημοκρατία, τη διακυβέρνηση και τον πολιτισμό.</a:t>
            </a:r>
            <a:endParaRPr lang="el-GR" sz="1200" noProof="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l-GR" sz="1200" b="1" noProof="0"/>
              <a:t>Τη Μεταρρύθμιση, </a:t>
            </a:r>
            <a:r>
              <a:rPr lang="el-GR" sz="1200" noProof="0"/>
              <a:t>κατά τον 16ο και τον 17ο αιώνα, που άλλαξε την προσέγγιση της Ευρώπης στη θρησκεία.</a:t>
            </a:r>
            <a:endParaRPr lang="el-GR" sz="1200" noProof="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l-GR" sz="1200" b="1" noProof="0"/>
              <a:t>Τον Διαφωτισμό</a:t>
            </a:r>
            <a:r>
              <a:rPr lang="el-GR" sz="1200" noProof="0"/>
              <a:t>, ένα πνευματικό κίνημα του 18</a:t>
            </a:r>
            <a:r>
              <a:rPr lang="el-GR" sz="1200" baseline="30000" noProof="0"/>
              <a:t>ου</a:t>
            </a:r>
            <a:r>
              <a:rPr lang="el-GR" sz="1200" noProof="0"/>
              <a:t> αιώνα που τόνισε τη σημασία της λογικής και του ορθολογισμού, και έθεσε τους βασικούς κανόνες για τη σύγχρονη επιστήμη και πολιτική.</a:t>
            </a:r>
            <a:endParaRPr lang="el-GR" sz="1200" noProof="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l-GR" sz="1200" b="1" noProof="0"/>
              <a:t>Την επινόηση του κοινοβουλευτισμού,</a:t>
            </a:r>
            <a:r>
              <a:rPr lang="el-GR" sz="1200" noProof="0"/>
              <a:t> που τώρα αποτελεί τον θεμέλιο λίθο της σύγχρονης ευρωπαϊκής διακυβέρνησης.</a:t>
            </a:r>
            <a:endParaRPr lang="el-GR" sz="1200" noProof="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l-GR" sz="1200" b="1" noProof="0"/>
              <a:t>Την ανάπτυξη των κοινωνικών δικαιωμάτων </a:t>
            </a:r>
            <a:r>
              <a:rPr lang="el-GR" sz="1200" noProof="0"/>
              <a:t>κατά τη διάρκεια του 19ου και του 20ού αιώνα, που τώρα προστατεύουν τους Ευρωπαίους πολίτες κατά τη ζωή και την εργασία τους.</a:t>
            </a:r>
            <a:endParaRPr lang="el-GR" sz="1200" noProof="0"/>
          </a:p>
        </p:txBody>
      </p:sp>
      <p:sp>
        <p:nvSpPr>
          <p:cNvPr id="4" name="Slide Number Placeholder 3"/>
          <p:cNvSpPr>
            <a:spLocks noGrp="1"/>
          </p:cNvSpPr>
          <p:nvPr>
            <p:ph type="sldNum" sz="quarter" idx="10"/>
          </p:nvPr>
        </p:nvSpPr>
        <p:spPr/>
        <p:txBody>
          <a:bodyPr/>
          <a:lstStyle/>
          <a:p>
            <a:fld id="{E798FA88-871F-5C48-9EBC-B5098FA55A7A}" type="slidenum">
              <a:rPr lang="fr-FR" smtClean="0"/>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171450" indent="-171450">
              <a:buFont typeface="Arial" panose="020B0604020202020204" pitchFamily="34" charset="0"/>
              <a:buChar char="•"/>
            </a:pPr>
            <a:r>
              <a:rPr lang="el-GR" noProof="0"/>
              <a:t>   Πάμπλο Πικάσο: Ισπανός καλλιτέχνης </a:t>
            </a:r>
            <a:r>
              <a:rPr lang="el-GR" baseline="0" noProof="0"/>
              <a:t>γνωστός για τη συμμετοχή του στα κινήματα του κυβισμού και του σουρεαλισμού. Μπορεί να γνωρίζετε δύο από τα διάσημα έργα του —την «Γκερνίκα» και τις «Δεσποινίδες της Αβινιόν».</a:t>
            </a:r>
            <a:endParaRPr lang="el-GR" baseline="0" noProof="0"/>
          </a:p>
          <a:p>
            <a:pPr marL="285750" indent="-285750">
              <a:buFont typeface="Arial" panose="020B0604020202020204" pitchFamily="34" charset="0"/>
              <a:buChar char="•"/>
            </a:pPr>
            <a:r>
              <a:rPr lang="el-GR" noProof="0"/>
              <a:t>Λούντβιχ βαν Μπετόβεν</a:t>
            </a:r>
            <a:r>
              <a:rPr lang="el-GR" baseline="0" noProof="0"/>
              <a:t>: Γερμανός συνθέτης και πιανίστας, γνωστός για τις συμφωνίες του. Ο Μπετόβεν ήταν σημαντική φυσιογνωμία στη μετάβαση μεταξύ της κλασικής και της ρομαντικής περιόδου στην κλασική μουσική. Συνέθεσε τον ευρωπαϊκό ύμνο «Ωδή στη χαρά».</a:t>
            </a:r>
            <a:endParaRPr lang="el-GR" baseline="0" noProof="0"/>
          </a:p>
          <a:p>
            <a:pPr marL="285750" indent="-285750">
              <a:buFont typeface="Arial" panose="020B0604020202020204" pitchFamily="34" charset="0"/>
              <a:buChar char="•"/>
            </a:pPr>
            <a:r>
              <a:rPr lang="el-GR" noProof="0"/>
              <a:t>Αλφόνς Μούκα: ο Τσέχος ζωγράφος</a:t>
            </a:r>
            <a:r>
              <a:rPr lang="el-GR" baseline="0" noProof="0"/>
              <a:t> και </a:t>
            </a:r>
            <a:r>
              <a:rPr lang="el-GR" noProof="0"/>
              <a:t> εικονογράφος ανήκε στο κίνημα Αρ Νουβό. </a:t>
            </a:r>
            <a:r>
              <a:rPr lang="el-GR" baseline="0" noProof="0"/>
              <a:t>Μπορεί να γνωρίζετε τον πίνακά του «Το σλαβικό έπος», που απεικονίζει την ιστορία όλων των σλαβικών λαών.</a:t>
            </a:r>
            <a:endParaRPr lang="el-GR" baseline="0" noProof="0"/>
          </a:p>
          <a:p>
            <a:pPr marL="285750" indent="-285750">
              <a:buFont typeface="Arial" panose="020B0604020202020204" pitchFamily="34" charset="0"/>
              <a:buChar char="•"/>
            </a:pPr>
            <a:r>
              <a:rPr lang="el-GR" noProof="0"/>
              <a:t>Τζέιν Όστεν: Αγγλίδα μυθιστοριογράφος γνωστή για τα έξι σημαντικά μυθιστορήματά της, στα οποία περιλαμβάνεται και το </a:t>
            </a:r>
            <a:r>
              <a:rPr lang="el-GR" baseline="0" noProof="0"/>
              <a:t>«Περηφάνεια και προκατάληψη».</a:t>
            </a:r>
            <a:endParaRPr lang="el-GR" baseline="0" noProof="0"/>
          </a:p>
          <a:p>
            <a:pPr marL="285750" indent="-285750">
              <a:buFont typeface="Arial" panose="020B0604020202020204" pitchFamily="34" charset="0"/>
              <a:buChar char="•"/>
            </a:pPr>
            <a:r>
              <a:rPr lang="el-GR" noProof="0"/>
              <a:t>Βίνσεντ βαν Γκογκ: Ολλανδός μετα-ιμπρεσιονιστής ζωγράφος. Ο Βαν Γκογκ</a:t>
            </a:r>
            <a:r>
              <a:rPr lang="el-GR" baseline="0" noProof="0"/>
              <a:t> ήταν ένας καλλιτέχνης με προβλήματα, ο οποίος έκοψε ένα από τα αυτιά του</a:t>
            </a:r>
            <a:r>
              <a:rPr lang="el-GR" noProof="0"/>
              <a:t>. Ίσως γνωρίζετε τα «Ηλιοτρόπια», τον πιο διάσημο πίνακά του.</a:t>
            </a:r>
            <a:endParaRPr lang="el-GR" noProof="0"/>
          </a:p>
          <a:p>
            <a:pPr marL="285750" indent="-285750">
              <a:buFont typeface="Arial" panose="020B0604020202020204" pitchFamily="34" charset="0"/>
              <a:buChar char="•"/>
            </a:pPr>
            <a:r>
              <a:rPr lang="el-GR" noProof="0"/>
              <a:t>Στέφαν Τσβάιχ: Αυστριακός μυθιστοριογράφος, θεατρικός συγγραφέας,</a:t>
            </a:r>
            <a:r>
              <a:rPr lang="el-GR" baseline="0" noProof="0"/>
              <a:t> δημοσιογράφος και βιογράφος. Ίσως γνωρίζετε ένα από τα σημαντικότερα </a:t>
            </a:r>
            <a:r>
              <a:rPr lang="el-GR" baseline="0" noProof="0">
                <a:solidFill>
                  <a:srgbClr val="FF0000"/>
                </a:solidFill>
              </a:rPr>
              <a:t>μυθιστορήματά</a:t>
            </a:r>
            <a:r>
              <a:rPr lang="el-GR" baseline="0" noProof="0"/>
              <a:t> του —τη «Σκακιστική νουβέλα».</a:t>
            </a:r>
            <a:endParaRPr lang="el-GR" baseline="0" noProof="0"/>
          </a:p>
          <a:p>
            <a:pPr marL="285750" indent="-285750">
              <a:buFont typeface="Arial" panose="020B0604020202020204" pitchFamily="34" charset="0"/>
              <a:buChar char="•"/>
            </a:pPr>
            <a:r>
              <a:rPr lang="el-GR" noProof="0"/>
              <a:t>Γιόζεφ Τσεχόβιτς: πρωτοπόρος Πολωνός ποιητής</a:t>
            </a:r>
            <a:r>
              <a:rPr lang="el-GR" baseline="0" noProof="0"/>
              <a:t>, γνωστός ως νοσταλγικός συγγραφέας, ήταν ο ηγέτης της λογοτεχνικής αβάν γκαρντ και των μποέμ καλλιτεχνών στο Λούμπλιν, τη γενέτειρά του.</a:t>
            </a:r>
            <a:endParaRPr lang="el-GR" baseline="0" noProof="0"/>
          </a:p>
          <a:p>
            <a:pPr marL="285750" indent="-285750">
              <a:buFont typeface="Arial" panose="020B0604020202020204" pitchFamily="34" charset="0"/>
              <a:buChar char="•"/>
            </a:pPr>
            <a:r>
              <a:rPr lang="el-GR" noProof="0"/>
              <a:t>Κλοντ Μονέ</a:t>
            </a:r>
            <a:r>
              <a:rPr lang="el-GR" baseline="0" noProof="0"/>
              <a:t>: Γάλλος ζωγράφος και ηγέτης του ιμπρεσιονιστικού κινήματος, γνωστός για τον πίνακά του «Εντύπωση, Ανατολή ηλίου».</a:t>
            </a:r>
            <a:endParaRPr lang="el-GR" baseline="0" noProof="0"/>
          </a:p>
          <a:p>
            <a:pPr marL="0" indent="0">
              <a:buFont typeface="Arial" panose="020B0604020202020204" pitchFamily="34" charset="0"/>
              <a:buNone/>
            </a:pPr>
            <a:endParaRPr lang="en-GB" b="1" i="1" baseline="0" noProof="0" dirty="0"/>
          </a:p>
          <a:p>
            <a:pPr marL="0" indent="0">
              <a:buFont typeface="Arial" panose="020B0604020202020204" pitchFamily="34" charset="0"/>
              <a:buNone/>
            </a:pPr>
            <a:r>
              <a:rPr lang="el-GR" b="1" i="1" noProof="0"/>
              <a:t>Ποιους άλλους Ευρωπαίους καλλιτέχνες γνωρίζετε;</a:t>
            </a:r>
            <a:endParaRPr lang="el-GR" b="1" i="1" noProof="0"/>
          </a:p>
        </p:txBody>
      </p:sp>
      <p:sp>
        <p:nvSpPr>
          <p:cNvPr id="4" name="Slide Number Placeholder 3"/>
          <p:cNvSpPr>
            <a:spLocks noGrp="1"/>
          </p:cNvSpPr>
          <p:nvPr>
            <p:ph type="sldNum" sz="quarter" idx="10"/>
          </p:nvPr>
        </p:nvSpPr>
        <p:spPr/>
        <p:txBody>
          <a:bodyPr/>
          <a:lstStyle/>
          <a:p>
            <a:fld id="{E798FA88-871F-5C48-9EBC-B5098FA55A7A}" type="slidenum">
              <a:rPr lang="fr-FR" smtClean="0"/>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noProof="0"/>
              <a:t>Κάθε</a:t>
            </a:r>
            <a:r>
              <a:rPr lang="el-GR" baseline="0" noProof="0"/>
              <a:t> χώρα της ΕΕ έχει τον δικό της πολιτισμό, γλώσσα και παραδόσεις. Ωστόσο, όλες οι χώρες μοιράζονται τις ίδιες κοινές αξίες τις οποίες οφείλουν να τηρούν, εάν επιθυμούν να ανήκουν στην Ευρωπαϊκή Ένωση. Μια θεμελιώδης αξία που ενώνει όλα τα κράτη μέλη είναι η δημοκρατία. Αυτό σημαίνει ότι μόνο δημοκρατικές χώρες μπορούν να είναι μέλη της ΕΕ.</a:t>
            </a:r>
            <a:endParaRPr lang="el-GR" baseline="0" noProof="0"/>
          </a:p>
          <a:p>
            <a:r>
              <a:rPr lang="el-GR" baseline="0" noProof="0"/>
              <a:t>Οι άλλες αξίες της ΕΕ που είναι κοινές σε όλα τα κράτη μέλη είναι η ανθρώπινη αξιοπρέπεια, η ελευθερία, η ισότητα, το κράτος δικαίου και ο σεβασμός των ανθρώπινων δικαιωμάτων, συμπεριλαμβανομένων των δικαιωμάτων των ατόμων που ανήκουν σε μειονοτικές ομάδες.</a:t>
            </a:r>
            <a:endParaRPr lang="el-GR" baseline="0" noProof="0"/>
          </a:p>
          <a:p>
            <a:endParaRPr lang="en-GB" b="1" i="1" baseline="0" noProof="0" dirty="0"/>
          </a:p>
          <a:p>
            <a:r>
              <a:rPr lang="el-GR" b="1" i="1" baseline="0" noProof="0"/>
              <a:t>Ποια από τις ευρωπαϊκές αξίες είναι η πιο σημαντική για εσάς και γιατί;</a:t>
            </a:r>
            <a:endParaRPr lang="el-GR" b="1" i="1" baseline="0" noProof="0"/>
          </a:p>
        </p:txBody>
      </p:sp>
      <p:sp>
        <p:nvSpPr>
          <p:cNvPr id="4" name="Slide Number Placeholder 3"/>
          <p:cNvSpPr>
            <a:spLocks noGrp="1"/>
          </p:cNvSpPr>
          <p:nvPr>
            <p:ph type="sldNum" sz="quarter" idx="10"/>
          </p:nvPr>
        </p:nvSpPr>
        <p:spPr/>
        <p:txBody>
          <a:bodyPr/>
          <a:lstStyle/>
          <a:p>
            <a:fld id="{E798FA88-871F-5C48-9EBC-B5098FA55A7A}" type="slidenum">
              <a:rPr lang="fr-FR" smtClean="0"/>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l-GR" dirty="0"/>
              <a:t>Η Ευρωπαϊκή Ένωση έχει </a:t>
            </a:r>
            <a:r>
              <a:rPr lang="el-GR" b="1" dirty="0"/>
              <a:t>24 επίσημες γλώσσες </a:t>
            </a:r>
            <a:r>
              <a:rPr lang="el-GR" b="0" dirty="0"/>
              <a:t>από διαφορετικές γλωσσικές</a:t>
            </a:r>
            <a:r>
              <a:rPr lang="el-GR" b="0" baseline="0" dirty="0"/>
              <a:t> οικογένειες</a:t>
            </a:r>
            <a:r>
              <a:rPr lang="el-GR" b="1" dirty="0"/>
              <a:t>:</a:t>
            </a:r>
            <a:endParaRPr lang="el-GR" b="1" dirty="0"/>
          </a:p>
          <a:p>
            <a:pPr marL="0" marR="0" lvl="0" indent="0" algn="l" defTabSz="914400" rtl="0" eaLnBrk="1" fontAlgn="auto" latinLnBrk="0" hangingPunct="1">
              <a:lnSpc>
                <a:spcPct val="100000"/>
              </a:lnSpc>
              <a:spcBef>
                <a:spcPts val="0"/>
              </a:spcBef>
              <a:spcAft>
                <a:spcPts val="0"/>
              </a:spcAft>
              <a:buClrTx/>
              <a:buSzTx/>
              <a:buFontTx/>
              <a:buNone/>
              <a:defRPr/>
            </a:pPr>
            <a:endParaRPr lang="en-GB" b="1" dirty="0"/>
          </a:p>
          <a:p>
            <a:pPr marL="171450" lvl="0" indent="-171450">
              <a:buFont typeface="Arial" panose="020B0604020202020204" pitchFamily="34" charset="0"/>
              <a:buChar char="•"/>
              <a:defRPr/>
            </a:pPr>
            <a:r>
              <a:rPr lang="el-GR" b="1" dirty="0"/>
              <a:t>Γερμανικές γλώσσες:</a:t>
            </a:r>
            <a:r>
              <a:rPr lang="el-GR" dirty="0"/>
              <a:t> δανικά, γερμανικά, αγγλικά, ολλανδικά και σουηδικά.</a:t>
            </a:r>
            <a:endParaRPr lang="el-GR" dirty="0"/>
          </a:p>
          <a:p>
            <a:pPr marL="171450" lvl="0" indent="-171450">
              <a:buFont typeface="Arial" panose="020B0604020202020204" pitchFamily="34" charset="0"/>
              <a:buChar char="•"/>
              <a:defRPr/>
            </a:pPr>
            <a:r>
              <a:rPr lang="el-GR" b="1" dirty="0"/>
              <a:t>Λατινογενείς γλώσσες</a:t>
            </a:r>
            <a:r>
              <a:rPr lang="el-GR" dirty="0"/>
              <a:t>: ισπανικά, γαλλικά, ιταλικά, πορτογαλικά και ρουμανικά.</a:t>
            </a:r>
            <a:endParaRPr lang="el-GR" dirty="0"/>
          </a:p>
          <a:p>
            <a:pPr marL="171450" lvl="0" indent="-171450">
              <a:buFont typeface="Arial" panose="020B0604020202020204" pitchFamily="34" charset="0"/>
              <a:buChar char="•"/>
              <a:defRPr/>
            </a:pPr>
            <a:r>
              <a:rPr lang="el-GR" b="1" dirty="0"/>
              <a:t>Σλαβικές γλώσσες:</a:t>
            </a:r>
            <a:r>
              <a:rPr lang="el-GR" dirty="0"/>
              <a:t> βουλγαρικά, τσεχικά, κροατικά, πολωνικά, σλοβακικά και σλοβενικά.</a:t>
            </a:r>
            <a:endParaRPr lang="el-GR"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l-GR" dirty="0"/>
              <a:t>Οι γλώσσες της ΕΕ που δεν ανήκουν σε μία από αυτές τις τρεις οικογένειες</a:t>
            </a:r>
            <a:r>
              <a:rPr lang="el-GR" baseline="0" dirty="0"/>
              <a:t> είναι οι εξής</a:t>
            </a:r>
            <a:r>
              <a:rPr lang="el-GR" dirty="0"/>
              <a:t>:</a:t>
            </a:r>
            <a:endParaRPr lang="el-GR"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lang="en-GB" dirty="0"/>
          </a:p>
          <a:p>
            <a:pPr marL="171450" indent="-171450">
              <a:buFont typeface="Arial" panose="020B0604020202020204" pitchFamily="34" charset="0"/>
              <a:buChar char="•"/>
              <a:defRPr/>
            </a:pPr>
            <a:r>
              <a:rPr lang="el-GR" dirty="0"/>
              <a:t>εσθονικά και φινλανδικά</a:t>
            </a:r>
            <a:endParaRPr lang="el-GR"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l-GR" dirty="0"/>
              <a:t>ελληνικά</a:t>
            </a:r>
            <a:endParaRPr lang="el-GR"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l-GR" dirty="0"/>
              <a:t>ιρλανδικά</a:t>
            </a:r>
            <a:endParaRPr lang="el-GR" dirty="0"/>
          </a:p>
          <a:p>
            <a:pPr marL="171450" lvl="0" indent="-171450">
              <a:buFont typeface="Arial" panose="020B0604020202020204" pitchFamily="34" charset="0"/>
              <a:buChar char="•"/>
              <a:defRPr/>
            </a:pPr>
            <a:r>
              <a:rPr lang="el-GR" dirty="0"/>
              <a:t>λιθουανικά και πολωνικά</a:t>
            </a:r>
            <a:endParaRPr lang="el-GR"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l-GR" dirty="0"/>
              <a:t>ουγγρικά</a:t>
            </a:r>
            <a:endParaRPr lang="el-GR"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l-GR" dirty="0"/>
              <a:t>μαλτέζικα</a:t>
            </a:r>
            <a:endParaRPr lang="el-GR"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lang="en-GB"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l-GR" b="1" i="1" baseline="0" dirty="0"/>
              <a:t>Μιλάτε κάποια άλλη γλώσσα της ΕΕ εκτός από τη μητρική σας;</a:t>
            </a:r>
            <a:endParaRPr lang="el-GR" b="1" i="1" baseline="0" dirty="0"/>
          </a:p>
        </p:txBody>
      </p:sp>
      <p:sp>
        <p:nvSpPr>
          <p:cNvPr id="4" name="Slide Number Placeholder 3"/>
          <p:cNvSpPr>
            <a:spLocks noGrp="1"/>
          </p:cNvSpPr>
          <p:nvPr>
            <p:ph type="sldNum" sz="quarter" idx="10"/>
          </p:nvPr>
        </p:nvSpPr>
        <p:spPr/>
        <p:txBody>
          <a:bodyPr/>
          <a:lstStyle/>
          <a:p>
            <a:fld id="{E798FA88-871F-5C48-9EBC-B5098FA55A7A}" type="slidenum">
              <a:rPr lang="fr-FR" smtClean="0"/>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143000" y="1122363"/>
            <a:ext cx="6858000" cy="2387600"/>
          </a:xfrm>
        </p:spPr>
        <p:txBody>
          <a:bodyPr anchor="b"/>
          <a:lstStyle>
            <a:lvl1pPr algn="ctr">
              <a:defRPr sz="4500"/>
            </a:lvl1pPr>
          </a:lstStyle>
          <a:p>
            <a:r>
              <a:rPr lang="fr-FR"/>
              <a:t>Cliquez et modifiez le titre</a:t>
            </a:r>
            <a:endParaRPr lang="fr-FR"/>
          </a:p>
        </p:txBody>
      </p:sp>
      <p:sp>
        <p:nvSpPr>
          <p:cNvPr id="3" name="Sous-titre 2"/>
          <p:cNvSpPr>
            <a:spLocks noGrp="1"/>
          </p:cNvSpPr>
          <p:nvPr>
            <p:ph type="subTitle" idx="1" hasCustomPrompt="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Cliquez pour modifier le style des sous-titres du masque</a:t>
            </a:r>
            <a:endParaRPr lang="fr-FR"/>
          </a:p>
        </p:txBody>
      </p:sp>
      <p:sp>
        <p:nvSpPr>
          <p:cNvPr id="4" name="Espace réservé de la date 3"/>
          <p:cNvSpPr>
            <a:spLocks noGrp="1"/>
          </p:cNvSpPr>
          <p:nvPr>
            <p:ph type="dt" sz="half" idx="10"/>
          </p:nvPr>
        </p:nvSpPr>
        <p:spPr/>
        <p:txBody>
          <a:bodyPr/>
          <a:lstStyle/>
          <a:p>
            <a:fld id="{C9FA8FDF-3DAB-064F-ACC4-ED7A67D18D26}" type="datetimeFigureOut">
              <a:rPr lang="fr-FR" smtClean="0"/>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09E056-FA89-C94B-A55B-0D06588B2422}" type="slidenum">
              <a:rPr lang="fr-FR" smtClean="0"/>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endParaRPr lang="fr-FR"/>
          </a:p>
        </p:txBody>
      </p:sp>
      <p:sp>
        <p:nvSpPr>
          <p:cNvPr id="3" name="Espace réservé du texte vertical 2"/>
          <p:cNvSpPr>
            <a:spLocks noGrp="1"/>
          </p:cNvSpPr>
          <p:nvPr>
            <p:ph type="body" orient="vert" idx="1" hasCustomPrompt="1"/>
          </p:nvPr>
        </p:nvSpPr>
        <p:spPr/>
        <p:txBody>
          <a:bodyPr vert="eaVert"/>
          <a:lstStyle/>
          <a:p>
            <a:pPr lvl="0"/>
            <a:r>
              <a:rPr lang="fr-FR"/>
              <a:t>Cliquez pour modifier les styles du texte du masque</a:t>
            </a:r>
            <a:endParaRPr lang="fr-FR"/>
          </a:p>
          <a:p>
            <a:pPr lvl="1"/>
            <a:r>
              <a:rPr lang="fr-FR"/>
              <a:t>Deuxième niveau</a:t>
            </a:r>
            <a:endParaRPr lang="fr-FR"/>
          </a:p>
          <a:p>
            <a:pPr lvl="2"/>
            <a:r>
              <a:rPr lang="fr-FR"/>
              <a:t>Troisième niveau</a:t>
            </a:r>
            <a:endParaRPr lang="fr-FR"/>
          </a:p>
          <a:p>
            <a:pPr lvl="3"/>
            <a:r>
              <a:rPr lang="fr-FR"/>
              <a:t>Quatrième niveau</a:t>
            </a:r>
            <a:endParaRPr lang="fr-FR"/>
          </a:p>
          <a:p>
            <a:pPr lvl="4"/>
            <a:r>
              <a:rPr lang="fr-FR"/>
              <a:t>Cinquième niveau</a:t>
            </a:r>
            <a:endParaRPr lang="fr-FR"/>
          </a:p>
        </p:txBody>
      </p:sp>
      <p:sp>
        <p:nvSpPr>
          <p:cNvPr id="4" name="Espace réservé de la date 3"/>
          <p:cNvSpPr>
            <a:spLocks noGrp="1"/>
          </p:cNvSpPr>
          <p:nvPr>
            <p:ph type="dt" sz="half" idx="10"/>
          </p:nvPr>
        </p:nvSpPr>
        <p:spPr/>
        <p:txBody>
          <a:bodyPr/>
          <a:lstStyle/>
          <a:p>
            <a:fld id="{C9FA8FDF-3DAB-064F-ACC4-ED7A67D18D26}" type="datetimeFigureOut">
              <a:rPr lang="fr-FR" smtClean="0"/>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09E056-FA89-C94B-A55B-0D06588B2422}" type="slidenum">
              <a:rPr lang="fr-FR" smtClean="0"/>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hasCustomPrompt="1"/>
          </p:nvPr>
        </p:nvSpPr>
        <p:spPr>
          <a:xfrm>
            <a:off x="6543675" y="365125"/>
            <a:ext cx="1971675" cy="5811838"/>
          </a:xfrm>
        </p:spPr>
        <p:txBody>
          <a:bodyPr vert="eaVert"/>
          <a:lstStyle/>
          <a:p>
            <a:r>
              <a:rPr lang="fr-FR"/>
              <a:t>Cliquez et modifiez le titre</a:t>
            </a:r>
            <a:endParaRPr lang="fr-FR"/>
          </a:p>
        </p:txBody>
      </p:sp>
      <p:sp>
        <p:nvSpPr>
          <p:cNvPr id="3" name="Espace réservé du texte vertical 2"/>
          <p:cNvSpPr>
            <a:spLocks noGrp="1"/>
          </p:cNvSpPr>
          <p:nvPr>
            <p:ph type="body" orient="vert" idx="1" hasCustomPrompt="1"/>
          </p:nvPr>
        </p:nvSpPr>
        <p:spPr>
          <a:xfrm>
            <a:off x="628650" y="365125"/>
            <a:ext cx="5800725" cy="5811838"/>
          </a:xfrm>
        </p:spPr>
        <p:txBody>
          <a:bodyPr vert="eaVert"/>
          <a:lstStyle/>
          <a:p>
            <a:pPr lvl="0"/>
            <a:r>
              <a:rPr lang="fr-FR"/>
              <a:t>Cliquez pour modifier les styles du texte du masque</a:t>
            </a:r>
            <a:endParaRPr lang="fr-FR"/>
          </a:p>
          <a:p>
            <a:pPr lvl="1"/>
            <a:r>
              <a:rPr lang="fr-FR"/>
              <a:t>Deuxième niveau</a:t>
            </a:r>
            <a:endParaRPr lang="fr-FR"/>
          </a:p>
          <a:p>
            <a:pPr lvl="2"/>
            <a:r>
              <a:rPr lang="fr-FR"/>
              <a:t>Troisième niveau</a:t>
            </a:r>
            <a:endParaRPr lang="fr-FR"/>
          </a:p>
          <a:p>
            <a:pPr lvl="3"/>
            <a:r>
              <a:rPr lang="fr-FR"/>
              <a:t>Quatrième niveau</a:t>
            </a:r>
            <a:endParaRPr lang="fr-FR"/>
          </a:p>
          <a:p>
            <a:pPr lvl="4"/>
            <a:r>
              <a:rPr lang="fr-FR"/>
              <a:t>Cinquième niveau</a:t>
            </a:r>
            <a:endParaRPr lang="fr-FR"/>
          </a:p>
        </p:txBody>
      </p:sp>
      <p:sp>
        <p:nvSpPr>
          <p:cNvPr id="4" name="Espace réservé de la date 3"/>
          <p:cNvSpPr>
            <a:spLocks noGrp="1"/>
          </p:cNvSpPr>
          <p:nvPr>
            <p:ph type="dt" sz="half" idx="10"/>
          </p:nvPr>
        </p:nvSpPr>
        <p:spPr/>
        <p:txBody>
          <a:bodyPr/>
          <a:lstStyle/>
          <a:p>
            <a:fld id="{C9FA8FDF-3DAB-064F-ACC4-ED7A67D18D26}" type="datetimeFigureOut">
              <a:rPr lang="fr-FR" smtClean="0"/>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09E056-FA89-C94B-A55B-0D06588B2422}" type="slidenum">
              <a:rPr lang="fr-FR" smtClean="0"/>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endParaRPr lang="fr-FR"/>
          </a:p>
        </p:txBody>
      </p:sp>
      <p:sp>
        <p:nvSpPr>
          <p:cNvPr id="3" name="Espace réservé du contenu 2"/>
          <p:cNvSpPr>
            <a:spLocks noGrp="1"/>
          </p:cNvSpPr>
          <p:nvPr>
            <p:ph idx="1" hasCustomPrompt="1"/>
          </p:nvPr>
        </p:nvSpPr>
        <p:spPr/>
        <p:txBody>
          <a:bodyPr/>
          <a:lstStyle/>
          <a:p>
            <a:pPr lvl="0"/>
            <a:r>
              <a:rPr lang="fr-FR"/>
              <a:t>Cliquez pour modifier les styles du texte du masque</a:t>
            </a:r>
            <a:endParaRPr lang="fr-FR"/>
          </a:p>
          <a:p>
            <a:pPr lvl="1"/>
            <a:r>
              <a:rPr lang="fr-FR"/>
              <a:t>Deuxième niveau</a:t>
            </a:r>
            <a:endParaRPr lang="fr-FR"/>
          </a:p>
          <a:p>
            <a:pPr lvl="2"/>
            <a:r>
              <a:rPr lang="fr-FR"/>
              <a:t>Troisième niveau</a:t>
            </a:r>
            <a:endParaRPr lang="fr-FR"/>
          </a:p>
          <a:p>
            <a:pPr lvl="3"/>
            <a:r>
              <a:rPr lang="fr-FR"/>
              <a:t>Quatrième niveau</a:t>
            </a:r>
            <a:endParaRPr lang="fr-FR"/>
          </a:p>
          <a:p>
            <a:pPr lvl="4"/>
            <a:r>
              <a:rPr lang="fr-FR"/>
              <a:t>Cinquième niveau</a:t>
            </a:r>
            <a:endParaRPr lang="fr-FR"/>
          </a:p>
        </p:txBody>
      </p:sp>
      <p:sp>
        <p:nvSpPr>
          <p:cNvPr id="4" name="Espace réservé de la date 3"/>
          <p:cNvSpPr>
            <a:spLocks noGrp="1"/>
          </p:cNvSpPr>
          <p:nvPr>
            <p:ph type="dt" sz="half" idx="10"/>
          </p:nvPr>
        </p:nvSpPr>
        <p:spPr/>
        <p:txBody>
          <a:bodyPr/>
          <a:lstStyle/>
          <a:p>
            <a:fld id="{C9FA8FDF-3DAB-064F-ACC4-ED7A67D18D26}" type="datetimeFigureOut">
              <a:rPr lang="fr-FR" smtClean="0"/>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09E056-FA89-C94B-A55B-0D06588B2422}" type="slidenum">
              <a:rPr lang="fr-FR" smtClean="0"/>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3888" y="1709739"/>
            <a:ext cx="7886700" cy="2852737"/>
          </a:xfrm>
        </p:spPr>
        <p:txBody>
          <a:bodyPr anchor="b"/>
          <a:lstStyle>
            <a:lvl1pPr>
              <a:defRPr sz="4500"/>
            </a:lvl1pPr>
          </a:lstStyle>
          <a:p>
            <a:r>
              <a:rPr lang="fr-FR"/>
              <a:t>Cliquez et modifiez le titre</a:t>
            </a:r>
            <a:endParaRPr lang="fr-FR"/>
          </a:p>
        </p:txBody>
      </p:sp>
      <p:sp>
        <p:nvSpPr>
          <p:cNvPr id="3" name="Espace réservé du texte 2"/>
          <p:cNvSpPr>
            <a:spLocks noGrp="1"/>
          </p:cNvSpPr>
          <p:nvPr>
            <p:ph type="body" idx="1" hasCustomPrompt="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endParaRPr lang="fr-FR"/>
          </a:p>
        </p:txBody>
      </p:sp>
      <p:sp>
        <p:nvSpPr>
          <p:cNvPr id="4" name="Espace réservé de la date 3"/>
          <p:cNvSpPr>
            <a:spLocks noGrp="1"/>
          </p:cNvSpPr>
          <p:nvPr>
            <p:ph type="dt" sz="half" idx="10"/>
          </p:nvPr>
        </p:nvSpPr>
        <p:spPr/>
        <p:txBody>
          <a:bodyPr/>
          <a:lstStyle/>
          <a:p>
            <a:fld id="{C9FA8FDF-3DAB-064F-ACC4-ED7A67D18D26}" type="datetimeFigureOut">
              <a:rPr lang="fr-FR" smtClean="0"/>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09E056-FA89-C94B-A55B-0D06588B2422}" type="slidenum">
              <a:rPr lang="fr-FR" smtClean="0"/>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endParaRPr lang="fr-FR"/>
          </a:p>
        </p:txBody>
      </p:sp>
      <p:sp>
        <p:nvSpPr>
          <p:cNvPr id="3" name="Espace réservé du contenu 2"/>
          <p:cNvSpPr>
            <a:spLocks noGrp="1"/>
          </p:cNvSpPr>
          <p:nvPr>
            <p:ph sz="half" idx="1" hasCustomPrompt="1"/>
          </p:nvPr>
        </p:nvSpPr>
        <p:spPr>
          <a:xfrm>
            <a:off x="628650" y="1825625"/>
            <a:ext cx="3886200" cy="4351338"/>
          </a:xfrm>
        </p:spPr>
        <p:txBody>
          <a:bodyPr/>
          <a:lstStyle/>
          <a:p>
            <a:pPr lvl="0"/>
            <a:r>
              <a:rPr lang="fr-FR"/>
              <a:t>Cliquez pour modifier les styles du texte du masque</a:t>
            </a:r>
            <a:endParaRPr lang="fr-FR"/>
          </a:p>
          <a:p>
            <a:pPr lvl="1"/>
            <a:r>
              <a:rPr lang="fr-FR"/>
              <a:t>Deuxième niveau</a:t>
            </a:r>
            <a:endParaRPr lang="fr-FR"/>
          </a:p>
          <a:p>
            <a:pPr lvl="2"/>
            <a:r>
              <a:rPr lang="fr-FR"/>
              <a:t>Troisième niveau</a:t>
            </a:r>
            <a:endParaRPr lang="fr-FR"/>
          </a:p>
          <a:p>
            <a:pPr lvl="3"/>
            <a:r>
              <a:rPr lang="fr-FR"/>
              <a:t>Quatrième niveau</a:t>
            </a:r>
            <a:endParaRPr lang="fr-FR"/>
          </a:p>
          <a:p>
            <a:pPr lvl="4"/>
            <a:r>
              <a:rPr lang="fr-FR"/>
              <a:t>Cinquième niveau</a:t>
            </a:r>
            <a:endParaRPr lang="fr-FR"/>
          </a:p>
        </p:txBody>
      </p:sp>
      <p:sp>
        <p:nvSpPr>
          <p:cNvPr id="4" name="Espace réservé du contenu 3"/>
          <p:cNvSpPr>
            <a:spLocks noGrp="1"/>
          </p:cNvSpPr>
          <p:nvPr>
            <p:ph sz="half" idx="2" hasCustomPrompt="1"/>
          </p:nvPr>
        </p:nvSpPr>
        <p:spPr>
          <a:xfrm>
            <a:off x="4629150" y="1825625"/>
            <a:ext cx="3886200" cy="4351338"/>
          </a:xfrm>
        </p:spPr>
        <p:txBody>
          <a:bodyPr/>
          <a:lstStyle/>
          <a:p>
            <a:pPr lvl="0"/>
            <a:r>
              <a:rPr lang="fr-FR"/>
              <a:t>Cliquez pour modifier les styles du texte du masque</a:t>
            </a:r>
            <a:endParaRPr lang="fr-FR"/>
          </a:p>
          <a:p>
            <a:pPr lvl="1"/>
            <a:r>
              <a:rPr lang="fr-FR"/>
              <a:t>Deuxième niveau</a:t>
            </a:r>
            <a:endParaRPr lang="fr-FR"/>
          </a:p>
          <a:p>
            <a:pPr lvl="2"/>
            <a:r>
              <a:rPr lang="fr-FR"/>
              <a:t>Troisième niveau</a:t>
            </a:r>
            <a:endParaRPr lang="fr-FR"/>
          </a:p>
          <a:p>
            <a:pPr lvl="3"/>
            <a:r>
              <a:rPr lang="fr-FR"/>
              <a:t>Quatrième niveau</a:t>
            </a:r>
            <a:endParaRPr lang="fr-FR"/>
          </a:p>
          <a:p>
            <a:pPr lvl="4"/>
            <a:r>
              <a:rPr lang="fr-FR"/>
              <a:t>Cinquième niveau</a:t>
            </a:r>
            <a:endParaRPr lang="fr-FR"/>
          </a:p>
        </p:txBody>
      </p:sp>
      <p:sp>
        <p:nvSpPr>
          <p:cNvPr id="5" name="Espace réservé de la date 4"/>
          <p:cNvSpPr>
            <a:spLocks noGrp="1"/>
          </p:cNvSpPr>
          <p:nvPr>
            <p:ph type="dt" sz="half" idx="10"/>
          </p:nvPr>
        </p:nvSpPr>
        <p:spPr/>
        <p:txBody>
          <a:bodyPr/>
          <a:lstStyle/>
          <a:p>
            <a:fld id="{C9FA8FDF-3DAB-064F-ACC4-ED7A67D18D26}" type="datetimeFigureOut">
              <a:rPr lang="fr-FR" smtClean="0"/>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709E056-FA89-C94B-A55B-0D06588B2422}" type="slidenum">
              <a:rPr lang="fr-FR" smtClean="0"/>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9841" y="365126"/>
            <a:ext cx="7886700" cy="1325563"/>
          </a:xfrm>
        </p:spPr>
        <p:txBody>
          <a:bodyPr/>
          <a:lstStyle/>
          <a:p>
            <a:r>
              <a:rPr lang="fr-FR"/>
              <a:t>Cliquez et modifiez le titre</a:t>
            </a:r>
            <a:endParaRPr lang="fr-FR"/>
          </a:p>
        </p:txBody>
      </p:sp>
      <p:sp>
        <p:nvSpPr>
          <p:cNvPr id="3" name="Espace réservé du texte 2"/>
          <p:cNvSpPr>
            <a:spLocks noGrp="1"/>
          </p:cNvSpPr>
          <p:nvPr>
            <p:ph type="body" idx="1" hasCustomPrompt="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endParaRPr lang="fr-FR"/>
          </a:p>
        </p:txBody>
      </p:sp>
      <p:sp>
        <p:nvSpPr>
          <p:cNvPr id="4" name="Espace réservé du contenu 3"/>
          <p:cNvSpPr>
            <a:spLocks noGrp="1"/>
          </p:cNvSpPr>
          <p:nvPr>
            <p:ph sz="half" idx="2" hasCustomPrompt="1"/>
          </p:nvPr>
        </p:nvSpPr>
        <p:spPr>
          <a:xfrm>
            <a:off x="629842" y="2505075"/>
            <a:ext cx="3868340" cy="3684588"/>
          </a:xfrm>
        </p:spPr>
        <p:txBody>
          <a:bodyPr/>
          <a:lstStyle/>
          <a:p>
            <a:pPr lvl="0"/>
            <a:r>
              <a:rPr lang="fr-FR"/>
              <a:t>Cliquez pour modifier les styles du texte du masque</a:t>
            </a:r>
            <a:endParaRPr lang="fr-FR"/>
          </a:p>
          <a:p>
            <a:pPr lvl="1"/>
            <a:r>
              <a:rPr lang="fr-FR"/>
              <a:t>Deuxième niveau</a:t>
            </a:r>
            <a:endParaRPr lang="fr-FR"/>
          </a:p>
          <a:p>
            <a:pPr lvl="2"/>
            <a:r>
              <a:rPr lang="fr-FR"/>
              <a:t>Troisième niveau</a:t>
            </a:r>
            <a:endParaRPr lang="fr-FR"/>
          </a:p>
          <a:p>
            <a:pPr lvl="3"/>
            <a:r>
              <a:rPr lang="fr-FR"/>
              <a:t>Quatrième niveau</a:t>
            </a:r>
            <a:endParaRPr lang="fr-FR"/>
          </a:p>
          <a:p>
            <a:pPr lvl="4"/>
            <a:r>
              <a:rPr lang="fr-FR"/>
              <a:t>Cinquième niveau</a:t>
            </a:r>
            <a:endParaRPr lang="fr-FR"/>
          </a:p>
        </p:txBody>
      </p:sp>
      <p:sp>
        <p:nvSpPr>
          <p:cNvPr id="5" name="Espace réservé du texte 4"/>
          <p:cNvSpPr>
            <a:spLocks noGrp="1"/>
          </p:cNvSpPr>
          <p:nvPr>
            <p:ph type="body" sz="quarter" idx="3" hasCustomPrompt="1"/>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endParaRPr lang="fr-FR"/>
          </a:p>
        </p:txBody>
      </p:sp>
      <p:sp>
        <p:nvSpPr>
          <p:cNvPr id="6" name="Espace réservé du contenu 5"/>
          <p:cNvSpPr>
            <a:spLocks noGrp="1"/>
          </p:cNvSpPr>
          <p:nvPr>
            <p:ph sz="quarter" idx="4" hasCustomPrompt="1"/>
          </p:nvPr>
        </p:nvSpPr>
        <p:spPr>
          <a:xfrm>
            <a:off x="4629150" y="2505075"/>
            <a:ext cx="3887391" cy="3684588"/>
          </a:xfrm>
        </p:spPr>
        <p:txBody>
          <a:bodyPr/>
          <a:lstStyle/>
          <a:p>
            <a:pPr lvl="0"/>
            <a:r>
              <a:rPr lang="fr-FR"/>
              <a:t>Cliquez pour modifier les styles du texte du masque</a:t>
            </a:r>
            <a:endParaRPr lang="fr-FR"/>
          </a:p>
          <a:p>
            <a:pPr lvl="1"/>
            <a:r>
              <a:rPr lang="fr-FR"/>
              <a:t>Deuxième niveau</a:t>
            </a:r>
            <a:endParaRPr lang="fr-FR"/>
          </a:p>
          <a:p>
            <a:pPr lvl="2"/>
            <a:r>
              <a:rPr lang="fr-FR"/>
              <a:t>Troisième niveau</a:t>
            </a:r>
            <a:endParaRPr lang="fr-FR"/>
          </a:p>
          <a:p>
            <a:pPr lvl="3"/>
            <a:r>
              <a:rPr lang="fr-FR"/>
              <a:t>Quatrième niveau</a:t>
            </a:r>
            <a:endParaRPr lang="fr-FR"/>
          </a:p>
          <a:p>
            <a:pPr lvl="4"/>
            <a:r>
              <a:rPr lang="fr-FR"/>
              <a:t>Cinquième niveau</a:t>
            </a:r>
            <a:endParaRPr lang="fr-FR"/>
          </a:p>
        </p:txBody>
      </p:sp>
      <p:sp>
        <p:nvSpPr>
          <p:cNvPr id="7" name="Espace réservé de la date 6"/>
          <p:cNvSpPr>
            <a:spLocks noGrp="1"/>
          </p:cNvSpPr>
          <p:nvPr>
            <p:ph type="dt" sz="half" idx="10"/>
          </p:nvPr>
        </p:nvSpPr>
        <p:spPr/>
        <p:txBody>
          <a:bodyPr/>
          <a:lstStyle/>
          <a:p>
            <a:fld id="{C9FA8FDF-3DAB-064F-ACC4-ED7A67D18D26}" type="datetimeFigureOut">
              <a:rPr lang="fr-FR" smtClean="0"/>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709E056-FA89-C94B-A55B-0D06588B2422}" type="slidenum">
              <a:rPr lang="fr-FR" smtClean="0"/>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endParaRPr lang="fr-FR"/>
          </a:p>
        </p:txBody>
      </p:sp>
      <p:sp>
        <p:nvSpPr>
          <p:cNvPr id="3" name="Espace réservé de la date 2"/>
          <p:cNvSpPr>
            <a:spLocks noGrp="1"/>
          </p:cNvSpPr>
          <p:nvPr>
            <p:ph type="dt" sz="half" idx="10"/>
          </p:nvPr>
        </p:nvSpPr>
        <p:spPr/>
        <p:txBody>
          <a:bodyPr/>
          <a:lstStyle/>
          <a:p>
            <a:fld id="{C9FA8FDF-3DAB-064F-ACC4-ED7A67D18D26}" type="datetimeFigureOut">
              <a:rPr lang="fr-FR" smtClean="0"/>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709E056-FA89-C94B-A55B-0D06588B2422}" type="slidenum">
              <a:rPr lang="fr-FR" smtClean="0"/>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9FA8FDF-3DAB-064F-ACC4-ED7A67D18D26}" type="datetimeFigureOut">
              <a:rPr lang="fr-FR" smtClean="0"/>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r>
              <a:rPr lang="fr-FR"/>
              <a:t>1</a:t>
            </a:r>
            <a:endParaRPr lang="fr-F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9841" y="457200"/>
            <a:ext cx="2949178" cy="1600200"/>
          </a:xfrm>
        </p:spPr>
        <p:txBody>
          <a:bodyPr anchor="b"/>
          <a:lstStyle>
            <a:lvl1pPr>
              <a:defRPr sz="2400"/>
            </a:lvl1pPr>
          </a:lstStyle>
          <a:p>
            <a:r>
              <a:rPr lang="fr-FR"/>
              <a:t>Cliquez et modifiez le titre</a:t>
            </a:r>
            <a:endParaRPr lang="fr-FR"/>
          </a:p>
        </p:txBody>
      </p:sp>
      <p:sp>
        <p:nvSpPr>
          <p:cNvPr id="3" name="Espace réservé du contenu 2"/>
          <p:cNvSpPr>
            <a:spLocks noGrp="1"/>
          </p:cNvSpPr>
          <p:nvPr>
            <p:ph idx="1" hasCustomPrompt="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endParaRPr lang="fr-FR"/>
          </a:p>
          <a:p>
            <a:pPr lvl="1"/>
            <a:r>
              <a:rPr lang="fr-FR"/>
              <a:t>Deuxième niveau</a:t>
            </a:r>
            <a:endParaRPr lang="fr-FR"/>
          </a:p>
          <a:p>
            <a:pPr lvl="2"/>
            <a:r>
              <a:rPr lang="fr-FR"/>
              <a:t>Troisième niveau</a:t>
            </a:r>
            <a:endParaRPr lang="fr-FR"/>
          </a:p>
          <a:p>
            <a:pPr lvl="3"/>
            <a:r>
              <a:rPr lang="fr-FR"/>
              <a:t>Quatrième niveau</a:t>
            </a:r>
            <a:endParaRPr lang="fr-FR"/>
          </a:p>
          <a:p>
            <a:pPr lvl="4"/>
            <a:r>
              <a:rPr lang="fr-FR"/>
              <a:t>Cinquième niveau</a:t>
            </a:r>
            <a:endParaRPr lang="fr-FR"/>
          </a:p>
        </p:txBody>
      </p:sp>
      <p:sp>
        <p:nvSpPr>
          <p:cNvPr id="4" name="Espace réservé du texte 3"/>
          <p:cNvSpPr>
            <a:spLocks noGrp="1"/>
          </p:cNvSpPr>
          <p:nvPr>
            <p:ph type="body" sz="half" idx="2" hasCustomPrompt="1"/>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endParaRPr lang="fr-FR"/>
          </a:p>
        </p:txBody>
      </p:sp>
      <p:sp>
        <p:nvSpPr>
          <p:cNvPr id="5" name="Espace réservé de la date 4"/>
          <p:cNvSpPr>
            <a:spLocks noGrp="1"/>
          </p:cNvSpPr>
          <p:nvPr>
            <p:ph type="dt" sz="half" idx="10"/>
          </p:nvPr>
        </p:nvSpPr>
        <p:spPr/>
        <p:txBody>
          <a:bodyPr/>
          <a:lstStyle/>
          <a:p>
            <a:fld id="{C9FA8FDF-3DAB-064F-ACC4-ED7A67D18D26}" type="datetimeFigureOut">
              <a:rPr lang="fr-FR" smtClean="0"/>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709E056-FA89-C94B-A55B-0D06588B2422}" type="slidenum">
              <a:rPr lang="fr-FR" smtClean="0"/>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9841" y="457200"/>
            <a:ext cx="2949178" cy="1600200"/>
          </a:xfrm>
        </p:spPr>
        <p:txBody>
          <a:bodyPr anchor="b"/>
          <a:lstStyle>
            <a:lvl1pPr>
              <a:defRPr sz="2400"/>
            </a:lvl1pPr>
          </a:lstStyle>
          <a:p>
            <a:r>
              <a:rPr lang="fr-FR"/>
              <a:t>Cliquez et modifiez le titre</a:t>
            </a:r>
            <a:endParaRPr lang="fr-FR"/>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hasCustomPrompt="1"/>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endParaRPr lang="fr-FR"/>
          </a:p>
        </p:txBody>
      </p:sp>
      <p:sp>
        <p:nvSpPr>
          <p:cNvPr id="5" name="Espace réservé de la date 4"/>
          <p:cNvSpPr>
            <a:spLocks noGrp="1"/>
          </p:cNvSpPr>
          <p:nvPr>
            <p:ph type="dt" sz="half" idx="10"/>
          </p:nvPr>
        </p:nvSpPr>
        <p:spPr/>
        <p:txBody>
          <a:bodyPr/>
          <a:lstStyle/>
          <a:p>
            <a:fld id="{C9FA8FDF-3DAB-064F-ACC4-ED7A67D18D26}" type="datetimeFigureOut">
              <a:rPr lang="fr-FR" smtClean="0"/>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709E056-FA89-C94B-A55B-0D06588B2422}" type="slidenum">
              <a:rPr lang="fr-FR" smtClean="0"/>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Cliquez et modifiez le titre</a:t>
            </a:r>
            <a:endParaRPr lang="fr-F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endParaRPr lang="fr-FR"/>
          </a:p>
          <a:p>
            <a:pPr lvl="1"/>
            <a:r>
              <a:rPr lang="fr-FR"/>
              <a:t>Deuxième niveau</a:t>
            </a:r>
            <a:endParaRPr lang="fr-FR"/>
          </a:p>
          <a:p>
            <a:pPr lvl="2"/>
            <a:r>
              <a:rPr lang="fr-FR"/>
              <a:t>Troisième niveau</a:t>
            </a:r>
            <a:endParaRPr lang="fr-FR"/>
          </a:p>
          <a:p>
            <a:pPr lvl="3"/>
            <a:r>
              <a:rPr lang="fr-FR"/>
              <a:t>Quatrième niveau</a:t>
            </a:r>
            <a:endParaRPr lang="fr-FR"/>
          </a:p>
          <a:p>
            <a:pPr lvl="4"/>
            <a:r>
              <a:rPr lang="fr-FR"/>
              <a:t>Cinquième niveau</a:t>
            </a:r>
            <a:endParaRPr lang="fr-FR"/>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fld>
            <a:endParaRPr lang="fr-FR"/>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microsoft.com/office/2007/relationships/hdphoto" Target="../media/image22.wdp"/><Relationship Id="rId1" Type="http://schemas.openxmlformats.org/officeDocument/2006/relationships/image" Target="../media/image21.png"/></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7.xml"/><Relationship Id="rId7" Type="http://schemas.openxmlformats.org/officeDocument/2006/relationships/hyperlink" Target="https://creativecommons.org/licenses/by-sa/2.0/deed.el" TargetMode="External"/><Relationship Id="rId6" Type="http://schemas.openxmlformats.org/officeDocument/2006/relationships/hyperlink" Target="https://el.wikipedia.org/wiki/Creative_Commons" TargetMode="External"/><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29.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7.xml"/><Relationship Id="rId2" Type="http://schemas.openxmlformats.org/officeDocument/2006/relationships/image" Target="../media/image31.png"/><Relationship Id="rId1" Type="http://schemas.openxmlformats.org/officeDocument/2006/relationships/image" Target="../media/image30.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7.xml"/><Relationship Id="rId2" Type="http://schemas.microsoft.com/office/2007/relationships/hdphoto" Target="../media/image33.wdp"/><Relationship Id="rId1"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4.pn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hyperlink" Target="https://creativecommons.org/publicdomain/zero/1.0/deed.el" TargetMode="External"/><Relationship Id="rId7" Type="http://schemas.openxmlformats.org/officeDocument/2006/relationships/hyperlink" Target="https://el.wikipedia.org/wiki/Creative_Commons" TargetMode="Externa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0" Type="http://schemas.openxmlformats.org/officeDocument/2006/relationships/notesSlide" Target="../notesSlides/notesSlide17.xml"/><Relationship Id="rId1"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image" Target="../media/image47.pn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2.xml"/><Relationship Id="rId5" Type="http://schemas.openxmlformats.org/officeDocument/2006/relationships/hyperlink" Target="https://creativecommons.org/licenses/by-sa/4.0/deed.el" TargetMode="External"/><Relationship Id="rId4" Type="http://schemas.openxmlformats.org/officeDocument/2006/relationships/hyperlink" Target="https://el.wikipedia.org/wiki/Creative_Commons" TargetMode="External"/><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image" Target="../media/image48.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image" Target="../media/image52.png"/><Relationship Id="rId1" Type="http://schemas.openxmlformats.org/officeDocument/2006/relationships/image" Target="../media/image51.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7.xml"/><Relationship Id="rId2" Type="http://schemas.openxmlformats.org/officeDocument/2006/relationships/image" Target="../media/image54.jpeg"/><Relationship Id="rId1" Type="http://schemas.openxmlformats.org/officeDocument/2006/relationships/image" Target="../media/image53.jpe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2.xml"/><Relationship Id="rId2" Type="http://schemas.openxmlformats.org/officeDocument/2006/relationships/image" Target="../media/image56.jpeg"/><Relationship Id="rId1" Type="http://schemas.openxmlformats.org/officeDocument/2006/relationships/image" Target="../media/image55.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2.xml"/><Relationship Id="rId3" Type="http://schemas.openxmlformats.org/officeDocument/2006/relationships/image" Target="../media/image57.png"/><Relationship Id="rId2" Type="http://schemas.openxmlformats.org/officeDocument/2006/relationships/image" Target="../media/image49.png"/><Relationship Id="rId1" Type="http://schemas.openxmlformats.org/officeDocument/2006/relationships/image" Target="../media/image52.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2.xml"/><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image" Target="../media/image58.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2.xml"/><Relationship Id="rId2" Type="http://schemas.openxmlformats.org/officeDocument/2006/relationships/image" Target="../media/image62.png"/><Relationship Id="rId1"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2.xml"/><Relationship Id="rId4" Type="http://schemas.openxmlformats.org/officeDocument/2006/relationships/hyperlink" Target="https://creativecommons.org/licenses/by-sa/4.0/deed.el" TargetMode="External"/><Relationship Id="rId3" Type="http://schemas.openxmlformats.org/officeDocument/2006/relationships/hyperlink" Target="https://el.wikipedia.org/wiki/Creative_Commons" TargetMode="External"/><Relationship Id="rId2" Type="http://schemas.openxmlformats.org/officeDocument/2006/relationships/image" Target="../media/image64.jpeg"/><Relationship Id="rId1" Type="http://schemas.openxmlformats.org/officeDocument/2006/relationships/image" Target="../media/image63.png"/></Relationships>
</file>

<file path=ppt/slides/_rels/slide3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67.jpeg"/><Relationship Id="rId7" Type="http://schemas.openxmlformats.org/officeDocument/2006/relationships/image" Target="../media/image66.png"/><Relationship Id="rId6" Type="http://schemas.openxmlformats.org/officeDocument/2006/relationships/hyperlink" Target="https://what-europe-does-for-me.eu/el/home" TargetMode="External"/><Relationship Id="rId5" Type="http://schemas.openxmlformats.org/officeDocument/2006/relationships/hyperlink" Target="https://europa.eu/european-union/index_el" TargetMode="External"/><Relationship Id="rId4" Type="http://schemas.openxmlformats.org/officeDocument/2006/relationships/hyperlink" Target="https://europa.eu/european-union/documents-publications/slide-presentations_el" TargetMode="External"/><Relationship Id="rId3" Type="http://schemas.openxmlformats.org/officeDocument/2006/relationships/hyperlink" Target="https://europa.eu/learning-corner/home_el" TargetMode="External"/><Relationship Id="rId2" Type="http://schemas.openxmlformats.org/officeDocument/2006/relationships/hyperlink" Target="https://publications.europa.eu/el/home" TargetMode="External"/><Relationship Id="rId10" Type="http://schemas.openxmlformats.org/officeDocument/2006/relationships/notesSlide" Target="../notesSlides/notesSlide29.xml"/><Relationship Id="rId1" Type="http://schemas.openxmlformats.org/officeDocument/2006/relationships/image" Target="../media/image65.png"/></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30.xml"/><Relationship Id="rId6" Type="http://schemas.openxmlformats.org/officeDocument/2006/relationships/slideLayout" Target="../slideLayouts/slideLayout7.xml"/><Relationship Id="rId5" Type="http://schemas.openxmlformats.org/officeDocument/2006/relationships/hyperlink" Target="https://europa.eu/european-union/contact/social-networks_el" TargetMode="External"/><Relationship Id="rId4" Type="http://schemas.openxmlformats.org/officeDocument/2006/relationships/hyperlink" Target="https://europa.eu/european-union/contact/meet-us_el" TargetMode="External"/><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hyperlink" Target="https://europa.eu/european-union/contact_el" TargetMode="Externa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microsoft.com/office/2007/relationships/hdphoto" Target="../media/image5.wdp"/><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0" Type="http://schemas.openxmlformats.org/officeDocument/2006/relationships/notesSlide" Target="../notesSlides/notesSlide7.xml"/><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a:off x="1368474" y="2428722"/>
            <a:ext cx="2006416" cy="1591976"/>
          </a:xfrm>
          <a:prstGeom prst="foldedCorner">
            <a:avLst/>
          </a:prstGeom>
          <a:solidFill>
            <a:srgbClr val="FF0000">
              <a:alpha val="64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p:cNvSpPr txBox="1"/>
          <p:nvPr/>
        </p:nvSpPr>
        <p:spPr>
          <a:xfrm>
            <a:off x="1291318" y="2698750"/>
            <a:ext cx="2160728" cy="954107"/>
          </a:xfrm>
          <a:prstGeom prst="rect">
            <a:avLst/>
          </a:prstGeom>
          <a:noFill/>
          <a:scene3d>
            <a:camera prst="isometricOffAxis1Right"/>
            <a:lightRig rig="threePt" dir="t"/>
          </a:scene3d>
        </p:spPr>
        <p:txBody>
          <a:bodyPr wrap="square" rtlCol="0">
            <a:spAutoFit/>
          </a:bodyPr>
          <a:lstStyle/>
          <a:p>
            <a:pPr algn="ctr"/>
            <a:r>
              <a:rPr lang="el-GR" sz="2800" b="1">
                <a:solidFill>
                  <a:schemeClr val="bg1"/>
                </a:solidFill>
              </a:rPr>
              <a:t>Η ΕΥΡΩΠΗ ΣΥΝΟΠΤΙΚΑ</a:t>
            </a:r>
            <a:endParaRPr lang="el-GR" sz="2800" b="1">
              <a:solidFill>
                <a:schemeClr val="bg1"/>
              </a:solidFill>
            </a:endParaRPr>
          </a:p>
        </p:txBody>
      </p:sp>
      <p:cxnSp>
        <p:nvCxnSpPr>
          <p:cNvPr id="8" name="Straight Connector 7"/>
          <p:cNvCxnSpPr/>
          <p:nvPr/>
        </p:nvCxnSpPr>
        <p:spPr>
          <a:xfrm>
            <a:off x="1454077" y="2629090"/>
            <a:ext cx="98678"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endParaRPr lang="el-GR" sz="6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ppt_w</p:attrName>
                                        </p:attrNameLst>
                                      </p:cBhvr>
                                      <p:tavLst>
                                        <p:tav tm="0" fmla="#ppt_w*sin(2.5*pi*$)">
                                          <p:val>
                                            <p:fltVal val="0"/>
                                          </p:val>
                                        </p:tav>
                                        <p:tav tm="100000">
                                          <p:val>
                                            <p:fltVal val="1"/>
                                          </p:val>
                                        </p:tav>
                                      </p:tavLst>
                                    </p:anim>
                                    <p:anim calcmode="lin" valueType="num">
                                      <p:cBhvr>
                                        <p:cTn id="14" dur="2000" fill="hold"/>
                                        <p:tgtEl>
                                          <p:spTgt spid="8"/>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anim calcmode="lin" valueType="num">
                                      <p:cBhvr>
                                        <p:cTn id="18" dur="2000" fill="hold"/>
                                        <p:tgtEl>
                                          <p:spTgt spid="3"/>
                                        </p:tgtEl>
                                        <p:attrNameLst>
                                          <p:attrName>ppt_w</p:attrName>
                                        </p:attrNameLst>
                                      </p:cBhvr>
                                      <p:tavLst>
                                        <p:tav tm="0" fmla="#ppt_w*sin(2.5*pi*$)">
                                          <p:val>
                                            <p:fltVal val="0"/>
                                          </p:val>
                                        </p:tav>
                                        <p:tav tm="100000">
                                          <p:val>
                                            <p:fltVal val="1"/>
                                          </p:val>
                                        </p:tav>
                                      </p:tavLst>
                                    </p:anim>
                                    <p:anim calcmode="lin" valueType="num">
                                      <p:cBhvr>
                                        <p:cTn id="1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54C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192291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929489" y="2019636"/>
            <a:ext cx="6545179" cy="830997"/>
          </a:xfrm>
          <a:prstGeom prst="rect">
            <a:avLst/>
          </a:prstGeom>
          <a:noFill/>
        </p:spPr>
        <p:txBody>
          <a:bodyPr wrap="square" rtlCol="0">
            <a:spAutoFit/>
          </a:bodyPr>
          <a:lstStyle/>
          <a:p>
            <a:pPr algn="ctr"/>
            <a:r>
              <a:rPr lang="el-GR" sz="4800" b="1" dirty="0">
                <a:solidFill>
                  <a:schemeClr val="bg1"/>
                </a:solidFill>
              </a:rPr>
              <a:t>ΤΟ ΕΥΡΩΠΑΪΚΟ ΕΡΓΟ</a:t>
            </a:r>
            <a:endParaRPr lang="el-GR" sz="4800" b="1" dirty="0">
              <a:solidFill>
                <a:schemeClr val="bg1"/>
              </a:solidFill>
            </a:endParaRPr>
          </a:p>
        </p:txBody>
      </p:sp>
      <p:pic>
        <p:nvPicPr>
          <p:cNvPr id="8" name="Image 7"/>
          <p:cNvPicPr>
            <a:picLocks noChangeAspect="1"/>
          </p:cNvPicPr>
          <p:nvPr/>
        </p:nvPicPr>
        <p:blipFill>
          <a:blip r:embed="rId1"/>
          <a:stretch>
            <a:fillRect/>
          </a:stretch>
        </p:blipFill>
        <p:spPr>
          <a:xfrm>
            <a:off x="5524500" y="3550903"/>
            <a:ext cx="2713334" cy="6695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cstate="email">
            <a:extLst>
              <a:ext uri="{BEBA8EAE-BF5A-486C-A8C5-ECC9F3942E4B}">
                <a14:imgProps xmlns:a14="http://schemas.microsoft.com/office/drawing/2010/main">
                  <a14:imgLayer r:embed="rId2">
                    <a14:imgEffect>
                      <a14:brightnessContrast bright="3000" contrast="3000"/>
                    </a14:imgEffect>
                    <a14:imgEffect>
                      <a14:sharpenSoften amount="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7" name="Larme 6"/>
          <p:cNvSpPr/>
          <p:nvPr/>
        </p:nvSpPr>
        <p:spPr>
          <a:xfrm rot="5400000">
            <a:off x="1779572" y="619875"/>
            <a:ext cx="5584852" cy="5618251"/>
          </a:xfrm>
          <a:prstGeom prst="teardrop">
            <a:avLst/>
          </a:prstGeom>
          <a:solidFill>
            <a:srgbClr val="00B0F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329856" y="1582617"/>
            <a:ext cx="505126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l-GR" sz="5400" b="1" i="0" u="none" strike="noStrike" cap="none" normalizeH="0" baseline="0" noProof="0" dirty="0">
                <a:ln>
                  <a:noFill/>
                </a:ln>
                <a:solidFill>
                  <a:prstClr val="white"/>
                </a:solidFill>
                <a:uLnTx/>
                <a:uFillTx/>
                <a:latin typeface="Calibri" panose="020F0502020204030204"/>
                <a:ea typeface="+mn-ea"/>
                <a:cs typeface="+mn-cs"/>
              </a:rPr>
              <a:t>ΠΟΙΕΣ ΧΩΡΕΣ ΔΗΜΙΟΥΡΓΗΣΑΝ ΤΗΝ ΕΕ ΚΑΙ ΓΙΑΤΙ;</a:t>
            </a:r>
            <a:endParaRPr kumimoji="0" lang="el-GR" sz="5400" b="1" i="0" u="none" strike="noStrike" cap="none" normalizeH="0" baseline="0" noProof="0" dirty="0">
              <a:ln>
                <a:noFill/>
              </a:ln>
              <a:solidFill>
                <a:prstClr val="white"/>
              </a:solidFill>
              <a:uLnTx/>
              <a:uFillTx/>
              <a:latin typeface="Calibri" panose="020F0502020204030204"/>
              <a:ea typeface="+mn-ea"/>
              <a:cs typeface="+mn-cs"/>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600" b="0" i="1" u="none" strike="noStrike" cap="none" normalizeH="0" baseline="0" noProof="0">
                <a:ln>
                  <a:noFill/>
                </a:ln>
                <a:solidFill>
                  <a:prstClr val="white"/>
                </a:solidFill>
                <a:uLnTx/>
                <a:uFillTx/>
                <a:latin typeface="Calibri" panose="020F0502020204030204"/>
                <a:ea typeface="+mn-ea"/>
                <a:cs typeface="+mn-cs"/>
              </a:rPr>
              <a:t>©</a:t>
            </a:r>
            <a:r>
              <a:rPr kumimoji="0" lang="el-GR" sz="600" b="0" u="none" strike="noStrike" cap="none" normalizeH="0" baseline="0" noProof="0">
                <a:ln>
                  <a:noFill/>
                </a:ln>
                <a:solidFill>
                  <a:prstClr val="white"/>
                </a:solidFill>
                <a:uLnTx/>
                <a:uFillTx/>
                <a:latin typeface="Calibri" panose="020F0502020204030204"/>
                <a:ea typeface="+mn-ea"/>
                <a:cs typeface="+mn-cs"/>
              </a:rPr>
              <a:t> </a:t>
            </a:r>
            <a:r>
              <a:rPr kumimoji="0" lang="el-GR" sz="600" b="0" i="0" u="none" strike="noStrike" cap="none" normalizeH="0" baseline="0" noProof="0">
                <a:ln>
                  <a:noFill/>
                </a:ln>
                <a:solidFill>
                  <a:prstClr val="white"/>
                </a:solidFill>
                <a:uLnTx/>
                <a:uFillTx/>
                <a:latin typeface="Calibri" panose="020F0502020204030204"/>
                <a:ea typeface="+mn-ea"/>
                <a:cs typeface="+mn-cs"/>
              </a:rPr>
              <a:t>ΕΥΡΩΠΑΪΚΗ ΕΝΩΣΗ</a:t>
            </a:r>
            <a:endParaRPr kumimoji="0" lang="el-GR" sz="600" b="0" i="0" u="none" strike="noStrike" cap="none" normalizeH="0" baseline="0" noProof="0">
              <a:ln>
                <a:noFill/>
              </a:ln>
              <a:solidFill>
                <a:prstClr val="white"/>
              </a:solidFill>
              <a:uLnTx/>
              <a:uFillTx/>
              <a:latin typeface="Calibri" panose="020F0502020204030204"/>
              <a:ea typeface="+mn-ea"/>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3.61111E-6 -2.22222E-6 L -3.61111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cstate="email">
            <a:alphaModFix amt="73000"/>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622747" y="97890"/>
            <a:ext cx="4444105" cy="584775"/>
          </a:xfrm>
          <a:prstGeom prst="rect">
            <a:avLst/>
          </a:prstGeom>
          <a:noFill/>
        </p:spPr>
        <p:txBody>
          <a:bodyPr wrap="square" rtlCol="0">
            <a:spAutoFit/>
          </a:bodyPr>
          <a:lstStyle/>
          <a:p>
            <a:r>
              <a:rPr lang="el-GR" sz="3200" b="1">
                <a:solidFill>
                  <a:srgbClr val="00B0F0"/>
                </a:solidFill>
                <a:latin typeface="Calibri" panose="020F0502020204030204" charset="0"/>
                <a:ea typeface="Calibri" panose="020F0502020204030204" charset="0"/>
                <a:cs typeface="Calibri" panose="020F0502020204030204" charset="0"/>
              </a:rPr>
              <a:t>ΑΠΟ ΤΟΝ ΠΟΛΕΜΟ ΣΤΗΝ ΕΙΡΗΝΗ</a:t>
            </a:r>
            <a:endParaRPr lang="el-GR" sz="3200" b="1">
              <a:solidFill>
                <a:srgbClr val="00B0F0"/>
              </a:solidFill>
              <a:latin typeface="Calibri" panose="020F0502020204030204" charset="0"/>
              <a:ea typeface="Calibri" panose="020F0502020204030204" charset="0"/>
              <a:cs typeface="Calibri" panose="020F0502020204030204" charset="0"/>
            </a:endParaRPr>
          </a:p>
        </p:txBody>
      </p:sp>
      <p:sp>
        <p:nvSpPr>
          <p:cNvPr id="13" name="Larme 12"/>
          <p:cNvSpPr/>
          <p:nvPr/>
        </p:nvSpPr>
        <p:spPr>
          <a:xfrm rot="5400000">
            <a:off x="53322" y="55925"/>
            <a:ext cx="579604" cy="583070"/>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14" name="Rectangle 13"/>
          <p:cNvSpPr/>
          <p:nvPr/>
        </p:nvSpPr>
        <p:spPr>
          <a:xfrm rot="16200000">
            <a:off x="8099804" y="5824524"/>
            <a:ext cx="1842171" cy="246221"/>
          </a:xfrm>
          <a:prstGeom prst="rect">
            <a:avLst/>
          </a:prstGeom>
          <a:solidFill>
            <a:schemeClr val="bg1"/>
          </a:solidFill>
        </p:spPr>
        <p:txBody>
          <a:bodyPr wrap="none">
            <a:spAutoFit/>
          </a:bodyPr>
          <a:lstStyle/>
          <a:p>
            <a:r>
              <a:rPr lang="el-GR" sz="1000" b="1">
                <a:solidFill>
                  <a:srgbClr val="54C5F0"/>
                </a:solidFill>
                <a:latin typeface="Arial" panose="020B0604020202020204" pitchFamily="34" charset="0"/>
                <a:ea typeface="Arial" panose="020B0604020202020204" pitchFamily="34" charset="0"/>
                <a:cs typeface="Arial" panose="020B0604020202020204" pitchFamily="34" charset="0"/>
              </a:rPr>
              <a:t>ΤΟ ΕΥΡΩΠΑΪΚΟ ΕΡΓΟ</a:t>
            </a:r>
            <a:endParaRPr lang="el-GR" sz="1000" b="1">
              <a:solidFill>
                <a:srgbClr val="54C5F0"/>
              </a:solidFill>
              <a:latin typeface="Arial" panose="020B0604020202020204" pitchFamily="34" charset="0"/>
              <a:ea typeface="Arial" panose="020B0604020202020204" pitchFamily="34" charset="0"/>
              <a:cs typeface="Arial" panose="020B0604020202020204" pitchFamily="34" charset="0"/>
            </a:endParaRPr>
          </a:p>
        </p:txBody>
      </p:sp>
      <p:cxnSp>
        <p:nvCxnSpPr>
          <p:cNvPr id="15" name="Connecteur droit 14"/>
          <p:cNvCxnSpPr/>
          <p:nvPr/>
        </p:nvCxnSpPr>
        <p:spPr>
          <a:xfrm>
            <a:off x="8897779" y="5015791"/>
            <a:ext cx="253969" cy="0"/>
          </a:xfrm>
          <a:prstGeom prst="line">
            <a:avLst/>
          </a:prstGeom>
          <a:ln w="12700">
            <a:solidFill>
              <a:srgbClr val="54C5F0"/>
            </a:solidFill>
          </a:ln>
        </p:spPr>
        <p:style>
          <a:lnRef idx="1">
            <a:schemeClr val="accent1"/>
          </a:lnRef>
          <a:fillRef idx="0">
            <a:schemeClr val="accent1"/>
          </a:fillRef>
          <a:effectRef idx="0">
            <a:schemeClr val="accent1"/>
          </a:effectRef>
          <a:fontRef idx="minor">
            <a:schemeClr val="tx1"/>
          </a:fontRef>
        </p:style>
      </p:cxnSp>
      <p:sp>
        <p:nvSpPr>
          <p:cNvPr id="3" name="Right Arrow 2"/>
          <p:cNvSpPr/>
          <p:nvPr/>
        </p:nvSpPr>
        <p:spPr>
          <a:xfrm>
            <a:off x="0" y="3859731"/>
            <a:ext cx="8897780" cy="2733574"/>
          </a:xfrm>
          <a:prstGeom prst="rightArrow">
            <a:avLst/>
          </a:prstGeom>
          <a:solidFill>
            <a:srgbClr val="00B0F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TextBox 18"/>
          <p:cNvSpPr txBox="1"/>
          <p:nvPr/>
        </p:nvSpPr>
        <p:spPr>
          <a:xfrm>
            <a:off x="622747" y="5695718"/>
            <a:ext cx="821330" cy="276999"/>
          </a:xfrm>
          <a:prstGeom prst="rect">
            <a:avLst/>
          </a:prstGeom>
          <a:noFill/>
        </p:spPr>
        <p:txBody>
          <a:bodyPr wrap="square" rtlCol="0">
            <a:spAutoFit/>
          </a:bodyPr>
          <a:lstStyle/>
          <a:p>
            <a:r>
              <a:rPr lang="el-GR" sz="1200"/>
              <a:t>1914</a:t>
            </a:r>
            <a:endParaRPr lang="el-GR" sz="1200"/>
          </a:p>
        </p:txBody>
      </p:sp>
      <p:sp>
        <p:nvSpPr>
          <p:cNvPr id="20" name="TextBox 19"/>
          <p:cNvSpPr txBox="1"/>
          <p:nvPr/>
        </p:nvSpPr>
        <p:spPr>
          <a:xfrm>
            <a:off x="2700704" y="5681363"/>
            <a:ext cx="623409" cy="276999"/>
          </a:xfrm>
          <a:prstGeom prst="rect">
            <a:avLst/>
          </a:prstGeom>
          <a:noFill/>
        </p:spPr>
        <p:txBody>
          <a:bodyPr wrap="square" rtlCol="0">
            <a:spAutoFit/>
          </a:bodyPr>
          <a:lstStyle/>
          <a:p>
            <a:r>
              <a:rPr lang="el-GR" sz="1200"/>
              <a:t>1918</a:t>
            </a:r>
            <a:endParaRPr lang="el-GR" sz="1200"/>
          </a:p>
        </p:txBody>
      </p:sp>
      <p:pic>
        <p:nvPicPr>
          <p:cNvPr id="21" name="Picture 20"/>
          <p:cNvPicPr>
            <a:picLocks noChangeAspect="1"/>
          </p:cNvPicPr>
          <p:nvPr/>
        </p:nvPicPr>
        <p:blipFill>
          <a:blip r:embed="rId2" cstate="email"/>
          <a:stretch>
            <a:fillRect/>
          </a:stretch>
        </p:blipFill>
        <p:spPr>
          <a:xfrm>
            <a:off x="4265841" y="4603073"/>
            <a:ext cx="1361028" cy="1049863"/>
          </a:xfrm>
          <a:prstGeom prst="rect">
            <a:avLst/>
          </a:prstGeom>
        </p:spPr>
      </p:pic>
      <p:sp>
        <p:nvSpPr>
          <p:cNvPr id="22" name="TextBox 21"/>
          <p:cNvSpPr txBox="1"/>
          <p:nvPr/>
        </p:nvSpPr>
        <p:spPr>
          <a:xfrm>
            <a:off x="4654932" y="5672385"/>
            <a:ext cx="914400" cy="276999"/>
          </a:xfrm>
          <a:prstGeom prst="rect">
            <a:avLst/>
          </a:prstGeom>
          <a:noFill/>
        </p:spPr>
        <p:txBody>
          <a:bodyPr wrap="square" rtlCol="0">
            <a:spAutoFit/>
          </a:bodyPr>
          <a:lstStyle/>
          <a:p>
            <a:r>
              <a:rPr lang="el-GR" sz="1200"/>
              <a:t>1939</a:t>
            </a:r>
            <a:endParaRPr lang="el-GR" sz="1200"/>
          </a:p>
        </p:txBody>
      </p:sp>
      <p:pic>
        <p:nvPicPr>
          <p:cNvPr id="23" name="Picture 22"/>
          <p:cNvPicPr>
            <a:picLocks noChangeAspect="1"/>
          </p:cNvPicPr>
          <p:nvPr/>
        </p:nvPicPr>
        <p:blipFill>
          <a:blip r:embed="rId3" cstate="email"/>
          <a:stretch>
            <a:fillRect/>
          </a:stretch>
        </p:blipFill>
        <p:spPr>
          <a:xfrm>
            <a:off x="6082877" y="4603073"/>
            <a:ext cx="1444508" cy="1069312"/>
          </a:xfrm>
          <a:prstGeom prst="rect">
            <a:avLst/>
          </a:prstGeom>
        </p:spPr>
      </p:pic>
      <p:sp>
        <p:nvSpPr>
          <p:cNvPr id="24" name="TextBox 23"/>
          <p:cNvSpPr txBox="1"/>
          <p:nvPr/>
        </p:nvSpPr>
        <p:spPr>
          <a:xfrm>
            <a:off x="6544740" y="5667073"/>
            <a:ext cx="734096" cy="276999"/>
          </a:xfrm>
          <a:prstGeom prst="rect">
            <a:avLst/>
          </a:prstGeom>
          <a:noFill/>
        </p:spPr>
        <p:txBody>
          <a:bodyPr wrap="square" rtlCol="0">
            <a:spAutoFit/>
          </a:bodyPr>
          <a:lstStyle/>
          <a:p>
            <a:r>
              <a:rPr lang="el-GR" sz="1200"/>
              <a:t>1945</a:t>
            </a:r>
            <a:endParaRPr lang="el-GR" sz="1200"/>
          </a:p>
        </p:txBody>
      </p:sp>
      <p:pic>
        <p:nvPicPr>
          <p:cNvPr id="25" name="Picture 24"/>
          <p:cNvPicPr>
            <a:picLocks noChangeAspect="1"/>
          </p:cNvPicPr>
          <p:nvPr/>
        </p:nvPicPr>
        <p:blipFill>
          <a:blip r:embed="rId4" cstate="email"/>
          <a:stretch>
            <a:fillRect/>
          </a:stretch>
        </p:blipFill>
        <p:spPr>
          <a:xfrm>
            <a:off x="137753" y="4597724"/>
            <a:ext cx="1570445" cy="1092610"/>
          </a:xfrm>
          <a:prstGeom prst="rect">
            <a:avLst/>
          </a:prstGeom>
        </p:spPr>
      </p:pic>
      <p:pic>
        <p:nvPicPr>
          <p:cNvPr id="26" name="Picture 25"/>
          <p:cNvPicPr>
            <a:picLocks noChangeAspect="1"/>
          </p:cNvPicPr>
          <p:nvPr/>
        </p:nvPicPr>
        <p:blipFill>
          <a:blip r:embed="rId5" cstate="email"/>
          <a:stretch>
            <a:fillRect/>
          </a:stretch>
        </p:blipFill>
        <p:spPr>
          <a:xfrm>
            <a:off x="2154651" y="4599051"/>
            <a:ext cx="1655182" cy="1053885"/>
          </a:xfrm>
          <a:prstGeom prst="rect">
            <a:avLst/>
          </a:prstGeom>
        </p:spPr>
      </p:pic>
      <p:sp>
        <p:nvSpPr>
          <p:cNvPr id="30" name="Cloud 29"/>
          <p:cNvSpPr/>
          <p:nvPr/>
        </p:nvSpPr>
        <p:spPr>
          <a:xfrm>
            <a:off x="260343" y="1406330"/>
            <a:ext cx="3650142" cy="2199434"/>
          </a:xfrm>
          <a:prstGeom prst="cloud">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1" name="TextBox 30"/>
          <p:cNvSpPr txBox="1"/>
          <p:nvPr/>
        </p:nvSpPr>
        <p:spPr>
          <a:xfrm>
            <a:off x="630990" y="1854837"/>
            <a:ext cx="2889985" cy="1477328"/>
          </a:xfrm>
          <a:prstGeom prst="rect">
            <a:avLst/>
          </a:prstGeom>
          <a:noFill/>
        </p:spPr>
        <p:txBody>
          <a:bodyPr wrap="square" rtlCol="0">
            <a:spAutoFit/>
          </a:bodyPr>
          <a:lstStyle/>
          <a:p>
            <a:pPr marL="285750" indent="-285750">
              <a:buFont typeface="Arial" panose="020B0604020202020204" pitchFamily="34" charset="0"/>
              <a:buChar char="•"/>
            </a:pPr>
            <a:r>
              <a:rPr lang="el-GR"/>
              <a:t>Πολλοί πόλεμοι έλαβαν χώρα στην Ευρώπη ανά τους αιώνες —μόνο τον 20</a:t>
            </a:r>
            <a:r>
              <a:rPr lang="el-GR" baseline="30000"/>
              <a:t>ό</a:t>
            </a:r>
            <a:r>
              <a:rPr lang="el-GR"/>
              <a:t> αιώνα δύο παγκόσμιοι πόλεμοι.</a:t>
            </a:r>
            <a:endParaRPr lang="el-GR"/>
          </a:p>
        </p:txBody>
      </p:sp>
      <p:sp>
        <p:nvSpPr>
          <p:cNvPr id="32" name="Cloud 31"/>
          <p:cNvSpPr/>
          <p:nvPr/>
        </p:nvSpPr>
        <p:spPr>
          <a:xfrm>
            <a:off x="4721650" y="305090"/>
            <a:ext cx="4029565" cy="2428223"/>
          </a:xfrm>
          <a:prstGeom prst="cloud">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3" name="TextBox 32"/>
          <p:cNvSpPr txBox="1"/>
          <p:nvPr/>
        </p:nvSpPr>
        <p:spPr>
          <a:xfrm>
            <a:off x="5210285" y="666137"/>
            <a:ext cx="3052293" cy="1754326"/>
          </a:xfrm>
          <a:prstGeom prst="rect">
            <a:avLst/>
          </a:prstGeom>
          <a:noFill/>
        </p:spPr>
        <p:txBody>
          <a:bodyPr wrap="square" rtlCol="0">
            <a:spAutoFit/>
          </a:bodyPr>
          <a:lstStyle/>
          <a:p>
            <a:pPr marL="285750" indent="-285750">
              <a:buFont typeface="Arial" panose="020B0604020202020204" pitchFamily="34" charset="0"/>
              <a:buChar char="•"/>
            </a:pPr>
            <a:r>
              <a:rPr lang="el-GR"/>
              <a:t>Η ειρήνη ήταν ένας από τους στόχους που οδήγησαν στη δημιουργία της </a:t>
            </a:r>
            <a:r>
              <a:rPr lang="el-GR" b="1"/>
              <a:t>Ευρωπαϊκής Ένωσης</a:t>
            </a:r>
            <a:r>
              <a:rPr lang="el-GR"/>
              <a:t>.</a:t>
            </a:r>
            <a:endParaRPr lang="el-GR"/>
          </a:p>
          <a:p>
            <a:pPr marL="285750" indent="-285750">
              <a:buFont typeface="Arial" panose="020B0604020202020204" pitchFamily="34" charset="0"/>
              <a:buChar char="•"/>
            </a:pPr>
            <a:r>
              <a:rPr lang="el-GR"/>
              <a:t>Η ΕΕ έλαβε το </a:t>
            </a:r>
            <a:r>
              <a:rPr lang="el-GR" b="1"/>
              <a:t>Βραβείο Νόμπελ Ειρήνης το 2012</a:t>
            </a:r>
            <a:r>
              <a:rPr lang="el-GR"/>
              <a:t>.</a:t>
            </a:r>
            <a:endParaRPr lang="el-GR"/>
          </a:p>
          <a:p>
            <a:pPr marL="285750" indent="-285750">
              <a:buFont typeface="Arial" panose="020B0604020202020204" pitchFamily="34" charset="0"/>
              <a:buChar char="•"/>
            </a:pPr>
            <a:endParaRPr lang="fr-BE" dirty="0">
              <a:solidFill>
                <a:schemeClr val="bg1"/>
              </a:solidFill>
            </a:endParaRPr>
          </a:p>
        </p:txBody>
      </p:sp>
      <p:sp>
        <p:nvSpPr>
          <p:cNvPr id="4" name="TextBox 3"/>
          <p:cNvSpPr txBox="1"/>
          <p:nvPr/>
        </p:nvSpPr>
        <p:spPr>
          <a:xfrm>
            <a:off x="7040181" y="4547516"/>
            <a:ext cx="799071" cy="184666"/>
          </a:xfrm>
          <a:prstGeom prst="rect">
            <a:avLst/>
          </a:prstGeom>
          <a:noFill/>
        </p:spPr>
        <p:txBody>
          <a:bodyPr wrap="square" rtlCol="0">
            <a:spAutoFit/>
          </a:bodyPr>
          <a:lstStyle/>
          <a:p>
            <a:r>
              <a:rPr lang="el-GR" sz="600"/>
              <a:t>© AP - 1945</a:t>
            </a:r>
            <a:endParaRPr lang="el-GR" sz="600"/>
          </a:p>
        </p:txBody>
      </p:sp>
      <p:sp>
        <p:nvSpPr>
          <p:cNvPr id="5" name="TextBox 4"/>
          <p:cNvSpPr txBox="1"/>
          <p:nvPr/>
        </p:nvSpPr>
        <p:spPr>
          <a:xfrm>
            <a:off x="5128611" y="5505668"/>
            <a:ext cx="655754" cy="184666"/>
          </a:xfrm>
          <a:prstGeom prst="rect">
            <a:avLst/>
          </a:prstGeom>
          <a:noFill/>
        </p:spPr>
        <p:txBody>
          <a:bodyPr wrap="square" rtlCol="0">
            <a:spAutoFit/>
          </a:bodyPr>
          <a:lstStyle/>
          <a:p>
            <a:r>
              <a:rPr lang="el-GR" sz="600"/>
              <a:t>© AP - 1939</a:t>
            </a:r>
            <a:endParaRPr lang="el-GR" sz="600"/>
          </a:p>
        </p:txBody>
      </p:sp>
      <p:sp>
        <p:nvSpPr>
          <p:cNvPr id="6" name="TextBox 5"/>
          <p:cNvSpPr txBox="1"/>
          <p:nvPr/>
        </p:nvSpPr>
        <p:spPr>
          <a:xfrm>
            <a:off x="2519973" y="5328670"/>
            <a:ext cx="1745868" cy="276999"/>
          </a:xfrm>
          <a:prstGeom prst="rect">
            <a:avLst/>
          </a:prstGeom>
          <a:noFill/>
        </p:spPr>
        <p:txBody>
          <a:bodyPr wrap="square" rtlCol="0">
            <a:spAutoFit/>
          </a:bodyPr>
          <a:lstStyle/>
          <a:p>
            <a:r>
              <a:rPr lang="el-GR" sz="600">
                <a:solidFill>
                  <a:schemeClr val="bg1"/>
                </a:solidFill>
              </a:rPr>
              <a:t>© Universität Osnabrück/Historische Bildpostkarten - CC BY-NC-SA 4.0</a:t>
            </a:r>
            <a:endParaRPr lang="el-GR" sz="600">
              <a:solidFill>
                <a:schemeClr val="bg1"/>
              </a:solidFill>
            </a:endParaRPr>
          </a:p>
        </p:txBody>
      </p:sp>
      <p:sp>
        <p:nvSpPr>
          <p:cNvPr id="7" name="TextBox 6"/>
          <p:cNvSpPr txBox="1"/>
          <p:nvPr/>
        </p:nvSpPr>
        <p:spPr>
          <a:xfrm>
            <a:off x="1204699" y="4547516"/>
            <a:ext cx="617962" cy="184666"/>
          </a:xfrm>
          <a:prstGeom prst="rect">
            <a:avLst/>
          </a:prstGeom>
          <a:noFill/>
        </p:spPr>
        <p:txBody>
          <a:bodyPr wrap="square" rtlCol="0">
            <a:spAutoFit/>
          </a:bodyPr>
          <a:lstStyle/>
          <a:p>
            <a:r>
              <a:rPr lang="el-GR" sz="600"/>
              <a:t>© AP - 1914</a:t>
            </a:r>
            <a:endParaRPr lang="el-GR" sz="600"/>
          </a:p>
        </p:txBody>
      </p:sp>
      <p:sp>
        <p:nvSpPr>
          <p:cNvPr id="8" name="TextBox 7"/>
          <p:cNvSpPr txBox="1"/>
          <p:nvPr/>
        </p:nvSpPr>
        <p:spPr>
          <a:xfrm>
            <a:off x="7191063" y="13593"/>
            <a:ext cx="2437031" cy="184666"/>
          </a:xfrm>
          <a:prstGeom prst="rect">
            <a:avLst/>
          </a:prstGeom>
          <a:noFill/>
        </p:spPr>
        <p:txBody>
          <a:bodyPr wrap="square" rtlCol="0">
            <a:spAutoFit/>
          </a:bodyPr>
          <a:lstStyle/>
          <a:p>
            <a:r>
              <a:rPr lang="el-GR" sz="600">
                <a:solidFill>
                  <a:schemeClr val="bg1"/>
                </a:solidFill>
                <a:hlinkClick r:id="rId6" tooltip="w:en:Creative Commons"/>
              </a:rPr>
              <a:t>© Creative Commons</a:t>
            </a:r>
            <a:r>
              <a:rPr lang="el-GR" sz="600">
                <a:solidFill>
                  <a:schemeClr val="bg1"/>
                </a:solidFill>
              </a:rPr>
              <a:t> </a:t>
            </a:r>
            <a:r>
              <a:rPr lang="el-GR" sz="600">
                <a:solidFill>
                  <a:schemeClr val="bg1"/>
                </a:solidFill>
                <a:hlinkClick r:id="rId7"/>
              </a:rPr>
              <a:t>Αναφορά Δημιουργού - Παρόμοια Διανομή 2.0 Γενικό</a:t>
            </a:r>
            <a:endParaRPr lang="el-GR" sz="600">
              <a:solidFill>
                <a:schemeClr val="bg1"/>
              </a:solidFill>
              <a:hlinkClick r:id="rId7"/>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anim calcmode="lin" valueType="num">
                                      <p:cBhvr>
                                        <p:cTn id="8" dur="2000" fill="hold"/>
                                        <p:tgtEl>
                                          <p:spTgt spid="25"/>
                                        </p:tgtEl>
                                        <p:attrNameLst>
                                          <p:attrName>ppt_w</p:attrName>
                                        </p:attrNameLst>
                                      </p:cBhvr>
                                      <p:tavLst>
                                        <p:tav tm="0" fmla="#ppt_w*sin(2.5*pi*$)">
                                          <p:val>
                                            <p:fltVal val="0"/>
                                          </p:val>
                                        </p:tav>
                                        <p:tav tm="100000">
                                          <p:val>
                                            <p:fltVal val="1"/>
                                          </p:val>
                                        </p:tav>
                                      </p:tavLst>
                                    </p:anim>
                                    <p:anim calcmode="lin" valueType="num">
                                      <p:cBhvr>
                                        <p:cTn id="9" dur="2000" fill="hold"/>
                                        <p:tgtEl>
                                          <p:spTgt spid="2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2000"/>
                                        <p:tgtEl>
                                          <p:spTgt spid="26"/>
                                        </p:tgtEl>
                                      </p:cBhvr>
                                    </p:animEffect>
                                    <p:anim calcmode="lin" valueType="num">
                                      <p:cBhvr>
                                        <p:cTn id="13" dur="2000" fill="hold"/>
                                        <p:tgtEl>
                                          <p:spTgt spid="26"/>
                                        </p:tgtEl>
                                        <p:attrNameLst>
                                          <p:attrName>ppt_w</p:attrName>
                                        </p:attrNameLst>
                                      </p:cBhvr>
                                      <p:tavLst>
                                        <p:tav tm="0" fmla="#ppt_w*sin(2.5*pi*$)">
                                          <p:val>
                                            <p:fltVal val="0"/>
                                          </p:val>
                                        </p:tav>
                                        <p:tav tm="100000">
                                          <p:val>
                                            <p:fltVal val="1"/>
                                          </p:val>
                                        </p:tav>
                                      </p:tavLst>
                                    </p:anim>
                                    <p:anim calcmode="lin" valueType="num">
                                      <p:cBhvr>
                                        <p:cTn id="14" dur="2000" fill="hold"/>
                                        <p:tgtEl>
                                          <p:spTgt spid="26"/>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2000"/>
                                        <p:tgtEl>
                                          <p:spTgt spid="21"/>
                                        </p:tgtEl>
                                      </p:cBhvr>
                                    </p:animEffect>
                                    <p:anim calcmode="lin" valueType="num">
                                      <p:cBhvr>
                                        <p:cTn id="18" dur="2000" fill="hold"/>
                                        <p:tgtEl>
                                          <p:spTgt spid="21"/>
                                        </p:tgtEl>
                                        <p:attrNameLst>
                                          <p:attrName>ppt_w</p:attrName>
                                        </p:attrNameLst>
                                      </p:cBhvr>
                                      <p:tavLst>
                                        <p:tav tm="0" fmla="#ppt_w*sin(2.5*pi*$)">
                                          <p:val>
                                            <p:fltVal val="0"/>
                                          </p:val>
                                        </p:tav>
                                        <p:tav tm="100000">
                                          <p:val>
                                            <p:fltVal val="1"/>
                                          </p:val>
                                        </p:tav>
                                      </p:tavLst>
                                    </p:anim>
                                    <p:anim calcmode="lin" valueType="num">
                                      <p:cBhvr>
                                        <p:cTn id="19" dur="2000" fill="hold"/>
                                        <p:tgtEl>
                                          <p:spTgt spid="21"/>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par>
                                <p:cTn id="25" presetID="6" presetClass="emph" presetSubtype="0" fill="hold" grpId="0" nodeType="withEffect">
                                  <p:stCondLst>
                                    <p:cond delay="0"/>
                                  </p:stCondLst>
                                  <p:childTnLst>
                                    <p:animScale>
                                      <p:cBhvr>
                                        <p:cTn id="26" dur="2000" fill="hold"/>
                                        <p:tgtEl>
                                          <p:spTgt spid="30"/>
                                        </p:tgtEl>
                                      </p:cBhvr>
                                      <p:by x="150000" y="150000"/>
                                    </p:animScale>
                                  </p:childTnLst>
                                </p:cTn>
                              </p:par>
                              <p:par>
                                <p:cTn id="27" presetID="6" presetClass="emph" presetSubtype="0" fill="hold" grpId="0" nodeType="withEffect">
                                  <p:stCondLst>
                                    <p:cond delay="0"/>
                                  </p:stCondLst>
                                  <p:childTnLst>
                                    <p:animScale>
                                      <p:cBhvr>
                                        <p:cTn id="28" dur="2000" fill="hold"/>
                                        <p:tgtEl>
                                          <p:spTgt spid="32"/>
                                        </p:tgtEl>
                                      </p:cBhvr>
                                      <p:by x="150000" y="150000"/>
                                    </p:animScale>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4" grpId="0"/>
      <p:bldP spid="30" grpId="0" animBg="1"/>
      <p:bldP spid="32" grpId="0" animBg="1"/>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190235" y="100768"/>
            <a:ext cx="70930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l-GR" sz="3200" b="1" i="0" u="none" strike="noStrike" cap="none" normalizeH="0" baseline="0" noProof="0">
                <a:ln>
                  <a:noFill/>
                </a:ln>
                <a:solidFill>
                  <a:srgbClr val="00B0F0"/>
                </a:solidFill>
                <a:uLnTx/>
                <a:uFillTx/>
                <a:latin typeface="Calibri" panose="020F0502020204030204"/>
                <a:ea typeface="+mn-ea"/>
                <a:cs typeface="+mn-cs"/>
              </a:rPr>
              <a:t>ΚΡΑΤΗ ΜΕΛΗ ΤΗΣ ΕΥΡΩΠΑΪΚΗΣ ΕΝΩΣΗΣ</a:t>
            </a:r>
            <a:endParaRPr kumimoji="0" lang="el-GR" sz="3200" b="1" i="0" u="none" strike="noStrike" cap="none" normalizeH="0" baseline="0" noProof="0">
              <a:ln>
                <a:noFill/>
              </a:ln>
              <a:solidFill>
                <a:srgbClr val="00B0F0"/>
              </a:solidFill>
              <a:uLnTx/>
              <a:uFillTx/>
              <a:latin typeface="Calibri" panose="020F0502020204030204"/>
              <a:ea typeface="+mn-ea"/>
              <a:cs typeface="+mn-cs"/>
            </a:endParaRPr>
          </a:p>
        </p:txBody>
      </p:sp>
      <p:sp>
        <p:nvSpPr>
          <p:cNvPr id="3" name="Larme 2"/>
          <p:cNvSpPr/>
          <p:nvPr/>
        </p:nvSpPr>
        <p:spPr>
          <a:xfrm rot="5400000">
            <a:off x="59922" y="51255"/>
            <a:ext cx="579604" cy="583070"/>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rot="16200000">
            <a:off x="8121069" y="5813766"/>
            <a:ext cx="184217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000" b="1" i="0" u="none" strike="noStrike" cap="none" normalizeH="0" baseline="0" noProof="0">
                <a:ln>
                  <a:noFill/>
                </a:ln>
                <a:solidFill>
                  <a:srgbClr val="00B0F0"/>
                </a:solidFill>
                <a:uLnTx/>
                <a:uFillTx/>
                <a:latin typeface="Arial" panose="020B0604020202020204" pitchFamily="34" charset="0"/>
                <a:ea typeface="Arial" panose="020B0604020202020204" pitchFamily="34" charset="0"/>
                <a:cs typeface="Arial" panose="020B0604020202020204" pitchFamily="34" charset="0"/>
              </a:rPr>
              <a:t>ΤΟ ΕΥΡΩΠΑΪΚΟ ΕΡΓΟ</a:t>
            </a:r>
            <a:endParaRPr kumimoji="0" lang="el-GR" sz="1000" b="1" i="0" u="none" strike="noStrike" cap="none" normalizeH="0" baseline="0" noProof="0">
              <a:ln>
                <a:noFill/>
              </a:ln>
              <a:solidFill>
                <a:srgbClr val="00B0F0"/>
              </a:solidFill>
              <a:uLnTx/>
              <a:uFillTx/>
              <a:latin typeface="Arial" panose="020B0604020202020204" pitchFamily="34" charset="0"/>
              <a:ea typeface="Arial" panose="020B0604020202020204" pitchFamily="34" charset="0"/>
              <a:cs typeface="Arial" panose="020B0604020202020204" pitchFamily="34" charset="0"/>
            </a:endParaRPr>
          </a:p>
        </p:txBody>
      </p:sp>
      <p:cxnSp>
        <p:nvCxnSpPr>
          <p:cNvPr id="11" name="Connecteur droit 10"/>
          <p:cNvCxnSpPr/>
          <p:nvPr/>
        </p:nvCxnSpPr>
        <p:spPr>
          <a:xfrm>
            <a:off x="895759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43982" y="1754372"/>
            <a:ext cx="3286611" cy="723014"/>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418410" y="1924493"/>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2000" b="1" i="0" u="none" strike="noStrike" cap="none" normalizeH="0" baseline="0" noProof="0">
                <a:ln>
                  <a:noFill/>
                </a:ln>
                <a:solidFill>
                  <a:prstClr val="white"/>
                </a:solidFill>
                <a:uLnTx/>
                <a:uFillTx/>
                <a:latin typeface="Calibri" panose="020F0502020204030204"/>
                <a:ea typeface="+mn-ea"/>
                <a:cs typeface="+mn-cs"/>
              </a:rPr>
              <a:t>1951</a:t>
            </a:r>
            <a:endParaRPr kumimoji="0" lang="el-GR" sz="2000" b="1" i="0" u="none" strike="noStrike" cap="none" normalizeH="0" baseline="0" noProof="0">
              <a:ln>
                <a:noFill/>
              </a:ln>
              <a:solidFill>
                <a:prstClr val="white"/>
              </a:solidFill>
              <a:uLnTx/>
              <a:uFillTx/>
              <a:latin typeface="Calibri" panose="020F0502020204030204"/>
              <a:ea typeface="+mn-ea"/>
              <a:cs typeface="+mn-cs"/>
            </a:endParaRPr>
          </a:p>
        </p:txBody>
      </p:sp>
      <p:sp>
        <p:nvSpPr>
          <p:cNvPr id="12" name="TextBox 11"/>
          <p:cNvSpPr txBox="1"/>
          <p:nvPr/>
        </p:nvSpPr>
        <p:spPr>
          <a:xfrm>
            <a:off x="1295140" y="1754372"/>
            <a:ext cx="224550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400" b="1" i="0" u="none" strike="noStrike" cap="none" normalizeH="0" baseline="0" noProof="0">
                <a:ln>
                  <a:noFill/>
                </a:ln>
                <a:solidFill>
                  <a:prstClr val="white"/>
                </a:solidFill>
                <a:uLnTx/>
                <a:uFillTx/>
                <a:latin typeface="Calibri" panose="020F0502020204030204"/>
                <a:ea typeface="+mn-ea"/>
                <a:cs typeface="+mn-cs"/>
              </a:rPr>
              <a:t>Βέλγιο, Γαλλία, Γερμανία, Ιταλία, Κάτω Χώρες, Λουξεμβούργο</a:t>
            </a:r>
            <a:endParaRPr kumimoji="0" lang="el-GR" sz="1400" b="1" i="0" u="none" strike="noStrike" cap="none" normalizeH="0" baseline="0" noProof="0">
              <a:ln>
                <a:noFill/>
              </a:ln>
              <a:solidFill>
                <a:prstClr val="white"/>
              </a:solidFill>
              <a:uLnTx/>
              <a:uFillTx/>
              <a:latin typeface="Calibri" panose="020F0502020204030204"/>
              <a:ea typeface="+mn-ea"/>
              <a:cs typeface="+mn-cs"/>
            </a:endParaRPr>
          </a:p>
        </p:txBody>
      </p:sp>
      <p:sp>
        <p:nvSpPr>
          <p:cNvPr id="13" name="Rectangle 12"/>
          <p:cNvSpPr/>
          <p:nvPr/>
        </p:nvSpPr>
        <p:spPr>
          <a:xfrm>
            <a:off x="343982" y="2477386"/>
            <a:ext cx="3286611" cy="510363"/>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418410" y="253360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2000" b="1" i="0" u="none" strike="noStrike" cap="none" normalizeH="0" baseline="0" noProof="0">
                <a:ln>
                  <a:noFill/>
                </a:ln>
                <a:solidFill>
                  <a:prstClr val="black"/>
                </a:solidFill>
                <a:uLnTx/>
                <a:uFillTx/>
                <a:latin typeface="Calibri" panose="020F0502020204030204"/>
                <a:ea typeface="+mn-ea"/>
                <a:cs typeface="+mn-cs"/>
              </a:rPr>
              <a:t>1973</a:t>
            </a:r>
            <a:endParaRPr kumimoji="0" lang="el-GR" sz="2000" b="1" i="0" u="none" strike="noStrike" cap="none" normalizeH="0" baseline="0" noProof="0">
              <a:ln>
                <a:noFill/>
              </a:ln>
              <a:solidFill>
                <a:prstClr val="black"/>
              </a:solidFill>
              <a:uLnTx/>
              <a:uFillTx/>
              <a:latin typeface="Calibri" panose="020F0502020204030204"/>
              <a:ea typeface="+mn-ea"/>
              <a:cs typeface="+mn-cs"/>
            </a:endParaRPr>
          </a:p>
        </p:txBody>
      </p:sp>
      <p:sp>
        <p:nvSpPr>
          <p:cNvPr id="15" name="TextBox 14"/>
          <p:cNvSpPr txBox="1"/>
          <p:nvPr/>
        </p:nvSpPr>
        <p:spPr>
          <a:xfrm>
            <a:off x="1299719" y="2459206"/>
            <a:ext cx="18925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400" b="1" i="0" u="none" strike="noStrike" cap="none" normalizeH="0" baseline="0" noProof="0" dirty="0">
                <a:ln>
                  <a:noFill/>
                </a:ln>
                <a:solidFill>
                  <a:prstClr val="black"/>
                </a:solidFill>
                <a:uLnTx/>
                <a:uFillTx/>
                <a:latin typeface="Calibri" panose="020F0502020204030204"/>
                <a:ea typeface="+mn-ea"/>
                <a:cs typeface="+mn-cs"/>
              </a:rPr>
              <a:t>Δανία, Ηνωμένο Βασίλειο, Ιρλανδία</a:t>
            </a:r>
            <a:r>
              <a:rPr kumimoji="0" lang="fr-BE" sz="1400" b="1" i="0" u="none" strike="noStrike" cap="none" normalizeH="0" baseline="0" noProof="0" dirty="0">
                <a:ln>
                  <a:noFill/>
                </a:ln>
                <a:solidFill>
                  <a:prstClr val="black"/>
                </a:solidFill>
                <a:uLnTx/>
                <a:uFillTx/>
                <a:latin typeface="Calibri" panose="020F0502020204030204"/>
                <a:ea typeface="+mn-ea"/>
                <a:cs typeface="+mn-cs"/>
              </a:rPr>
              <a:t>*</a:t>
            </a:r>
            <a:endParaRPr kumimoji="0" lang="el-GR" sz="1400" b="1" i="0" u="none" strike="noStrike" cap="none" normalizeH="0" baseline="0" noProof="0" dirty="0">
              <a:ln>
                <a:noFill/>
              </a:ln>
              <a:solidFill>
                <a:prstClr val="black"/>
              </a:solidFill>
              <a:uLnTx/>
              <a:uFillTx/>
              <a:latin typeface="Calibri" panose="020F0502020204030204"/>
              <a:ea typeface="+mn-ea"/>
              <a:cs typeface="+mn-cs"/>
            </a:endParaRPr>
          </a:p>
        </p:txBody>
      </p:sp>
      <p:sp>
        <p:nvSpPr>
          <p:cNvPr id="16" name="Rectangle 15"/>
          <p:cNvSpPr/>
          <p:nvPr/>
        </p:nvSpPr>
        <p:spPr>
          <a:xfrm>
            <a:off x="343982" y="2987749"/>
            <a:ext cx="3286611" cy="340242"/>
          </a:xfrm>
          <a:prstGeom prst="rect">
            <a:avLst/>
          </a:prstGeom>
          <a:solidFill>
            <a:srgbClr val="AE6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418409" y="2958941"/>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2000" b="1" i="0" u="none" strike="noStrike" cap="none" normalizeH="0" baseline="0" noProof="0">
                <a:ln>
                  <a:noFill/>
                </a:ln>
                <a:solidFill>
                  <a:prstClr val="black"/>
                </a:solidFill>
                <a:uLnTx/>
                <a:uFillTx/>
                <a:latin typeface="Calibri" panose="020F0502020204030204"/>
                <a:ea typeface="+mn-ea"/>
                <a:cs typeface="+mn-cs"/>
              </a:rPr>
              <a:t>1981</a:t>
            </a:r>
            <a:endParaRPr kumimoji="0" lang="el-GR" sz="2000" b="1" i="0" u="none" strike="noStrike" cap="none" normalizeH="0" baseline="0" noProof="0">
              <a:ln>
                <a:noFill/>
              </a:ln>
              <a:solidFill>
                <a:prstClr val="black"/>
              </a:solidFill>
              <a:uLnTx/>
              <a:uFillTx/>
              <a:latin typeface="Calibri" panose="020F0502020204030204"/>
              <a:ea typeface="+mn-ea"/>
              <a:cs typeface="+mn-cs"/>
            </a:endParaRPr>
          </a:p>
        </p:txBody>
      </p:sp>
      <p:sp>
        <p:nvSpPr>
          <p:cNvPr id="18" name="TextBox 17"/>
          <p:cNvSpPr txBox="1"/>
          <p:nvPr/>
        </p:nvSpPr>
        <p:spPr>
          <a:xfrm>
            <a:off x="1295140" y="3005929"/>
            <a:ext cx="15098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400" b="1" i="0" u="none" strike="noStrike" cap="none" normalizeH="0" baseline="0" noProof="0">
                <a:ln>
                  <a:noFill/>
                </a:ln>
                <a:solidFill>
                  <a:prstClr val="black"/>
                </a:solidFill>
                <a:uLnTx/>
                <a:uFillTx/>
                <a:latin typeface="Calibri" panose="020F0502020204030204"/>
                <a:ea typeface="+mn-ea"/>
                <a:cs typeface="+mn-cs"/>
              </a:rPr>
              <a:t>Ελλάδα</a:t>
            </a:r>
            <a:endParaRPr kumimoji="0" lang="el-GR" sz="1400" b="1" i="0" u="none" strike="noStrike" cap="none" normalizeH="0" baseline="0" noProof="0">
              <a:ln>
                <a:noFill/>
              </a:ln>
              <a:solidFill>
                <a:prstClr val="black"/>
              </a:solidFill>
              <a:uLnTx/>
              <a:uFillTx/>
              <a:latin typeface="Calibri" panose="020F0502020204030204"/>
              <a:ea typeface="+mn-ea"/>
              <a:cs typeface="+mn-cs"/>
            </a:endParaRPr>
          </a:p>
        </p:txBody>
      </p:sp>
      <p:sp>
        <p:nvSpPr>
          <p:cNvPr id="19" name="Rectangle 18"/>
          <p:cNvSpPr/>
          <p:nvPr/>
        </p:nvSpPr>
        <p:spPr>
          <a:xfrm>
            <a:off x="343982" y="3327992"/>
            <a:ext cx="3286611" cy="417304"/>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401724" y="3313587"/>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2000" b="1" i="0" u="none" strike="noStrike" cap="none" normalizeH="0" baseline="0" noProof="0">
                <a:ln>
                  <a:noFill/>
                </a:ln>
                <a:solidFill>
                  <a:prstClr val="black"/>
                </a:solidFill>
                <a:uLnTx/>
                <a:uFillTx/>
                <a:latin typeface="Calibri" panose="020F0502020204030204"/>
                <a:ea typeface="+mn-ea"/>
                <a:cs typeface="+mn-cs"/>
              </a:rPr>
              <a:t>1986</a:t>
            </a:r>
            <a:endParaRPr kumimoji="0" lang="el-GR" sz="2000" b="1" i="0" u="none" strike="noStrike" cap="none" normalizeH="0" baseline="0" noProof="0">
              <a:ln>
                <a:noFill/>
              </a:ln>
              <a:solidFill>
                <a:prstClr val="black"/>
              </a:solidFill>
              <a:uLnTx/>
              <a:uFillTx/>
              <a:latin typeface="Calibri" panose="020F0502020204030204"/>
              <a:ea typeface="+mn-ea"/>
              <a:cs typeface="+mn-cs"/>
            </a:endParaRPr>
          </a:p>
        </p:txBody>
      </p:sp>
      <p:sp>
        <p:nvSpPr>
          <p:cNvPr id="21" name="TextBox 20"/>
          <p:cNvSpPr txBox="1"/>
          <p:nvPr/>
        </p:nvSpPr>
        <p:spPr>
          <a:xfrm>
            <a:off x="1289683" y="3363946"/>
            <a:ext cx="19026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400" b="1" i="0" u="none" strike="noStrike" cap="none" normalizeH="0" baseline="0" noProof="0" dirty="0">
                <a:ln>
                  <a:noFill/>
                </a:ln>
                <a:solidFill>
                  <a:prstClr val="black"/>
                </a:solidFill>
                <a:uLnTx/>
                <a:uFillTx/>
                <a:latin typeface="Calibri" panose="020F0502020204030204"/>
                <a:ea typeface="+mn-ea"/>
                <a:cs typeface="+mn-cs"/>
              </a:rPr>
              <a:t>Ισπανία, Πορτογαλία</a:t>
            </a:r>
            <a:endParaRPr kumimoji="0" lang="el-GR" sz="1400" b="1" i="0" u="none" strike="noStrike" cap="none" normalizeH="0" baseline="0" noProof="0" dirty="0">
              <a:ln>
                <a:noFill/>
              </a:ln>
              <a:solidFill>
                <a:prstClr val="black"/>
              </a:solidFill>
              <a:uLnTx/>
              <a:uFillTx/>
              <a:latin typeface="Calibri" panose="020F0502020204030204"/>
              <a:ea typeface="+mn-ea"/>
              <a:cs typeface="+mn-cs"/>
            </a:endParaRPr>
          </a:p>
        </p:txBody>
      </p:sp>
      <p:sp>
        <p:nvSpPr>
          <p:cNvPr id="22" name="Rectangle 21"/>
          <p:cNvSpPr/>
          <p:nvPr/>
        </p:nvSpPr>
        <p:spPr>
          <a:xfrm>
            <a:off x="343982" y="3745296"/>
            <a:ext cx="3286611" cy="369504"/>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418410" y="375333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2000" b="1" i="0" u="none" strike="noStrike" cap="none" normalizeH="0" baseline="0" noProof="0">
                <a:ln>
                  <a:noFill/>
                </a:ln>
                <a:solidFill>
                  <a:prstClr val="black"/>
                </a:solidFill>
                <a:uLnTx/>
                <a:uFillTx/>
                <a:latin typeface="Calibri" panose="020F0502020204030204"/>
                <a:ea typeface="+mn-ea"/>
                <a:cs typeface="+mn-cs"/>
              </a:rPr>
              <a:t>1995</a:t>
            </a:r>
            <a:endParaRPr kumimoji="0" lang="el-GR" sz="2000" b="1" i="0" u="none" strike="noStrike" cap="none" normalizeH="0" baseline="0" noProof="0">
              <a:ln>
                <a:noFill/>
              </a:ln>
              <a:solidFill>
                <a:prstClr val="black"/>
              </a:solidFill>
              <a:uLnTx/>
              <a:uFillTx/>
              <a:latin typeface="Calibri" panose="020F0502020204030204"/>
              <a:ea typeface="+mn-ea"/>
              <a:cs typeface="+mn-cs"/>
            </a:endParaRPr>
          </a:p>
        </p:txBody>
      </p:sp>
      <p:sp>
        <p:nvSpPr>
          <p:cNvPr id="24" name="TextBox 23"/>
          <p:cNvSpPr txBox="1"/>
          <p:nvPr/>
        </p:nvSpPr>
        <p:spPr>
          <a:xfrm>
            <a:off x="1299719" y="3814870"/>
            <a:ext cx="21795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400" b="1" i="0" u="none" strike="noStrike" cap="none" normalizeH="0" baseline="0" noProof="0">
                <a:ln>
                  <a:noFill/>
                </a:ln>
                <a:solidFill>
                  <a:prstClr val="black"/>
                </a:solidFill>
                <a:uLnTx/>
                <a:uFillTx/>
                <a:latin typeface="Calibri" panose="020F0502020204030204"/>
                <a:ea typeface="+mn-ea"/>
                <a:cs typeface="+mn-cs"/>
              </a:rPr>
              <a:t>Αυστρία, Σουηδία, Φινλανδία</a:t>
            </a:r>
            <a:endParaRPr kumimoji="0" lang="el-GR" sz="1400" b="1" i="0" u="none" strike="noStrike" cap="none" normalizeH="0" baseline="0" noProof="0">
              <a:ln>
                <a:noFill/>
              </a:ln>
              <a:solidFill>
                <a:prstClr val="black"/>
              </a:solidFill>
              <a:uLnTx/>
              <a:uFillTx/>
              <a:latin typeface="Calibri" panose="020F0502020204030204"/>
              <a:ea typeface="+mn-ea"/>
              <a:cs typeface="+mn-cs"/>
            </a:endParaRPr>
          </a:p>
        </p:txBody>
      </p:sp>
      <p:sp>
        <p:nvSpPr>
          <p:cNvPr id="25" name="Rectangle 24"/>
          <p:cNvSpPr/>
          <p:nvPr/>
        </p:nvSpPr>
        <p:spPr>
          <a:xfrm>
            <a:off x="343982" y="4114800"/>
            <a:ext cx="3286611" cy="888772"/>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418410" y="4339811"/>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2000" b="1" i="0" u="none" strike="noStrike" cap="none" normalizeH="0" baseline="0" noProof="0">
                <a:ln>
                  <a:noFill/>
                </a:ln>
                <a:solidFill>
                  <a:prstClr val="black"/>
                </a:solidFill>
                <a:uLnTx/>
                <a:uFillTx/>
                <a:latin typeface="Calibri" panose="020F0502020204030204"/>
                <a:ea typeface="+mn-ea"/>
                <a:cs typeface="+mn-cs"/>
              </a:rPr>
              <a:t>2004</a:t>
            </a:r>
            <a:endParaRPr kumimoji="0" lang="el-GR" sz="2000" b="1" i="0" u="none" strike="noStrike" cap="none" normalizeH="0" baseline="0" noProof="0">
              <a:ln>
                <a:noFill/>
              </a:ln>
              <a:solidFill>
                <a:prstClr val="black"/>
              </a:solidFill>
              <a:uLnTx/>
              <a:uFillTx/>
              <a:latin typeface="Calibri" panose="020F0502020204030204"/>
              <a:ea typeface="+mn-ea"/>
              <a:cs typeface="+mn-cs"/>
            </a:endParaRPr>
          </a:p>
        </p:txBody>
      </p:sp>
      <p:sp>
        <p:nvSpPr>
          <p:cNvPr id="27" name="TextBox 26"/>
          <p:cNvSpPr txBox="1"/>
          <p:nvPr/>
        </p:nvSpPr>
        <p:spPr>
          <a:xfrm>
            <a:off x="1289558" y="4111673"/>
            <a:ext cx="25168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400" b="1" i="0" u="none" strike="noStrike" cap="none" normalizeH="0" baseline="0" noProof="0" dirty="0">
                <a:ln>
                  <a:noFill/>
                </a:ln>
                <a:solidFill>
                  <a:prstClr val="black"/>
                </a:solidFill>
                <a:uLnTx/>
                <a:uFillTx/>
                <a:latin typeface="Calibri" panose="020F0502020204030204"/>
                <a:ea typeface="+mn-ea"/>
                <a:cs typeface="+mn-cs"/>
              </a:rPr>
              <a:t>Εσθονία, Κύπρος, Λετονία, Λιθουανία, Μάλτα, Ουγγαρία, Πολωνία, Σλοβακία, Σλοβενία, Τσεχία</a:t>
            </a:r>
            <a:endParaRPr kumimoji="0" lang="el-GR" sz="1400" b="1" i="0" u="none" strike="noStrike" cap="none" normalizeH="0" baseline="0" noProof="0" dirty="0">
              <a:ln>
                <a:noFill/>
              </a:ln>
              <a:solidFill>
                <a:prstClr val="black"/>
              </a:solidFill>
              <a:uLnTx/>
              <a:uFillTx/>
              <a:latin typeface="Calibri" panose="020F0502020204030204"/>
              <a:ea typeface="+mn-ea"/>
              <a:cs typeface="+mn-cs"/>
            </a:endParaRPr>
          </a:p>
        </p:txBody>
      </p:sp>
      <p:sp>
        <p:nvSpPr>
          <p:cNvPr id="28" name="Rectangle 27"/>
          <p:cNvSpPr/>
          <p:nvPr/>
        </p:nvSpPr>
        <p:spPr>
          <a:xfrm>
            <a:off x="343982" y="5003572"/>
            <a:ext cx="3286611" cy="44029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418409" y="5041128"/>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2000" b="1" i="0" u="none" strike="noStrike" cap="none" normalizeH="0" baseline="0" noProof="0">
                <a:ln>
                  <a:noFill/>
                </a:ln>
                <a:solidFill>
                  <a:prstClr val="black"/>
                </a:solidFill>
                <a:uLnTx/>
                <a:uFillTx/>
                <a:latin typeface="Calibri" panose="020F0502020204030204"/>
                <a:ea typeface="+mn-ea"/>
                <a:cs typeface="+mn-cs"/>
              </a:rPr>
              <a:t>2007</a:t>
            </a:r>
            <a:endParaRPr kumimoji="0" lang="el-GR" sz="2000" b="1" i="0" u="none" strike="noStrike" cap="none" normalizeH="0" baseline="0" noProof="0">
              <a:ln>
                <a:noFill/>
              </a:ln>
              <a:solidFill>
                <a:prstClr val="black"/>
              </a:solidFill>
              <a:uLnTx/>
              <a:uFillTx/>
              <a:latin typeface="Calibri" panose="020F0502020204030204"/>
              <a:ea typeface="+mn-ea"/>
              <a:cs typeface="+mn-cs"/>
            </a:endParaRPr>
          </a:p>
        </p:txBody>
      </p:sp>
      <p:sp>
        <p:nvSpPr>
          <p:cNvPr id="30" name="TextBox 29"/>
          <p:cNvSpPr txBox="1"/>
          <p:nvPr/>
        </p:nvSpPr>
        <p:spPr>
          <a:xfrm>
            <a:off x="1289558" y="5100936"/>
            <a:ext cx="186026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400" b="1" i="0" u="none" strike="noStrike" cap="none" normalizeH="0" baseline="0" noProof="0">
                <a:ln>
                  <a:noFill/>
                </a:ln>
                <a:solidFill>
                  <a:prstClr val="black"/>
                </a:solidFill>
                <a:uLnTx/>
                <a:uFillTx/>
                <a:latin typeface="Calibri" panose="020F0502020204030204"/>
                <a:ea typeface="+mn-ea"/>
                <a:cs typeface="+mn-cs"/>
              </a:rPr>
              <a:t>Βουλγαρία, Ρουμανία</a:t>
            </a:r>
            <a:endParaRPr kumimoji="0" lang="el-GR" sz="1400" b="1" i="0" u="none" strike="noStrike" cap="none" normalizeH="0" baseline="0" noProof="0">
              <a:ln>
                <a:noFill/>
              </a:ln>
              <a:solidFill>
                <a:prstClr val="black"/>
              </a:solidFill>
              <a:uLnTx/>
              <a:uFillTx/>
              <a:latin typeface="Calibri" panose="020F0502020204030204"/>
              <a:ea typeface="+mn-ea"/>
              <a:cs typeface="+mn-cs"/>
            </a:endParaRPr>
          </a:p>
        </p:txBody>
      </p:sp>
      <p:sp>
        <p:nvSpPr>
          <p:cNvPr id="31" name="Rectangle 30"/>
          <p:cNvSpPr/>
          <p:nvPr/>
        </p:nvSpPr>
        <p:spPr>
          <a:xfrm>
            <a:off x="343982" y="5443870"/>
            <a:ext cx="3286611" cy="3934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p:cNvSpPr txBox="1"/>
          <p:nvPr/>
        </p:nvSpPr>
        <p:spPr>
          <a:xfrm>
            <a:off x="420561" y="5463794"/>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2000" b="1" i="0" u="none" strike="noStrike" cap="none" normalizeH="0" baseline="0" noProof="0">
                <a:ln>
                  <a:noFill/>
                </a:ln>
                <a:solidFill>
                  <a:prstClr val="black"/>
                </a:solidFill>
                <a:uLnTx/>
                <a:uFillTx/>
                <a:latin typeface="Calibri" panose="020F0502020204030204"/>
                <a:ea typeface="+mn-ea"/>
                <a:cs typeface="+mn-cs"/>
              </a:rPr>
              <a:t>2013</a:t>
            </a:r>
            <a:endParaRPr kumimoji="0" lang="el-GR" sz="2000" b="1" i="0" u="none" strike="noStrike" cap="none" normalizeH="0" baseline="0" noProof="0">
              <a:ln>
                <a:noFill/>
              </a:ln>
              <a:solidFill>
                <a:prstClr val="black"/>
              </a:solidFill>
              <a:uLnTx/>
              <a:uFillTx/>
              <a:latin typeface="Calibri" panose="020F0502020204030204"/>
              <a:ea typeface="+mn-ea"/>
              <a:cs typeface="+mn-cs"/>
            </a:endParaRPr>
          </a:p>
        </p:txBody>
      </p:sp>
      <p:sp>
        <p:nvSpPr>
          <p:cNvPr id="33" name="TextBox 32"/>
          <p:cNvSpPr txBox="1"/>
          <p:nvPr/>
        </p:nvSpPr>
        <p:spPr>
          <a:xfrm>
            <a:off x="1298158" y="5506078"/>
            <a:ext cx="14987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400" b="1" i="0" u="none" strike="noStrike" cap="none" normalizeH="0" baseline="0" noProof="0">
                <a:ln>
                  <a:noFill/>
                </a:ln>
                <a:solidFill>
                  <a:prstClr val="black"/>
                </a:solidFill>
                <a:uLnTx/>
                <a:uFillTx/>
                <a:latin typeface="Calibri" panose="020F0502020204030204"/>
                <a:ea typeface="+mn-ea"/>
                <a:cs typeface="+mn-cs"/>
              </a:rPr>
              <a:t>Κροατία</a:t>
            </a:r>
            <a:endParaRPr kumimoji="0" lang="el-GR" sz="1400" b="1" i="0" u="none" strike="noStrike" cap="none" normalizeH="0" baseline="0" noProof="0">
              <a:ln>
                <a:noFill/>
              </a:ln>
              <a:solidFill>
                <a:prstClr val="black"/>
              </a:solidFill>
              <a:uLnTx/>
              <a:uFillTx/>
              <a:latin typeface="Calibri" panose="020F0502020204030204"/>
              <a:ea typeface="+mn-ea"/>
              <a:cs typeface="+mn-cs"/>
            </a:endParaRPr>
          </a:p>
        </p:txBody>
      </p:sp>
      <p:sp>
        <p:nvSpPr>
          <p:cNvPr id="4" name="TextBox 3"/>
          <p:cNvSpPr txBox="1"/>
          <p:nvPr/>
        </p:nvSpPr>
        <p:spPr>
          <a:xfrm>
            <a:off x="4592863" y="3135843"/>
            <a:ext cx="10837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000" b="1" i="0" u="none" strike="noStrike" cap="none" normalizeH="0" baseline="0" noProof="0">
                <a:ln>
                  <a:noFill/>
                </a:ln>
                <a:solidFill>
                  <a:prstClr val="black"/>
                </a:solidFill>
                <a:uLnTx/>
                <a:uFillTx/>
                <a:latin typeface="Calibri" panose="020F0502020204030204"/>
                <a:ea typeface="+mn-ea"/>
                <a:cs typeface="+mn-cs"/>
              </a:rPr>
              <a:t>Ηνωμένο Βασίλειο</a:t>
            </a:r>
            <a:endParaRPr kumimoji="0" lang="el-GR" sz="1000" b="1" i="0" u="none" strike="noStrike" cap="none" normalizeH="0" baseline="0" noProof="0">
              <a:ln>
                <a:noFill/>
              </a:ln>
              <a:solidFill>
                <a:prstClr val="black"/>
              </a:solidFill>
              <a:uLnTx/>
              <a:uFillTx/>
              <a:latin typeface="Calibri" panose="020F0502020204030204"/>
              <a:ea typeface="+mn-ea"/>
              <a:cs typeface="+mn-cs"/>
            </a:endParaRPr>
          </a:p>
        </p:txBody>
      </p:sp>
      <p:sp>
        <p:nvSpPr>
          <p:cNvPr id="34" name="TextBox 33"/>
          <p:cNvSpPr txBox="1"/>
          <p:nvPr/>
        </p:nvSpPr>
        <p:spPr>
          <a:xfrm>
            <a:off x="4209333" y="2911648"/>
            <a:ext cx="63496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000" b="1" i="0" u="none" strike="noStrike" cap="none" normalizeH="0" baseline="0" noProof="0">
                <a:ln>
                  <a:noFill/>
                </a:ln>
                <a:solidFill>
                  <a:prstClr val="black"/>
                </a:solidFill>
                <a:uLnTx/>
                <a:uFillTx/>
                <a:latin typeface="Calibri" panose="020F0502020204030204"/>
                <a:ea typeface="+mn-ea"/>
                <a:cs typeface="+mn-cs"/>
              </a:rPr>
              <a:t>Ιρλανδία</a:t>
            </a:r>
            <a:endParaRPr kumimoji="0" lang="el-GR" sz="1000" b="1" i="0" u="none" strike="noStrike" cap="none" normalizeH="0" baseline="0" noProof="0">
              <a:ln>
                <a:noFill/>
              </a:ln>
              <a:solidFill>
                <a:prstClr val="black"/>
              </a:solidFill>
              <a:uLnTx/>
              <a:uFillTx/>
              <a:latin typeface="Calibri" panose="020F0502020204030204"/>
              <a:ea typeface="+mn-ea"/>
              <a:cs typeface="+mn-cs"/>
            </a:endParaRPr>
          </a:p>
        </p:txBody>
      </p:sp>
      <p:sp>
        <p:nvSpPr>
          <p:cNvPr id="5" name="TextBox 4"/>
          <p:cNvSpPr txBox="1"/>
          <p:nvPr/>
        </p:nvSpPr>
        <p:spPr>
          <a:xfrm>
            <a:off x="5660718" y="3562979"/>
            <a:ext cx="67197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000" b="1" i="0" u="none" strike="noStrike" cap="none" normalizeH="0" baseline="0" noProof="0">
                <a:ln>
                  <a:noFill/>
                </a:ln>
                <a:solidFill>
                  <a:prstClr val="white"/>
                </a:solidFill>
                <a:uLnTx/>
                <a:uFillTx/>
                <a:latin typeface="Calibri" panose="020F0502020204030204"/>
                <a:ea typeface="+mn-ea"/>
                <a:cs typeface="+mn-cs"/>
              </a:rPr>
              <a:t>Γερμανία</a:t>
            </a:r>
            <a:endParaRPr kumimoji="0" lang="el-GR" sz="1000" b="1" i="0" u="none" strike="noStrike" cap="none" normalizeH="0" baseline="0" noProof="0">
              <a:ln>
                <a:noFill/>
              </a:ln>
              <a:solidFill>
                <a:prstClr val="white"/>
              </a:solidFill>
              <a:uLnTx/>
              <a:uFillTx/>
              <a:latin typeface="Calibri" panose="020F0502020204030204"/>
              <a:ea typeface="+mn-ea"/>
              <a:cs typeface="+mn-cs"/>
            </a:endParaRPr>
          </a:p>
        </p:txBody>
      </p:sp>
      <p:sp>
        <p:nvSpPr>
          <p:cNvPr id="35" name="TextBox 34"/>
          <p:cNvSpPr txBox="1"/>
          <p:nvPr/>
        </p:nvSpPr>
        <p:spPr>
          <a:xfrm>
            <a:off x="4953766" y="3997955"/>
            <a:ext cx="53732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000" b="1" i="0" u="none" strike="noStrike" cap="none" normalizeH="0" baseline="0" noProof="0">
                <a:ln>
                  <a:noFill/>
                </a:ln>
                <a:solidFill>
                  <a:prstClr val="white"/>
                </a:solidFill>
                <a:uLnTx/>
                <a:uFillTx/>
                <a:latin typeface="Calibri" panose="020F0502020204030204"/>
                <a:ea typeface="+mn-ea"/>
                <a:cs typeface="+mn-cs"/>
              </a:rPr>
              <a:t>Γαλλία</a:t>
            </a:r>
            <a:endParaRPr kumimoji="0" lang="el-GR" sz="1000" b="1" i="0" u="none" strike="noStrike" cap="none" normalizeH="0" baseline="0" noProof="0">
              <a:ln>
                <a:noFill/>
              </a:ln>
              <a:solidFill>
                <a:prstClr val="white"/>
              </a:solidFill>
              <a:uLnTx/>
              <a:uFillTx/>
              <a:latin typeface="Calibri" panose="020F0502020204030204"/>
              <a:ea typeface="+mn-ea"/>
              <a:cs typeface="+mn-cs"/>
            </a:endParaRPr>
          </a:p>
        </p:txBody>
      </p:sp>
      <p:sp>
        <p:nvSpPr>
          <p:cNvPr id="36" name="TextBox 35"/>
          <p:cNvSpPr txBox="1"/>
          <p:nvPr/>
        </p:nvSpPr>
        <p:spPr>
          <a:xfrm>
            <a:off x="5157513" y="3525101"/>
            <a:ext cx="61908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000" b="1" i="0" u="none" strike="noStrike" cap="none" normalizeH="0" baseline="0" noProof="0">
                <a:ln>
                  <a:noFill/>
                </a:ln>
                <a:solidFill>
                  <a:prstClr val="white"/>
                </a:solidFill>
                <a:uLnTx/>
                <a:uFillTx/>
                <a:latin typeface="Calibri" panose="020F0502020204030204"/>
                <a:ea typeface="+mn-ea"/>
                <a:cs typeface="+mn-cs"/>
              </a:rPr>
              <a:t>Βέλγιο</a:t>
            </a:r>
            <a:endParaRPr kumimoji="0" lang="el-GR" sz="1000" b="1" i="0" u="none" strike="noStrike" cap="none" normalizeH="0" baseline="0" noProof="0">
              <a:ln>
                <a:noFill/>
              </a:ln>
              <a:solidFill>
                <a:prstClr val="white"/>
              </a:solidFill>
              <a:uLnTx/>
              <a:uFillTx/>
              <a:latin typeface="Calibri" panose="020F0502020204030204"/>
              <a:ea typeface="+mn-ea"/>
              <a:cs typeface="+mn-cs"/>
            </a:endParaRPr>
          </a:p>
        </p:txBody>
      </p:sp>
      <p:sp>
        <p:nvSpPr>
          <p:cNvPr id="37" name="TextBox 36"/>
          <p:cNvSpPr txBox="1"/>
          <p:nvPr/>
        </p:nvSpPr>
        <p:spPr>
          <a:xfrm>
            <a:off x="5440944" y="3338623"/>
            <a:ext cx="84029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000" b="1" i="0" u="none" strike="noStrike" cap="none" normalizeH="0" baseline="0" noProof="0">
                <a:ln>
                  <a:noFill/>
                </a:ln>
                <a:solidFill>
                  <a:prstClr val="white"/>
                </a:solidFill>
                <a:uLnTx/>
                <a:uFillTx/>
                <a:latin typeface="Calibri" panose="020F0502020204030204"/>
                <a:ea typeface="+mn-ea"/>
                <a:cs typeface="+mn-cs"/>
              </a:rPr>
              <a:t>Κάτω Χώρες</a:t>
            </a:r>
            <a:endParaRPr kumimoji="0" lang="el-GR" sz="1000" b="1" i="0" u="none" strike="noStrike" cap="none" normalizeH="0" baseline="0" noProof="0">
              <a:ln>
                <a:noFill/>
              </a:ln>
              <a:solidFill>
                <a:prstClr val="white"/>
              </a:solidFill>
              <a:uLnTx/>
              <a:uFillTx/>
              <a:latin typeface="Calibri" panose="020F0502020204030204"/>
              <a:ea typeface="+mn-ea"/>
              <a:cs typeface="+mn-cs"/>
            </a:endParaRPr>
          </a:p>
        </p:txBody>
      </p:sp>
      <p:sp>
        <p:nvSpPr>
          <p:cNvPr id="38" name="TextBox 37"/>
          <p:cNvSpPr txBox="1"/>
          <p:nvPr/>
        </p:nvSpPr>
        <p:spPr>
          <a:xfrm>
            <a:off x="5107907" y="3734659"/>
            <a:ext cx="84830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000" b="1" i="0" u="none" strike="noStrike" cap="none" normalizeH="0" baseline="0" noProof="0">
                <a:ln>
                  <a:noFill/>
                </a:ln>
                <a:solidFill>
                  <a:prstClr val="white"/>
                </a:solidFill>
                <a:uLnTx/>
                <a:uFillTx/>
                <a:latin typeface="Calibri" panose="020F0502020204030204"/>
                <a:ea typeface="+mn-ea"/>
                <a:cs typeface="+mn-cs"/>
              </a:rPr>
              <a:t>Λουξεμβούργο</a:t>
            </a:r>
            <a:endParaRPr kumimoji="0" lang="el-GR" sz="1000" b="1" i="0" u="none" strike="noStrike" cap="none" normalizeH="0" baseline="0" noProof="0">
              <a:ln>
                <a:noFill/>
              </a:ln>
              <a:solidFill>
                <a:prstClr val="white"/>
              </a:solidFill>
              <a:uLnTx/>
              <a:uFillTx/>
              <a:latin typeface="Calibri" panose="020F0502020204030204"/>
              <a:ea typeface="+mn-ea"/>
              <a:cs typeface="+mn-cs"/>
            </a:endParaRPr>
          </a:p>
        </p:txBody>
      </p:sp>
      <p:sp>
        <p:nvSpPr>
          <p:cNvPr id="39" name="TextBox 38"/>
          <p:cNvSpPr txBox="1"/>
          <p:nvPr/>
        </p:nvSpPr>
        <p:spPr>
          <a:xfrm>
            <a:off x="5861092" y="4647317"/>
            <a:ext cx="41870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000" b="1" i="0" u="none" strike="noStrike" cap="none" normalizeH="0" baseline="0" noProof="0">
                <a:ln>
                  <a:noFill/>
                </a:ln>
                <a:solidFill>
                  <a:prstClr val="white"/>
                </a:solidFill>
                <a:uLnTx/>
                <a:uFillTx/>
                <a:latin typeface="Calibri" panose="020F0502020204030204"/>
                <a:ea typeface="+mn-ea"/>
                <a:cs typeface="+mn-cs"/>
              </a:rPr>
              <a:t>Ιταλία</a:t>
            </a:r>
            <a:endParaRPr kumimoji="0" lang="el-GR" sz="1000" b="1" i="0" u="none" strike="noStrike" cap="none" normalizeH="0" baseline="0" noProof="0">
              <a:ln>
                <a:noFill/>
              </a:ln>
              <a:solidFill>
                <a:prstClr val="white"/>
              </a:solidFill>
              <a:uLnTx/>
              <a:uFillTx/>
              <a:latin typeface="Calibri" panose="020F0502020204030204"/>
              <a:ea typeface="+mn-ea"/>
              <a:cs typeface="+mn-cs"/>
            </a:endParaRPr>
          </a:p>
        </p:txBody>
      </p:sp>
      <p:sp>
        <p:nvSpPr>
          <p:cNvPr id="8" name="Rectangle 7"/>
          <p:cNvSpPr/>
          <p:nvPr/>
        </p:nvSpPr>
        <p:spPr>
          <a:xfrm>
            <a:off x="4209333" y="4794907"/>
            <a:ext cx="47801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000" b="1" i="0" u="none" strike="noStrike" cap="none" normalizeH="0" baseline="0" noProof="0">
                <a:ln>
                  <a:noFill/>
                </a:ln>
                <a:solidFill>
                  <a:prstClr val="black"/>
                </a:solidFill>
                <a:uLnTx/>
                <a:uFillTx/>
                <a:latin typeface="Calibri" panose="020F0502020204030204"/>
                <a:ea typeface="+mn-ea"/>
                <a:cs typeface="+mn-cs"/>
              </a:rPr>
              <a:t>Ισπανία</a:t>
            </a:r>
            <a:endParaRPr kumimoji="0" lang="el-GR" sz="1000" b="1" i="0" u="none" strike="noStrike" cap="none" normalizeH="0" baseline="0" noProof="0">
              <a:ln>
                <a:noFill/>
              </a:ln>
              <a:solidFill>
                <a:prstClr val="black"/>
              </a:solidFill>
              <a:uLnTx/>
              <a:uFillTx/>
              <a:latin typeface="Calibri" panose="020F0502020204030204"/>
              <a:ea typeface="+mn-ea"/>
              <a:cs typeface="+mn-cs"/>
            </a:endParaRPr>
          </a:p>
        </p:txBody>
      </p:sp>
      <p:sp>
        <p:nvSpPr>
          <p:cNvPr id="40" name="Rectangle 39"/>
          <p:cNvSpPr/>
          <p:nvPr/>
        </p:nvSpPr>
        <p:spPr>
          <a:xfrm>
            <a:off x="3721251" y="4636640"/>
            <a:ext cx="63671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000" b="1" i="0" u="none" strike="noStrike" cap="none" normalizeH="0" baseline="0" noProof="0">
                <a:ln>
                  <a:noFill/>
                </a:ln>
                <a:solidFill>
                  <a:prstClr val="black"/>
                </a:solidFill>
                <a:uLnTx/>
                <a:uFillTx/>
                <a:latin typeface="Calibri" panose="020F0502020204030204"/>
                <a:ea typeface="+mn-ea"/>
                <a:cs typeface="+mn-cs"/>
              </a:rPr>
              <a:t>Πορτογαλία</a:t>
            </a:r>
            <a:endParaRPr kumimoji="0" lang="el-GR" sz="1000" b="1" i="0" u="none" strike="noStrike" cap="none" normalizeH="0" baseline="0" noProof="0">
              <a:ln>
                <a:noFill/>
              </a:ln>
              <a:solidFill>
                <a:prstClr val="black"/>
              </a:solidFill>
              <a:uLnTx/>
              <a:uFillTx/>
              <a:latin typeface="Calibri" panose="020F0502020204030204"/>
              <a:ea typeface="+mn-ea"/>
              <a:cs typeface="+mn-cs"/>
            </a:endParaRPr>
          </a:p>
        </p:txBody>
      </p:sp>
      <p:sp>
        <p:nvSpPr>
          <p:cNvPr id="41" name="Rectangle 40"/>
          <p:cNvSpPr/>
          <p:nvPr/>
        </p:nvSpPr>
        <p:spPr>
          <a:xfrm>
            <a:off x="6225759" y="4361264"/>
            <a:ext cx="56778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000" b="1" i="0" u="none" strike="noStrike" cap="none" normalizeH="0" baseline="0" noProof="0">
                <a:ln>
                  <a:noFill/>
                </a:ln>
                <a:solidFill>
                  <a:prstClr val="black"/>
                </a:solidFill>
                <a:uLnTx/>
                <a:uFillTx/>
                <a:latin typeface="Calibri" panose="020F0502020204030204"/>
                <a:ea typeface="+mn-ea"/>
                <a:cs typeface="+mn-cs"/>
              </a:rPr>
              <a:t>Κροατία</a:t>
            </a:r>
            <a:endParaRPr kumimoji="0" lang="el-GR" sz="1000" b="1" i="0" u="none" strike="noStrike" cap="none" normalizeH="0" baseline="0" noProof="0">
              <a:ln>
                <a:noFill/>
              </a:ln>
              <a:solidFill>
                <a:prstClr val="black"/>
              </a:solidFill>
              <a:uLnTx/>
              <a:uFillTx/>
              <a:latin typeface="Calibri" panose="020F0502020204030204"/>
              <a:ea typeface="+mn-ea"/>
              <a:cs typeface="+mn-cs"/>
            </a:endParaRPr>
          </a:p>
        </p:txBody>
      </p:sp>
      <p:sp>
        <p:nvSpPr>
          <p:cNvPr id="42" name="Rectangle 41"/>
          <p:cNvSpPr/>
          <p:nvPr/>
        </p:nvSpPr>
        <p:spPr>
          <a:xfrm>
            <a:off x="6793543" y="5162492"/>
            <a:ext cx="55656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000" b="1" i="0" u="none" strike="noStrike" cap="none" normalizeH="0" baseline="0" noProof="0">
                <a:ln>
                  <a:noFill/>
                </a:ln>
                <a:solidFill>
                  <a:prstClr val="black"/>
                </a:solidFill>
                <a:uLnTx/>
                <a:uFillTx/>
                <a:latin typeface="Calibri" panose="020F0502020204030204"/>
                <a:ea typeface="+mn-ea"/>
                <a:cs typeface="+mn-cs"/>
              </a:rPr>
              <a:t>Ελλάδα</a:t>
            </a:r>
            <a:endParaRPr kumimoji="0" lang="el-GR" sz="1000" b="1" i="0" u="none" strike="noStrike" cap="none" normalizeH="0" baseline="0" noProof="0">
              <a:ln>
                <a:noFill/>
              </a:ln>
              <a:solidFill>
                <a:prstClr val="black"/>
              </a:solidFill>
              <a:uLnTx/>
              <a:uFillTx/>
              <a:latin typeface="Calibri" panose="020F0502020204030204"/>
              <a:ea typeface="+mn-ea"/>
              <a:cs typeface="+mn-cs"/>
            </a:endParaRPr>
          </a:p>
        </p:txBody>
      </p:sp>
      <p:sp>
        <p:nvSpPr>
          <p:cNvPr id="43" name="Rectangle 42"/>
          <p:cNvSpPr/>
          <p:nvPr/>
        </p:nvSpPr>
        <p:spPr>
          <a:xfrm>
            <a:off x="7071824" y="4671796"/>
            <a:ext cx="62068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000" b="1" i="0" u="none" strike="noStrike" cap="none" normalizeH="0" baseline="0" noProof="0">
                <a:ln>
                  <a:noFill/>
                </a:ln>
                <a:solidFill>
                  <a:prstClr val="black"/>
                </a:solidFill>
                <a:uLnTx/>
                <a:uFillTx/>
                <a:latin typeface="Calibri" panose="020F0502020204030204"/>
                <a:ea typeface="+mn-ea"/>
                <a:cs typeface="+mn-cs"/>
              </a:rPr>
              <a:t>Βουλγαρία</a:t>
            </a:r>
            <a:endParaRPr kumimoji="0" lang="el-GR" sz="1000" b="1" i="0" u="none" strike="noStrike" cap="none" normalizeH="0" baseline="0" noProof="0">
              <a:ln>
                <a:noFill/>
              </a:ln>
              <a:solidFill>
                <a:prstClr val="black"/>
              </a:solidFill>
              <a:uLnTx/>
              <a:uFillTx/>
              <a:latin typeface="Calibri" panose="020F0502020204030204"/>
              <a:ea typeface="+mn-ea"/>
              <a:cs typeface="+mn-cs"/>
            </a:endParaRPr>
          </a:p>
        </p:txBody>
      </p:sp>
      <p:sp>
        <p:nvSpPr>
          <p:cNvPr id="44" name="Rectangle 43"/>
          <p:cNvSpPr/>
          <p:nvPr/>
        </p:nvSpPr>
        <p:spPr>
          <a:xfrm>
            <a:off x="6989582" y="4247533"/>
            <a:ext cx="65594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000" b="1" i="0" u="none" strike="noStrike" cap="none" normalizeH="0" baseline="0" noProof="0">
                <a:ln>
                  <a:noFill/>
                </a:ln>
                <a:solidFill>
                  <a:prstClr val="black"/>
                </a:solidFill>
                <a:uLnTx/>
                <a:uFillTx/>
                <a:latin typeface="Calibri" panose="020F0502020204030204"/>
                <a:ea typeface="+mn-ea"/>
                <a:cs typeface="+mn-cs"/>
              </a:rPr>
              <a:t>Ρουμανία</a:t>
            </a:r>
            <a:endParaRPr kumimoji="0" lang="el-GR" sz="1000" b="1" i="0" u="none" strike="noStrike" cap="none" normalizeH="0" baseline="0" noProof="0">
              <a:ln>
                <a:noFill/>
              </a:ln>
              <a:solidFill>
                <a:prstClr val="black"/>
              </a:solidFill>
              <a:uLnTx/>
              <a:uFillTx/>
              <a:latin typeface="Calibri" panose="020F0502020204030204"/>
              <a:ea typeface="+mn-ea"/>
              <a:cs typeface="+mn-cs"/>
            </a:endParaRPr>
          </a:p>
        </p:txBody>
      </p:sp>
      <p:sp>
        <p:nvSpPr>
          <p:cNvPr id="45" name="Rectangle 44"/>
          <p:cNvSpPr/>
          <p:nvPr/>
        </p:nvSpPr>
        <p:spPr>
          <a:xfrm>
            <a:off x="6029418" y="4251281"/>
            <a:ext cx="63511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000" b="1" i="0" u="none" strike="noStrike" cap="none" normalizeH="0" baseline="0" noProof="0">
                <a:ln>
                  <a:noFill/>
                </a:ln>
                <a:solidFill>
                  <a:prstClr val="black"/>
                </a:solidFill>
                <a:uLnTx/>
                <a:uFillTx/>
                <a:latin typeface="Calibri" panose="020F0502020204030204"/>
                <a:ea typeface="+mn-ea"/>
                <a:cs typeface="+mn-cs"/>
              </a:rPr>
              <a:t>Σλοβενία</a:t>
            </a:r>
            <a:endParaRPr kumimoji="0" lang="el-GR" sz="1000" b="1" i="0" u="none" strike="noStrike" cap="none" normalizeH="0" baseline="0" noProof="0">
              <a:ln>
                <a:noFill/>
              </a:ln>
              <a:solidFill>
                <a:prstClr val="black"/>
              </a:solidFill>
              <a:uLnTx/>
              <a:uFillTx/>
              <a:latin typeface="Calibri" panose="020F0502020204030204"/>
              <a:ea typeface="+mn-ea"/>
              <a:cs typeface="+mn-cs"/>
            </a:endParaRPr>
          </a:p>
        </p:txBody>
      </p:sp>
      <p:sp>
        <p:nvSpPr>
          <p:cNvPr id="46" name="Rectangle 45"/>
          <p:cNvSpPr/>
          <p:nvPr/>
        </p:nvSpPr>
        <p:spPr>
          <a:xfrm>
            <a:off x="6450857" y="4102530"/>
            <a:ext cx="63190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000" b="1" i="0" u="none" strike="noStrike" cap="none" normalizeH="0" baseline="0" noProof="0">
                <a:ln>
                  <a:noFill/>
                </a:ln>
                <a:solidFill>
                  <a:prstClr val="black"/>
                </a:solidFill>
                <a:uLnTx/>
                <a:uFillTx/>
                <a:latin typeface="Calibri" panose="020F0502020204030204"/>
                <a:ea typeface="+mn-ea"/>
                <a:cs typeface="+mn-cs"/>
              </a:rPr>
              <a:t>Ουγγαρία</a:t>
            </a:r>
            <a:endParaRPr kumimoji="0" lang="el-GR" sz="1000" b="1" i="0" u="none" strike="noStrike" cap="none" normalizeH="0" baseline="0" noProof="0">
              <a:ln>
                <a:noFill/>
              </a:ln>
              <a:solidFill>
                <a:prstClr val="black"/>
              </a:solidFill>
              <a:uLnTx/>
              <a:uFillTx/>
              <a:latin typeface="Calibri" panose="020F0502020204030204"/>
              <a:ea typeface="+mn-ea"/>
              <a:cs typeface="+mn-cs"/>
            </a:endParaRPr>
          </a:p>
        </p:txBody>
      </p:sp>
      <p:sp>
        <p:nvSpPr>
          <p:cNvPr id="47" name="Rectangle 46"/>
          <p:cNvSpPr/>
          <p:nvPr/>
        </p:nvSpPr>
        <p:spPr>
          <a:xfrm>
            <a:off x="6471471" y="3890538"/>
            <a:ext cx="62549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000" b="1" i="0" u="none" strike="noStrike" cap="none" normalizeH="0" baseline="0" noProof="0">
                <a:ln>
                  <a:noFill/>
                </a:ln>
                <a:solidFill>
                  <a:prstClr val="black"/>
                </a:solidFill>
                <a:uLnTx/>
                <a:uFillTx/>
                <a:latin typeface="Calibri" panose="020F0502020204030204"/>
                <a:ea typeface="+mn-ea"/>
                <a:cs typeface="+mn-cs"/>
              </a:rPr>
              <a:t>Σλοβακία</a:t>
            </a:r>
            <a:endParaRPr kumimoji="0" lang="el-GR" sz="1000" b="1" i="0" u="none" strike="noStrike" cap="none" normalizeH="0" baseline="0" noProof="0">
              <a:ln>
                <a:noFill/>
              </a:ln>
              <a:solidFill>
                <a:prstClr val="black"/>
              </a:solidFill>
              <a:uLnTx/>
              <a:uFillTx/>
              <a:latin typeface="Calibri" panose="020F0502020204030204"/>
              <a:ea typeface="+mn-ea"/>
              <a:cs typeface="+mn-cs"/>
            </a:endParaRPr>
          </a:p>
        </p:txBody>
      </p:sp>
      <p:sp>
        <p:nvSpPr>
          <p:cNvPr id="48" name="Rectangle 47"/>
          <p:cNvSpPr/>
          <p:nvPr/>
        </p:nvSpPr>
        <p:spPr>
          <a:xfrm>
            <a:off x="6479628" y="3409333"/>
            <a:ext cx="55496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000" b="1" i="0" u="none" strike="noStrike" cap="none" normalizeH="0" baseline="0" noProof="0">
                <a:ln>
                  <a:noFill/>
                </a:ln>
                <a:solidFill>
                  <a:prstClr val="black"/>
                </a:solidFill>
                <a:uLnTx/>
                <a:uFillTx/>
                <a:latin typeface="Calibri" panose="020F0502020204030204"/>
                <a:ea typeface="+mn-ea"/>
                <a:cs typeface="+mn-cs"/>
              </a:rPr>
              <a:t>Πολωνία</a:t>
            </a:r>
            <a:endParaRPr kumimoji="0" lang="el-GR" sz="1000" b="1" i="0" u="none" strike="noStrike" cap="none" normalizeH="0" baseline="0" noProof="0">
              <a:ln>
                <a:noFill/>
              </a:ln>
              <a:solidFill>
                <a:prstClr val="black"/>
              </a:solidFill>
              <a:uLnTx/>
              <a:uFillTx/>
              <a:latin typeface="Calibri" panose="020F0502020204030204"/>
              <a:ea typeface="+mn-ea"/>
              <a:cs typeface="+mn-cs"/>
            </a:endParaRPr>
          </a:p>
        </p:txBody>
      </p:sp>
      <p:sp>
        <p:nvSpPr>
          <p:cNvPr id="49" name="Rectangle 48"/>
          <p:cNvSpPr/>
          <p:nvPr/>
        </p:nvSpPr>
        <p:spPr>
          <a:xfrm>
            <a:off x="6085935" y="3749283"/>
            <a:ext cx="58381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000" b="1" i="0" u="none" strike="noStrike" cap="none" normalizeH="0" baseline="0" noProof="0">
                <a:ln>
                  <a:noFill/>
                </a:ln>
                <a:solidFill>
                  <a:prstClr val="black"/>
                </a:solidFill>
                <a:uLnTx/>
                <a:uFillTx/>
                <a:latin typeface="Calibri" panose="020F0502020204030204"/>
                <a:ea typeface="+mn-ea"/>
                <a:cs typeface="+mn-cs"/>
              </a:rPr>
              <a:t>Τσεχία</a:t>
            </a:r>
            <a:endParaRPr kumimoji="0" lang="el-GR" sz="1000" b="1" i="0" u="none" strike="noStrike" cap="none" normalizeH="0" baseline="0" noProof="0">
              <a:ln>
                <a:noFill/>
              </a:ln>
              <a:solidFill>
                <a:prstClr val="black"/>
              </a:solidFill>
              <a:uLnTx/>
              <a:uFillTx/>
              <a:latin typeface="Calibri" panose="020F0502020204030204"/>
              <a:ea typeface="+mn-ea"/>
              <a:cs typeface="+mn-cs"/>
            </a:endParaRPr>
          </a:p>
        </p:txBody>
      </p:sp>
      <p:sp>
        <p:nvSpPr>
          <p:cNvPr id="50" name="Rectangle 49"/>
          <p:cNvSpPr/>
          <p:nvPr/>
        </p:nvSpPr>
        <p:spPr>
          <a:xfrm>
            <a:off x="6150812" y="2397363"/>
            <a:ext cx="60785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000" b="1" i="0" u="none" strike="noStrike" cap="none" normalizeH="0" baseline="0" noProof="0">
                <a:ln>
                  <a:noFill/>
                </a:ln>
                <a:solidFill>
                  <a:prstClr val="black"/>
                </a:solidFill>
                <a:uLnTx/>
                <a:uFillTx/>
                <a:latin typeface="Calibri" panose="020F0502020204030204"/>
                <a:ea typeface="+mn-ea"/>
                <a:cs typeface="+mn-cs"/>
              </a:rPr>
              <a:t>Σουηδία</a:t>
            </a:r>
            <a:endParaRPr kumimoji="0" lang="el-GR" sz="1000" b="1" i="0" u="none" strike="noStrike" cap="none" normalizeH="0" baseline="0" noProof="0">
              <a:ln>
                <a:noFill/>
              </a:ln>
              <a:solidFill>
                <a:prstClr val="black"/>
              </a:solidFill>
              <a:uLnTx/>
              <a:uFillTx/>
              <a:latin typeface="Calibri" panose="020F0502020204030204"/>
              <a:ea typeface="+mn-ea"/>
              <a:cs typeface="+mn-cs"/>
            </a:endParaRPr>
          </a:p>
        </p:txBody>
      </p:sp>
      <p:sp>
        <p:nvSpPr>
          <p:cNvPr id="51" name="Rectangle 50"/>
          <p:cNvSpPr/>
          <p:nvPr/>
        </p:nvSpPr>
        <p:spPr>
          <a:xfrm>
            <a:off x="6834680" y="2028905"/>
            <a:ext cx="57740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000" b="1" i="0" u="none" strike="noStrike" cap="none" normalizeH="0" baseline="0" noProof="0">
                <a:ln>
                  <a:noFill/>
                </a:ln>
                <a:solidFill>
                  <a:prstClr val="black"/>
                </a:solidFill>
                <a:uLnTx/>
                <a:uFillTx/>
                <a:latin typeface="Calibri" panose="020F0502020204030204"/>
                <a:ea typeface="+mn-ea"/>
                <a:cs typeface="+mn-cs"/>
              </a:rPr>
              <a:t>Φινλανδία</a:t>
            </a:r>
            <a:endParaRPr kumimoji="0" lang="el-GR" sz="1000" b="1" i="0" u="none" strike="noStrike" cap="none" normalizeH="0" baseline="0" noProof="0">
              <a:ln>
                <a:noFill/>
              </a:ln>
              <a:solidFill>
                <a:prstClr val="black"/>
              </a:solidFill>
              <a:uLnTx/>
              <a:uFillTx/>
              <a:latin typeface="Calibri" panose="020F0502020204030204"/>
              <a:ea typeface="+mn-ea"/>
              <a:cs typeface="+mn-cs"/>
            </a:endParaRPr>
          </a:p>
        </p:txBody>
      </p:sp>
      <p:sp>
        <p:nvSpPr>
          <p:cNvPr id="52" name="Rectangle 51"/>
          <p:cNvSpPr/>
          <p:nvPr/>
        </p:nvSpPr>
        <p:spPr>
          <a:xfrm>
            <a:off x="6878212" y="2520473"/>
            <a:ext cx="57579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000" b="1" i="0" u="none" strike="noStrike" cap="none" normalizeH="0" baseline="0" noProof="0">
                <a:ln>
                  <a:noFill/>
                </a:ln>
                <a:solidFill>
                  <a:prstClr val="black"/>
                </a:solidFill>
                <a:uLnTx/>
                <a:uFillTx/>
                <a:latin typeface="Calibri" panose="020F0502020204030204"/>
                <a:ea typeface="+mn-ea"/>
                <a:cs typeface="+mn-cs"/>
              </a:rPr>
              <a:t>Εσθονία</a:t>
            </a:r>
            <a:endParaRPr kumimoji="0" lang="el-GR" sz="1000" b="1" i="0" u="none" strike="noStrike" cap="none" normalizeH="0" baseline="0" noProof="0">
              <a:ln>
                <a:noFill/>
              </a:ln>
              <a:solidFill>
                <a:prstClr val="black"/>
              </a:solidFill>
              <a:uLnTx/>
              <a:uFillTx/>
              <a:latin typeface="Calibri" panose="020F0502020204030204"/>
              <a:ea typeface="+mn-ea"/>
              <a:cs typeface="+mn-cs"/>
            </a:endParaRPr>
          </a:p>
        </p:txBody>
      </p:sp>
      <p:sp>
        <p:nvSpPr>
          <p:cNvPr id="53" name="Rectangle 52"/>
          <p:cNvSpPr/>
          <p:nvPr/>
        </p:nvSpPr>
        <p:spPr>
          <a:xfrm>
            <a:off x="6910021" y="2766694"/>
            <a:ext cx="50206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000" b="1" i="0" u="none" strike="noStrike" cap="none" normalizeH="0" baseline="0" noProof="0">
                <a:ln>
                  <a:noFill/>
                </a:ln>
                <a:solidFill>
                  <a:prstClr val="black"/>
                </a:solidFill>
                <a:uLnTx/>
                <a:uFillTx/>
                <a:latin typeface="Calibri" panose="020F0502020204030204"/>
                <a:ea typeface="+mn-ea"/>
                <a:cs typeface="+mn-cs"/>
              </a:rPr>
              <a:t>Λετονία</a:t>
            </a:r>
            <a:endParaRPr kumimoji="0" lang="el-GR" sz="1000" b="1" i="0" u="none" strike="noStrike" cap="none" normalizeH="0" baseline="0" noProof="0">
              <a:ln>
                <a:noFill/>
              </a:ln>
              <a:solidFill>
                <a:prstClr val="black"/>
              </a:solidFill>
              <a:uLnTx/>
              <a:uFillTx/>
              <a:latin typeface="Calibri" panose="020F0502020204030204"/>
              <a:ea typeface="+mn-ea"/>
              <a:cs typeface="+mn-cs"/>
            </a:endParaRPr>
          </a:p>
        </p:txBody>
      </p:sp>
      <p:sp>
        <p:nvSpPr>
          <p:cNvPr id="54" name="Rectangle 53"/>
          <p:cNvSpPr/>
          <p:nvPr/>
        </p:nvSpPr>
        <p:spPr>
          <a:xfrm>
            <a:off x="6747539" y="2975579"/>
            <a:ext cx="67999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000" b="1" i="0" u="none" strike="noStrike" cap="none" normalizeH="0" baseline="0" noProof="0">
                <a:ln>
                  <a:noFill/>
                </a:ln>
                <a:solidFill>
                  <a:prstClr val="black"/>
                </a:solidFill>
                <a:uLnTx/>
                <a:uFillTx/>
                <a:latin typeface="Calibri" panose="020F0502020204030204"/>
                <a:ea typeface="+mn-ea"/>
                <a:cs typeface="+mn-cs"/>
              </a:rPr>
              <a:t>Λιθουανία</a:t>
            </a:r>
            <a:endParaRPr kumimoji="0" lang="el-GR" sz="1000" b="1" i="0" u="none" strike="noStrike" cap="none" normalizeH="0" baseline="0" noProof="0">
              <a:ln>
                <a:noFill/>
              </a:ln>
              <a:solidFill>
                <a:prstClr val="black"/>
              </a:solidFill>
              <a:uLnTx/>
              <a:uFillTx/>
              <a:latin typeface="Calibri" panose="020F0502020204030204"/>
              <a:ea typeface="+mn-ea"/>
              <a:cs typeface="+mn-cs"/>
            </a:endParaRPr>
          </a:p>
        </p:txBody>
      </p:sp>
      <p:sp>
        <p:nvSpPr>
          <p:cNvPr id="55" name="Rectangle 54"/>
          <p:cNvSpPr/>
          <p:nvPr/>
        </p:nvSpPr>
        <p:spPr>
          <a:xfrm>
            <a:off x="6012670" y="5731655"/>
            <a:ext cx="49885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000" b="1" i="0" u="none" strike="noStrike" cap="none" normalizeH="0" baseline="0" noProof="0">
                <a:ln>
                  <a:noFill/>
                </a:ln>
                <a:solidFill>
                  <a:prstClr val="black"/>
                </a:solidFill>
                <a:uLnTx/>
                <a:uFillTx/>
                <a:latin typeface="Calibri" panose="020F0502020204030204"/>
                <a:ea typeface="+mn-ea"/>
                <a:cs typeface="+mn-cs"/>
              </a:rPr>
              <a:t>Μάλτα</a:t>
            </a:r>
            <a:endParaRPr kumimoji="0" lang="el-GR" sz="1000" b="1" i="0" u="none" strike="noStrike" cap="none" normalizeH="0" baseline="0" noProof="0">
              <a:ln>
                <a:noFill/>
              </a:ln>
              <a:solidFill>
                <a:prstClr val="black"/>
              </a:solidFill>
              <a:uLnTx/>
              <a:uFillTx/>
              <a:latin typeface="Calibri" panose="020F0502020204030204"/>
              <a:ea typeface="+mn-ea"/>
              <a:cs typeface="+mn-cs"/>
            </a:endParaRPr>
          </a:p>
        </p:txBody>
      </p:sp>
      <p:sp>
        <p:nvSpPr>
          <p:cNvPr id="56" name="Rectangle 55"/>
          <p:cNvSpPr/>
          <p:nvPr/>
        </p:nvSpPr>
        <p:spPr>
          <a:xfrm>
            <a:off x="8014021" y="5731655"/>
            <a:ext cx="54694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000" b="1" i="0" u="none" strike="noStrike" cap="none" normalizeH="0" baseline="0" noProof="0">
                <a:ln>
                  <a:noFill/>
                </a:ln>
                <a:solidFill>
                  <a:prstClr val="black"/>
                </a:solidFill>
                <a:uLnTx/>
                <a:uFillTx/>
                <a:latin typeface="Calibri" panose="020F0502020204030204"/>
                <a:ea typeface="+mn-ea"/>
                <a:cs typeface="+mn-cs"/>
              </a:rPr>
              <a:t>Κύπρος</a:t>
            </a:r>
            <a:endParaRPr kumimoji="0" lang="el-GR" sz="1000" b="1" i="0" u="none" strike="noStrike" cap="none" normalizeH="0" baseline="0" noProof="0">
              <a:ln>
                <a:noFill/>
              </a:ln>
              <a:solidFill>
                <a:prstClr val="black"/>
              </a:solidFill>
              <a:uLnTx/>
              <a:uFillTx/>
              <a:latin typeface="Calibri" panose="020F0502020204030204"/>
              <a:ea typeface="+mn-ea"/>
              <a:cs typeface="+mn-cs"/>
            </a:endParaRPr>
          </a:p>
        </p:txBody>
      </p:sp>
      <p:sp>
        <p:nvSpPr>
          <p:cNvPr id="57" name="Rectangle 56"/>
          <p:cNvSpPr/>
          <p:nvPr/>
        </p:nvSpPr>
        <p:spPr>
          <a:xfrm>
            <a:off x="5627456" y="2852505"/>
            <a:ext cx="67037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000" b="1" i="0" u="none" strike="noStrike" cap="none" normalizeH="0" baseline="0" noProof="0">
                <a:ln>
                  <a:noFill/>
                </a:ln>
                <a:solidFill>
                  <a:prstClr val="black"/>
                </a:solidFill>
                <a:uLnTx/>
                <a:uFillTx/>
                <a:latin typeface="Calibri" panose="020F0502020204030204"/>
                <a:ea typeface="+mn-ea"/>
                <a:cs typeface="+mn-cs"/>
              </a:rPr>
              <a:t>Δανία</a:t>
            </a:r>
            <a:endParaRPr kumimoji="0" lang="el-GR" sz="1000" b="1" i="0" u="none" strike="noStrike" cap="none" normalizeH="0" baseline="0" noProof="0">
              <a:ln>
                <a:noFill/>
              </a:ln>
              <a:solidFill>
                <a:prstClr val="black"/>
              </a:solidFill>
              <a:uLnTx/>
              <a:uFillTx/>
              <a:latin typeface="Calibri" panose="020F0502020204030204"/>
              <a:ea typeface="+mn-ea"/>
              <a:cs typeface="+mn-cs"/>
            </a:endParaRPr>
          </a:p>
        </p:txBody>
      </p:sp>
      <p:sp>
        <p:nvSpPr>
          <p:cNvPr id="58" name="Rectangle 57"/>
          <p:cNvSpPr/>
          <p:nvPr/>
        </p:nvSpPr>
        <p:spPr>
          <a:xfrm>
            <a:off x="6012670" y="4091189"/>
            <a:ext cx="5661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000" b="1" i="0" u="none" strike="noStrike" cap="none" normalizeH="0" baseline="0" noProof="0">
                <a:ln>
                  <a:noFill/>
                </a:ln>
                <a:solidFill>
                  <a:prstClr val="black"/>
                </a:solidFill>
                <a:uLnTx/>
                <a:uFillTx/>
                <a:latin typeface="Calibri" panose="020F0502020204030204"/>
                <a:ea typeface="+mn-ea"/>
                <a:cs typeface="+mn-cs"/>
              </a:rPr>
              <a:t>Αυστρία</a:t>
            </a:r>
            <a:endParaRPr kumimoji="0" lang="el-GR" sz="1000" b="1" i="0" u="none" strike="noStrike" cap="none" normalizeH="0" baseline="0" noProof="0">
              <a:ln>
                <a:noFill/>
              </a:ln>
              <a:solidFill>
                <a:prstClr val="black"/>
              </a:solidFill>
              <a:uLnTx/>
              <a:uFillTx/>
              <a:latin typeface="Calibri" panose="020F0502020204030204"/>
              <a:ea typeface="+mn-ea"/>
              <a:cs typeface="+mn-cs"/>
            </a:endParaRPr>
          </a:p>
        </p:txBody>
      </p:sp>
    </p:spTree>
  </p:cSld>
  <p:clrMapOvr>
    <a:masterClrMapping/>
  </p:clrMapOvr>
  <p:transition spd="slow">
    <p:wheel spokes="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arme 7"/>
          <p:cNvSpPr/>
          <p:nvPr/>
        </p:nvSpPr>
        <p:spPr>
          <a:xfrm rot="5400000">
            <a:off x="68697" y="120759"/>
            <a:ext cx="672052" cy="687161"/>
          </a:xfrm>
          <a:prstGeom prst="teardrop">
            <a:avLst>
              <a:gd name="adj" fmla="val 9848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rot="16200000">
            <a:off x="8099804" y="5813766"/>
            <a:ext cx="1842171" cy="246221"/>
          </a:xfrm>
          <a:prstGeom prst="rect">
            <a:avLst/>
          </a:prstGeom>
        </p:spPr>
        <p:txBody>
          <a:bodyPr wrap="none">
            <a:spAutoFit/>
          </a:bodyPr>
          <a:lstStyle/>
          <a:p>
            <a:r>
              <a:rPr lang="el-GR" sz="1000" b="1">
                <a:solidFill>
                  <a:srgbClr val="00B0F0"/>
                </a:solidFill>
                <a:latin typeface="Arial" panose="020B0604020202020204" pitchFamily="34" charset="0"/>
                <a:ea typeface="Arial" panose="020B0604020202020204" pitchFamily="34" charset="0"/>
                <a:cs typeface="Arial" panose="020B0604020202020204" pitchFamily="34" charset="0"/>
              </a:rPr>
              <a:t>ΤΟ ΕΥΡΩΠΑΪΚΟ ΕΡΓΟ</a:t>
            </a:r>
            <a:endParaRPr lang="el-GR" sz="1000" b="1">
              <a:solidFill>
                <a:srgbClr val="00B0F0"/>
              </a:solidFill>
              <a:latin typeface="Arial" panose="020B0604020202020204" pitchFamily="34" charset="0"/>
              <a:ea typeface="Arial" panose="020B0604020202020204" pitchFamily="34" charset="0"/>
              <a:cs typeface="Arial" panose="020B0604020202020204" pitchFamily="34" charset="0"/>
            </a:endParaRPr>
          </a:p>
        </p:txBody>
      </p:sp>
      <p:cxnSp>
        <p:nvCxnSpPr>
          <p:cNvPr id="13" name="Connecteur droit 12"/>
          <p:cNvCxnSpPr/>
          <p:nvPr/>
        </p:nvCxnSpPr>
        <p:spPr>
          <a:xfrm>
            <a:off x="8897779" y="501579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00163" y="65791"/>
            <a:ext cx="6716196" cy="1077218"/>
          </a:xfrm>
          <a:prstGeom prst="rect">
            <a:avLst/>
          </a:prstGeom>
          <a:noFill/>
        </p:spPr>
        <p:txBody>
          <a:bodyPr wrap="square" rtlCol="0">
            <a:spAutoFit/>
          </a:bodyPr>
          <a:lstStyle/>
          <a:p>
            <a:r>
              <a:rPr lang="el-GR" sz="3200" b="1">
                <a:solidFill>
                  <a:srgbClr val="00B0F0"/>
                </a:solidFill>
              </a:rPr>
              <a:t>ΚΥΡΙΑ ΒΗΜΑΤΑ ΣΤΗ ΔΗΜΙΟΥΡΓΙΑ ΤΗΣ ΕΥΡΩΠΑΪΚΗΣ ΕΝΩΣΗΣ</a:t>
            </a:r>
            <a:endParaRPr lang="el-GR" sz="3200" b="1">
              <a:solidFill>
                <a:srgbClr val="00B0F0"/>
              </a:solidFill>
            </a:endParaRPr>
          </a:p>
        </p:txBody>
      </p:sp>
      <p:sp>
        <p:nvSpPr>
          <p:cNvPr id="5" name="Chevron 4"/>
          <p:cNvSpPr/>
          <p:nvPr/>
        </p:nvSpPr>
        <p:spPr>
          <a:xfrm>
            <a:off x="981694" y="3211033"/>
            <a:ext cx="1208531" cy="408457"/>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8879" y="3211033"/>
            <a:ext cx="1110717" cy="408457"/>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7" name="Elbow Connector 6"/>
          <p:cNvCxnSpPr>
            <a:stCxn id="5" idx="2"/>
          </p:cNvCxnSpPr>
          <p:nvPr/>
        </p:nvCxnSpPr>
        <p:spPr>
          <a:xfrm rot="16200000" flipH="1">
            <a:off x="1344831" y="3758504"/>
            <a:ext cx="984408" cy="706380"/>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73988" y="4250008"/>
            <a:ext cx="1063449" cy="400110"/>
          </a:xfrm>
          <a:prstGeom prst="rect">
            <a:avLst/>
          </a:prstGeom>
          <a:noFill/>
        </p:spPr>
        <p:txBody>
          <a:bodyPr wrap="square" rtlCol="0">
            <a:spAutoFit/>
          </a:bodyPr>
          <a:lstStyle/>
          <a:p>
            <a:r>
              <a:rPr lang="el-GR" sz="2000" b="1">
                <a:solidFill>
                  <a:schemeClr val="accent1">
                    <a:lumMod val="75000"/>
                  </a:schemeClr>
                </a:solidFill>
              </a:rPr>
              <a:t>1951</a:t>
            </a:r>
            <a:endParaRPr lang="el-GR" sz="2000" b="1">
              <a:solidFill>
                <a:schemeClr val="accent1">
                  <a:lumMod val="75000"/>
                </a:schemeClr>
              </a:solidFill>
            </a:endParaRPr>
          </a:p>
        </p:txBody>
      </p:sp>
      <p:cxnSp>
        <p:nvCxnSpPr>
          <p:cNvPr id="14" name="Straight Connector 13"/>
          <p:cNvCxnSpPr/>
          <p:nvPr/>
        </p:nvCxnSpPr>
        <p:spPr>
          <a:xfrm>
            <a:off x="1558355" y="4603898"/>
            <a:ext cx="63187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89467" y="4612320"/>
            <a:ext cx="2776053" cy="1200329"/>
          </a:xfrm>
          <a:prstGeom prst="rect">
            <a:avLst/>
          </a:prstGeom>
          <a:noFill/>
        </p:spPr>
        <p:txBody>
          <a:bodyPr wrap="square" rtlCol="0">
            <a:spAutoFit/>
          </a:bodyPr>
          <a:lstStyle/>
          <a:p>
            <a:pPr algn="ctr"/>
            <a:r>
              <a:rPr lang="el-GR" dirty="0">
                <a:solidFill>
                  <a:schemeClr val="bg1">
                    <a:lumMod val="50000"/>
                  </a:schemeClr>
                </a:solidFill>
              </a:rPr>
              <a:t>Ευρωπαϊκή Κοινότητα Άνθρακα</a:t>
            </a:r>
            <a:endParaRPr lang="el-GR" dirty="0">
              <a:solidFill>
                <a:schemeClr val="bg1">
                  <a:lumMod val="50000"/>
                </a:schemeClr>
              </a:solidFill>
            </a:endParaRPr>
          </a:p>
          <a:p>
            <a:pPr algn="ctr"/>
            <a:r>
              <a:rPr lang="el-GR" dirty="0">
                <a:solidFill>
                  <a:schemeClr val="bg1">
                    <a:lumMod val="50000"/>
                  </a:schemeClr>
                </a:solidFill>
              </a:rPr>
              <a:t> και </a:t>
            </a:r>
            <a:endParaRPr lang="el-GR" dirty="0">
              <a:solidFill>
                <a:schemeClr val="bg1">
                  <a:lumMod val="50000"/>
                </a:schemeClr>
              </a:solidFill>
            </a:endParaRPr>
          </a:p>
          <a:p>
            <a:pPr algn="ctr"/>
            <a:r>
              <a:rPr lang="el-GR" dirty="0">
                <a:solidFill>
                  <a:schemeClr val="bg1">
                    <a:lumMod val="50000"/>
                  </a:schemeClr>
                </a:solidFill>
              </a:rPr>
              <a:t>Χάλυβα</a:t>
            </a:r>
            <a:endParaRPr lang="el-GR" dirty="0">
              <a:solidFill>
                <a:schemeClr val="bg1">
                  <a:lumMod val="50000"/>
                </a:schemeClr>
              </a:solidFill>
            </a:endParaRPr>
          </a:p>
        </p:txBody>
      </p:sp>
      <p:cxnSp>
        <p:nvCxnSpPr>
          <p:cNvPr id="20" name="Elbow Connector 19"/>
          <p:cNvCxnSpPr/>
          <p:nvPr/>
        </p:nvCxnSpPr>
        <p:spPr>
          <a:xfrm rot="16200000" flipV="1">
            <a:off x="-213269" y="2197603"/>
            <a:ext cx="1339703" cy="687160"/>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13002" y="1871331"/>
            <a:ext cx="73919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37733" y="1529490"/>
            <a:ext cx="739195" cy="400110"/>
          </a:xfrm>
          <a:prstGeom prst="rect">
            <a:avLst/>
          </a:prstGeom>
          <a:noFill/>
        </p:spPr>
        <p:txBody>
          <a:bodyPr wrap="square" rtlCol="0">
            <a:spAutoFit/>
          </a:bodyPr>
          <a:lstStyle/>
          <a:p>
            <a:r>
              <a:rPr lang="el-GR" sz="2000" b="1">
                <a:solidFill>
                  <a:schemeClr val="accent1">
                    <a:lumMod val="75000"/>
                  </a:schemeClr>
                </a:solidFill>
              </a:rPr>
              <a:t>1950</a:t>
            </a:r>
            <a:endParaRPr lang="el-GR" sz="2000" b="1">
              <a:solidFill>
                <a:schemeClr val="accent1">
                  <a:lumMod val="75000"/>
                </a:schemeClr>
              </a:solidFill>
            </a:endParaRPr>
          </a:p>
        </p:txBody>
      </p:sp>
      <p:sp>
        <p:nvSpPr>
          <p:cNvPr id="24" name="TextBox 23"/>
          <p:cNvSpPr txBox="1"/>
          <p:nvPr/>
        </p:nvSpPr>
        <p:spPr>
          <a:xfrm>
            <a:off x="113002" y="1844116"/>
            <a:ext cx="1270605" cy="646331"/>
          </a:xfrm>
          <a:prstGeom prst="rect">
            <a:avLst/>
          </a:prstGeom>
          <a:noFill/>
        </p:spPr>
        <p:txBody>
          <a:bodyPr wrap="square" rtlCol="0">
            <a:spAutoFit/>
          </a:bodyPr>
          <a:lstStyle/>
          <a:p>
            <a:r>
              <a:rPr lang="el-GR">
                <a:solidFill>
                  <a:schemeClr val="bg1">
                    <a:lumMod val="50000"/>
                  </a:schemeClr>
                </a:solidFill>
              </a:rPr>
              <a:t>Διακήρυξη Σούμαν</a:t>
            </a:r>
            <a:endParaRPr lang="el-GR">
              <a:solidFill>
                <a:schemeClr val="bg1">
                  <a:lumMod val="50000"/>
                </a:schemeClr>
              </a:solidFill>
            </a:endParaRPr>
          </a:p>
        </p:txBody>
      </p:sp>
      <p:sp>
        <p:nvSpPr>
          <p:cNvPr id="15" name="Rectangle 14"/>
          <p:cNvSpPr/>
          <p:nvPr/>
        </p:nvSpPr>
        <p:spPr>
          <a:xfrm>
            <a:off x="7421896" y="3607522"/>
            <a:ext cx="1571800" cy="1148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Chevron 20"/>
          <p:cNvSpPr/>
          <p:nvPr/>
        </p:nvSpPr>
        <p:spPr>
          <a:xfrm>
            <a:off x="2043943" y="3216170"/>
            <a:ext cx="1208531" cy="408457"/>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190751" y="3207748"/>
            <a:ext cx="1208531" cy="408457"/>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6" name="Chevron 25"/>
          <p:cNvSpPr/>
          <p:nvPr/>
        </p:nvSpPr>
        <p:spPr>
          <a:xfrm>
            <a:off x="3114572" y="3211032"/>
            <a:ext cx="1208531" cy="408457"/>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280196" y="3203724"/>
            <a:ext cx="1208531" cy="408457"/>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350825" y="3196179"/>
            <a:ext cx="1208531" cy="408457"/>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8470437" y="3191040"/>
            <a:ext cx="673562" cy="413663"/>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7455242" y="3196246"/>
            <a:ext cx="1152201" cy="408457"/>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32" name="Elbow Connector 31"/>
          <p:cNvCxnSpPr/>
          <p:nvPr/>
        </p:nvCxnSpPr>
        <p:spPr>
          <a:xfrm rot="16200000" flipV="1">
            <a:off x="1478205" y="2194316"/>
            <a:ext cx="1339703" cy="687160"/>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1804476" y="1863594"/>
            <a:ext cx="1372040" cy="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753653" y="1848870"/>
            <a:ext cx="1721341" cy="369332"/>
          </a:xfrm>
          <a:prstGeom prst="rect">
            <a:avLst/>
          </a:prstGeom>
          <a:noFill/>
        </p:spPr>
        <p:txBody>
          <a:bodyPr wrap="square" rtlCol="0">
            <a:spAutoFit/>
          </a:bodyPr>
          <a:lstStyle/>
          <a:p>
            <a:r>
              <a:rPr lang="el-GR">
                <a:solidFill>
                  <a:schemeClr val="bg2">
                    <a:lumMod val="50000"/>
                  </a:schemeClr>
                </a:solidFill>
              </a:rPr>
              <a:t>Συνθήκη της Ρώμης</a:t>
            </a:r>
            <a:endParaRPr lang="el-GR">
              <a:solidFill>
                <a:schemeClr val="bg2">
                  <a:lumMod val="50000"/>
                </a:schemeClr>
              </a:solidFill>
            </a:endParaRPr>
          </a:p>
        </p:txBody>
      </p:sp>
      <p:sp>
        <p:nvSpPr>
          <p:cNvPr id="34" name="TextBox 33"/>
          <p:cNvSpPr txBox="1"/>
          <p:nvPr/>
        </p:nvSpPr>
        <p:spPr>
          <a:xfrm>
            <a:off x="1711008" y="1520951"/>
            <a:ext cx="1030091" cy="400110"/>
          </a:xfrm>
          <a:prstGeom prst="rect">
            <a:avLst/>
          </a:prstGeom>
          <a:noFill/>
        </p:spPr>
        <p:txBody>
          <a:bodyPr wrap="square" rtlCol="0">
            <a:spAutoFit/>
          </a:bodyPr>
          <a:lstStyle/>
          <a:p>
            <a:r>
              <a:rPr lang="el-GR" sz="2000" b="1">
                <a:solidFill>
                  <a:schemeClr val="accent1">
                    <a:lumMod val="75000"/>
                  </a:schemeClr>
                </a:solidFill>
              </a:rPr>
              <a:t>1957</a:t>
            </a:r>
            <a:endParaRPr lang="el-GR" sz="2000" b="1">
              <a:solidFill>
                <a:schemeClr val="accent1">
                  <a:lumMod val="75000"/>
                </a:schemeClr>
              </a:solidFill>
            </a:endParaRPr>
          </a:p>
        </p:txBody>
      </p:sp>
      <p:cxnSp>
        <p:nvCxnSpPr>
          <p:cNvPr id="36" name="Elbow Connector 35"/>
          <p:cNvCxnSpPr/>
          <p:nvPr/>
        </p:nvCxnSpPr>
        <p:spPr>
          <a:xfrm rot="16200000" flipH="1">
            <a:off x="3194986" y="3763641"/>
            <a:ext cx="984408" cy="706380"/>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16200000" flipV="1">
            <a:off x="3584109" y="2284610"/>
            <a:ext cx="1206140" cy="631717"/>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25" idx="2"/>
          </p:cNvCxnSpPr>
          <p:nvPr/>
        </p:nvCxnSpPr>
        <p:spPr>
          <a:xfrm rot="16200000" flipH="1">
            <a:off x="4681446" y="3627660"/>
            <a:ext cx="944447" cy="921535"/>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1" name="Elbow Connector 40"/>
          <p:cNvCxnSpPr/>
          <p:nvPr/>
        </p:nvCxnSpPr>
        <p:spPr>
          <a:xfrm rot="16200000" flipV="1">
            <a:off x="5195381" y="2577586"/>
            <a:ext cx="739835" cy="520492"/>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3" name="Elbow Connector 42"/>
          <p:cNvCxnSpPr/>
          <p:nvPr/>
        </p:nvCxnSpPr>
        <p:spPr>
          <a:xfrm rot="16200000" flipH="1">
            <a:off x="6654471" y="3694566"/>
            <a:ext cx="662544" cy="503711"/>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5" name="Elbow Connector 44"/>
          <p:cNvCxnSpPr/>
          <p:nvPr/>
        </p:nvCxnSpPr>
        <p:spPr>
          <a:xfrm rot="16200000" flipH="1">
            <a:off x="8524331" y="3644474"/>
            <a:ext cx="555871" cy="476196"/>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6" name="Elbow Connector 45"/>
          <p:cNvCxnSpPr/>
          <p:nvPr/>
        </p:nvCxnSpPr>
        <p:spPr>
          <a:xfrm rot="16200000" flipV="1">
            <a:off x="6827373" y="1805243"/>
            <a:ext cx="1664715" cy="1096132"/>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036295" y="4603898"/>
            <a:ext cx="1010745"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2968962" y="4277694"/>
            <a:ext cx="925808" cy="400110"/>
          </a:xfrm>
          <a:prstGeom prst="rect">
            <a:avLst/>
          </a:prstGeom>
          <a:noFill/>
        </p:spPr>
        <p:txBody>
          <a:bodyPr wrap="square" rtlCol="0">
            <a:spAutoFit/>
          </a:bodyPr>
          <a:lstStyle/>
          <a:p>
            <a:r>
              <a:rPr lang="el-GR" sz="2000" b="1">
                <a:solidFill>
                  <a:schemeClr val="accent1">
                    <a:lumMod val="75000"/>
                  </a:schemeClr>
                </a:solidFill>
              </a:rPr>
              <a:t>1987</a:t>
            </a:r>
            <a:endParaRPr lang="el-GR" sz="2000" b="1">
              <a:solidFill>
                <a:schemeClr val="accent1">
                  <a:lumMod val="75000"/>
                </a:schemeClr>
              </a:solidFill>
            </a:endParaRPr>
          </a:p>
        </p:txBody>
      </p:sp>
      <p:sp>
        <p:nvSpPr>
          <p:cNvPr id="54" name="TextBox 53"/>
          <p:cNvSpPr txBox="1"/>
          <p:nvPr/>
        </p:nvSpPr>
        <p:spPr>
          <a:xfrm>
            <a:off x="2976946" y="4588277"/>
            <a:ext cx="1548044" cy="369332"/>
          </a:xfrm>
          <a:prstGeom prst="rect">
            <a:avLst/>
          </a:prstGeom>
          <a:noFill/>
        </p:spPr>
        <p:txBody>
          <a:bodyPr wrap="square" rtlCol="0">
            <a:spAutoFit/>
          </a:bodyPr>
          <a:lstStyle/>
          <a:p>
            <a:r>
              <a:rPr lang="el-GR">
                <a:solidFill>
                  <a:schemeClr val="bg2">
                    <a:lumMod val="50000"/>
                  </a:schemeClr>
                </a:solidFill>
              </a:rPr>
              <a:t>Πρόγραμμα ERASMUS</a:t>
            </a:r>
            <a:endParaRPr lang="el-GR">
              <a:solidFill>
                <a:schemeClr val="bg2">
                  <a:lumMod val="50000"/>
                </a:schemeClr>
              </a:solidFill>
            </a:endParaRPr>
          </a:p>
        </p:txBody>
      </p:sp>
      <p:cxnSp>
        <p:nvCxnSpPr>
          <p:cNvPr id="56" name="Straight Connector 55"/>
          <p:cNvCxnSpPr/>
          <p:nvPr/>
        </p:nvCxnSpPr>
        <p:spPr>
          <a:xfrm>
            <a:off x="3871320" y="1996471"/>
            <a:ext cx="1111097"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881722" y="1658844"/>
            <a:ext cx="890969" cy="677108"/>
          </a:xfrm>
          <a:prstGeom prst="rect">
            <a:avLst/>
          </a:prstGeom>
          <a:noFill/>
        </p:spPr>
        <p:txBody>
          <a:bodyPr wrap="square" rtlCol="0">
            <a:spAutoFit/>
          </a:bodyPr>
          <a:lstStyle/>
          <a:p>
            <a:r>
              <a:rPr lang="el-GR" sz="2000" b="1">
                <a:solidFill>
                  <a:schemeClr val="accent1">
                    <a:lumMod val="75000"/>
                  </a:schemeClr>
                </a:solidFill>
              </a:rPr>
              <a:t>1992</a:t>
            </a:r>
            <a:endParaRPr lang="el-GR" sz="2000" b="1">
              <a:solidFill>
                <a:schemeClr val="accent1">
                  <a:lumMod val="75000"/>
                </a:schemeClr>
              </a:solidFill>
            </a:endParaRPr>
          </a:p>
          <a:p>
            <a:endParaRPr lang="fr-BE" dirty="0"/>
          </a:p>
        </p:txBody>
      </p:sp>
      <p:sp>
        <p:nvSpPr>
          <p:cNvPr id="60" name="TextBox 59"/>
          <p:cNvSpPr txBox="1"/>
          <p:nvPr/>
        </p:nvSpPr>
        <p:spPr>
          <a:xfrm>
            <a:off x="3845150" y="1962096"/>
            <a:ext cx="1385426" cy="646331"/>
          </a:xfrm>
          <a:prstGeom prst="rect">
            <a:avLst/>
          </a:prstGeom>
          <a:noFill/>
        </p:spPr>
        <p:txBody>
          <a:bodyPr wrap="square" rtlCol="0">
            <a:spAutoFit/>
          </a:bodyPr>
          <a:lstStyle/>
          <a:p>
            <a:r>
              <a:rPr lang="el-GR">
                <a:solidFill>
                  <a:schemeClr val="bg2">
                    <a:lumMod val="50000"/>
                  </a:schemeClr>
                </a:solidFill>
              </a:rPr>
              <a:t>Συνθήκη του Μάαστριχτ</a:t>
            </a:r>
            <a:endParaRPr lang="el-GR">
              <a:solidFill>
                <a:schemeClr val="bg2">
                  <a:lumMod val="50000"/>
                </a:schemeClr>
              </a:solidFill>
            </a:endParaRPr>
          </a:p>
        </p:txBody>
      </p:sp>
      <p:cxnSp>
        <p:nvCxnSpPr>
          <p:cNvPr id="64" name="Straight Connector 63"/>
          <p:cNvCxnSpPr/>
          <p:nvPr/>
        </p:nvCxnSpPr>
        <p:spPr>
          <a:xfrm>
            <a:off x="5314114" y="2462953"/>
            <a:ext cx="71441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5314114" y="2137786"/>
            <a:ext cx="767153" cy="400110"/>
          </a:xfrm>
          <a:prstGeom prst="rect">
            <a:avLst/>
          </a:prstGeom>
          <a:noFill/>
        </p:spPr>
        <p:txBody>
          <a:bodyPr wrap="square" rtlCol="0">
            <a:spAutoFit/>
          </a:bodyPr>
          <a:lstStyle/>
          <a:p>
            <a:r>
              <a:rPr lang="el-GR" sz="2000" b="1">
                <a:solidFill>
                  <a:schemeClr val="accent1">
                    <a:lumMod val="75000"/>
                  </a:schemeClr>
                </a:solidFill>
              </a:rPr>
              <a:t>1995</a:t>
            </a:r>
            <a:endParaRPr lang="el-GR" sz="2000" b="1">
              <a:solidFill>
                <a:schemeClr val="accent1">
                  <a:lumMod val="75000"/>
                </a:schemeClr>
              </a:solidFill>
            </a:endParaRPr>
          </a:p>
        </p:txBody>
      </p:sp>
      <p:sp>
        <p:nvSpPr>
          <p:cNvPr id="66" name="TextBox 65"/>
          <p:cNvSpPr txBox="1"/>
          <p:nvPr/>
        </p:nvSpPr>
        <p:spPr>
          <a:xfrm>
            <a:off x="5314114" y="2431175"/>
            <a:ext cx="1477905" cy="369332"/>
          </a:xfrm>
          <a:prstGeom prst="rect">
            <a:avLst/>
          </a:prstGeom>
          <a:noFill/>
        </p:spPr>
        <p:txBody>
          <a:bodyPr wrap="square" rtlCol="0">
            <a:spAutoFit/>
          </a:bodyPr>
          <a:lstStyle/>
          <a:p>
            <a:r>
              <a:rPr lang="el-GR">
                <a:solidFill>
                  <a:schemeClr val="bg2">
                    <a:lumMod val="50000"/>
                  </a:schemeClr>
                </a:solidFill>
              </a:rPr>
              <a:t>Σένγκεν</a:t>
            </a:r>
            <a:endParaRPr lang="el-GR">
              <a:solidFill>
                <a:schemeClr val="bg2">
                  <a:lumMod val="50000"/>
                </a:schemeClr>
              </a:solidFill>
            </a:endParaRPr>
          </a:p>
        </p:txBody>
      </p:sp>
      <p:cxnSp>
        <p:nvCxnSpPr>
          <p:cNvPr id="72" name="Straight Connector 71"/>
          <p:cNvCxnSpPr/>
          <p:nvPr/>
        </p:nvCxnSpPr>
        <p:spPr>
          <a:xfrm flipV="1">
            <a:off x="7111664" y="1520951"/>
            <a:ext cx="804898" cy="853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7111664" y="1204452"/>
            <a:ext cx="1052058" cy="400110"/>
          </a:xfrm>
          <a:prstGeom prst="rect">
            <a:avLst/>
          </a:prstGeom>
          <a:noFill/>
        </p:spPr>
        <p:txBody>
          <a:bodyPr wrap="square" rtlCol="0">
            <a:spAutoFit/>
          </a:bodyPr>
          <a:lstStyle/>
          <a:p>
            <a:r>
              <a:rPr lang="el-GR" sz="2000" b="1">
                <a:solidFill>
                  <a:schemeClr val="accent1">
                    <a:lumMod val="75000"/>
                  </a:schemeClr>
                </a:solidFill>
              </a:rPr>
              <a:t>2004</a:t>
            </a:r>
            <a:endParaRPr lang="el-GR" sz="2000" b="1">
              <a:solidFill>
                <a:schemeClr val="accent1">
                  <a:lumMod val="75000"/>
                </a:schemeClr>
              </a:solidFill>
            </a:endParaRPr>
          </a:p>
        </p:txBody>
      </p:sp>
      <p:sp>
        <p:nvSpPr>
          <p:cNvPr id="74" name="TextBox 73"/>
          <p:cNvSpPr txBox="1"/>
          <p:nvPr/>
        </p:nvSpPr>
        <p:spPr>
          <a:xfrm>
            <a:off x="7111664" y="1525704"/>
            <a:ext cx="1592183" cy="646331"/>
          </a:xfrm>
          <a:prstGeom prst="rect">
            <a:avLst/>
          </a:prstGeom>
          <a:noFill/>
        </p:spPr>
        <p:txBody>
          <a:bodyPr wrap="square" rtlCol="0">
            <a:spAutoFit/>
          </a:bodyPr>
          <a:lstStyle/>
          <a:p>
            <a:r>
              <a:rPr lang="el-GR">
                <a:solidFill>
                  <a:schemeClr val="bg2">
                    <a:lumMod val="50000"/>
                  </a:schemeClr>
                </a:solidFill>
              </a:rPr>
              <a:t>Διεύρυνση προς ανατολάς</a:t>
            </a:r>
            <a:endParaRPr lang="el-GR">
              <a:solidFill>
                <a:schemeClr val="bg2">
                  <a:lumMod val="50000"/>
                </a:schemeClr>
              </a:solidFill>
            </a:endParaRPr>
          </a:p>
        </p:txBody>
      </p:sp>
      <p:cxnSp>
        <p:nvCxnSpPr>
          <p:cNvPr id="76" name="Straight Connector 75"/>
          <p:cNvCxnSpPr/>
          <p:nvPr/>
        </p:nvCxnSpPr>
        <p:spPr>
          <a:xfrm>
            <a:off x="4684388" y="4560651"/>
            <a:ext cx="932537"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4654646" y="4245748"/>
            <a:ext cx="846775" cy="400110"/>
          </a:xfrm>
          <a:prstGeom prst="rect">
            <a:avLst/>
          </a:prstGeom>
          <a:noFill/>
        </p:spPr>
        <p:txBody>
          <a:bodyPr wrap="square" rtlCol="0">
            <a:spAutoFit/>
          </a:bodyPr>
          <a:lstStyle/>
          <a:p>
            <a:r>
              <a:rPr lang="el-GR" sz="2000" b="1">
                <a:solidFill>
                  <a:schemeClr val="accent1">
                    <a:lumMod val="75000"/>
                  </a:schemeClr>
                </a:solidFill>
              </a:rPr>
              <a:t>1993</a:t>
            </a:r>
            <a:endParaRPr lang="el-GR" sz="2000" b="1">
              <a:solidFill>
                <a:schemeClr val="accent1">
                  <a:lumMod val="75000"/>
                </a:schemeClr>
              </a:solidFill>
            </a:endParaRPr>
          </a:p>
        </p:txBody>
      </p:sp>
      <p:sp>
        <p:nvSpPr>
          <p:cNvPr id="81" name="TextBox 80"/>
          <p:cNvSpPr txBox="1"/>
          <p:nvPr/>
        </p:nvSpPr>
        <p:spPr>
          <a:xfrm>
            <a:off x="4654646" y="4560651"/>
            <a:ext cx="1520636" cy="369332"/>
          </a:xfrm>
          <a:prstGeom prst="rect">
            <a:avLst/>
          </a:prstGeom>
          <a:noFill/>
        </p:spPr>
        <p:txBody>
          <a:bodyPr wrap="square" rtlCol="0">
            <a:spAutoFit/>
          </a:bodyPr>
          <a:lstStyle/>
          <a:p>
            <a:r>
              <a:rPr lang="el-GR">
                <a:solidFill>
                  <a:schemeClr val="bg2">
                    <a:lumMod val="50000"/>
                  </a:schemeClr>
                </a:solidFill>
              </a:rPr>
              <a:t>Ενιαία αγορά</a:t>
            </a:r>
            <a:endParaRPr lang="el-GR">
              <a:solidFill>
                <a:schemeClr val="bg2">
                  <a:lumMod val="50000"/>
                </a:schemeClr>
              </a:solidFill>
            </a:endParaRPr>
          </a:p>
        </p:txBody>
      </p:sp>
      <p:cxnSp>
        <p:nvCxnSpPr>
          <p:cNvPr id="83" name="Straight Connector 82"/>
          <p:cNvCxnSpPr/>
          <p:nvPr/>
        </p:nvCxnSpPr>
        <p:spPr>
          <a:xfrm>
            <a:off x="6488727" y="4277694"/>
            <a:ext cx="735113"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6418034" y="3946385"/>
            <a:ext cx="867404" cy="400110"/>
          </a:xfrm>
          <a:prstGeom prst="rect">
            <a:avLst/>
          </a:prstGeom>
          <a:noFill/>
        </p:spPr>
        <p:txBody>
          <a:bodyPr wrap="square" rtlCol="0">
            <a:spAutoFit/>
          </a:bodyPr>
          <a:lstStyle/>
          <a:p>
            <a:r>
              <a:rPr lang="el-GR" sz="2000" b="1">
                <a:solidFill>
                  <a:schemeClr val="accent1">
                    <a:lumMod val="75000"/>
                  </a:schemeClr>
                </a:solidFill>
              </a:rPr>
              <a:t>2002</a:t>
            </a:r>
            <a:endParaRPr lang="el-GR" sz="2000" b="1">
              <a:solidFill>
                <a:schemeClr val="accent1">
                  <a:lumMod val="75000"/>
                </a:schemeClr>
              </a:solidFill>
            </a:endParaRPr>
          </a:p>
        </p:txBody>
      </p:sp>
      <p:sp>
        <p:nvSpPr>
          <p:cNvPr id="89" name="TextBox 88"/>
          <p:cNvSpPr txBox="1"/>
          <p:nvPr/>
        </p:nvSpPr>
        <p:spPr>
          <a:xfrm>
            <a:off x="6424153" y="4255576"/>
            <a:ext cx="748872" cy="369332"/>
          </a:xfrm>
          <a:prstGeom prst="rect">
            <a:avLst/>
          </a:prstGeom>
          <a:noFill/>
        </p:spPr>
        <p:txBody>
          <a:bodyPr wrap="square" rtlCol="0">
            <a:spAutoFit/>
          </a:bodyPr>
          <a:lstStyle/>
          <a:p>
            <a:r>
              <a:rPr lang="el-GR">
                <a:solidFill>
                  <a:schemeClr val="bg2">
                    <a:lumMod val="50000"/>
                  </a:schemeClr>
                </a:solidFill>
              </a:rPr>
              <a:t>Ευρώ</a:t>
            </a:r>
            <a:endParaRPr lang="el-GR">
              <a:solidFill>
                <a:schemeClr val="bg2">
                  <a:lumMod val="50000"/>
                </a:schemeClr>
              </a:solidFill>
            </a:endParaRPr>
          </a:p>
        </p:txBody>
      </p:sp>
      <p:cxnSp>
        <p:nvCxnSpPr>
          <p:cNvPr id="91" name="Straight Connector 90"/>
          <p:cNvCxnSpPr/>
          <p:nvPr/>
        </p:nvCxnSpPr>
        <p:spPr>
          <a:xfrm>
            <a:off x="8410832" y="4168421"/>
            <a:ext cx="62953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8405889" y="3839540"/>
            <a:ext cx="991525" cy="400110"/>
          </a:xfrm>
          <a:prstGeom prst="rect">
            <a:avLst/>
          </a:prstGeom>
          <a:noFill/>
        </p:spPr>
        <p:txBody>
          <a:bodyPr wrap="square" rtlCol="0">
            <a:spAutoFit/>
          </a:bodyPr>
          <a:lstStyle/>
          <a:p>
            <a:r>
              <a:rPr lang="el-GR" sz="2000" b="1">
                <a:solidFill>
                  <a:schemeClr val="accent1">
                    <a:lumMod val="75000"/>
                  </a:schemeClr>
                </a:solidFill>
              </a:rPr>
              <a:t>2012</a:t>
            </a:r>
            <a:endParaRPr lang="el-GR" sz="2000" b="1">
              <a:solidFill>
                <a:schemeClr val="accent1">
                  <a:lumMod val="75000"/>
                </a:schemeClr>
              </a:solidFill>
            </a:endParaRPr>
          </a:p>
        </p:txBody>
      </p:sp>
      <p:sp>
        <p:nvSpPr>
          <p:cNvPr id="94" name="TextBox 93"/>
          <p:cNvSpPr txBox="1"/>
          <p:nvPr/>
        </p:nvSpPr>
        <p:spPr>
          <a:xfrm>
            <a:off x="7771867" y="4117076"/>
            <a:ext cx="1423772" cy="646331"/>
          </a:xfrm>
          <a:prstGeom prst="rect">
            <a:avLst/>
          </a:prstGeom>
          <a:noFill/>
        </p:spPr>
        <p:txBody>
          <a:bodyPr wrap="square" rtlCol="0">
            <a:spAutoFit/>
          </a:bodyPr>
          <a:lstStyle/>
          <a:p>
            <a:r>
              <a:rPr lang="el-GR">
                <a:solidFill>
                  <a:schemeClr val="bg2">
                    <a:lumMod val="50000"/>
                  </a:schemeClr>
                </a:solidFill>
              </a:rPr>
              <a:t>Βραβείο Νόμπελ Ειρήνης</a:t>
            </a:r>
            <a:endParaRPr lang="el-GR">
              <a:solidFill>
                <a:schemeClr val="bg2">
                  <a:lumMod val="50000"/>
                </a:schemeClr>
              </a:solidFill>
            </a:endParaRPr>
          </a:p>
        </p:txBody>
      </p:sp>
    </p:spTree>
  </p:cSld>
  <p:clrMapOvr>
    <a:masterClrMapping/>
  </p:clrMapOvr>
  <p:transition spd="slow">
    <p:wheel spokes="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1"/>
          <a:srcRect/>
          <a:stretch>
            <a:fillRect/>
          </a:stretch>
        </p:blipFill>
        <p:spPr>
          <a:xfrm>
            <a:off x="-1103" y="0"/>
            <a:ext cx="9144000"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2" name="ZoneTexte 1"/>
          <p:cNvSpPr txBox="1"/>
          <p:nvPr/>
        </p:nvSpPr>
        <p:spPr>
          <a:xfrm>
            <a:off x="790062" y="113317"/>
            <a:ext cx="3537410" cy="584775"/>
          </a:xfrm>
          <a:prstGeom prst="rect">
            <a:avLst/>
          </a:prstGeom>
          <a:noFill/>
        </p:spPr>
        <p:txBody>
          <a:bodyPr wrap="square" rtlCol="0">
            <a:spAutoFit/>
          </a:bodyPr>
          <a:lstStyle/>
          <a:p>
            <a:r>
              <a:rPr lang="el-GR" sz="3200" b="1">
                <a:solidFill>
                  <a:srgbClr val="00B0F0"/>
                </a:solidFill>
              </a:rPr>
              <a:t>ΧΩΡΟΣ ΣΕΝΓΚΕΝ</a:t>
            </a:r>
            <a:endParaRPr lang="el-GR" sz="3200" b="1">
              <a:solidFill>
                <a:srgbClr val="00B0F0"/>
              </a:solidFill>
            </a:endParaRPr>
          </a:p>
        </p:txBody>
      </p:sp>
      <p:sp>
        <p:nvSpPr>
          <p:cNvPr id="3" name="Larme 2"/>
          <p:cNvSpPr/>
          <p:nvPr/>
        </p:nvSpPr>
        <p:spPr>
          <a:xfrm rot="5400000">
            <a:off x="105229" y="116755"/>
            <a:ext cx="579604" cy="583070"/>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p:nvSpPr>
        <p:spPr>
          <a:xfrm>
            <a:off x="6881446" y="1037608"/>
            <a:ext cx="2262554" cy="222140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11" name="ZoneTexte 2"/>
          <p:cNvSpPr txBox="1"/>
          <p:nvPr/>
        </p:nvSpPr>
        <p:spPr>
          <a:xfrm>
            <a:off x="6881446" y="1271148"/>
            <a:ext cx="2261451" cy="1754326"/>
          </a:xfrm>
          <a:prstGeom prst="rect">
            <a:avLst/>
          </a:prstGeom>
          <a:noFill/>
        </p:spPr>
        <p:txBody>
          <a:bodyPr wrap="square" rtlCol="0">
            <a:spAutoFit/>
          </a:bodyPr>
          <a:lstStyle/>
          <a:p>
            <a:r>
              <a:rPr lang="el-GR"/>
              <a:t>Γνωρίζατε ότι μπορείτε να ταξιδέψετε ελεύθερα σε 26 χώρες χωρίς να χρειάζεται να δείξετε το διαβατήριό σας;</a:t>
            </a:r>
            <a:endParaRPr lang="el-GR"/>
          </a:p>
        </p:txBody>
      </p:sp>
      <p:sp>
        <p:nvSpPr>
          <p:cNvPr id="14" name="Rectangle 13"/>
          <p:cNvSpPr/>
          <p:nvPr/>
        </p:nvSpPr>
        <p:spPr>
          <a:xfrm rot="16200000">
            <a:off x="8121069" y="5813766"/>
            <a:ext cx="1842171" cy="246221"/>
          </a:xfrm>
          <a:prstGeom prst="rect">
            <a:avLst/>
          </a:prstGeom>
        </p:spPr>
        <p:txBody>
          <a:bodyPr wrap="none">
            <a:spAutoFit/>
          </a:bodyPr>
          <a:lstStyle/>
          <a:p>
            <a:r>
              <a:rPr lang="el-GR" sz="1000" b="1">
                <a:solidFill>
                  <a:srgbClr val="00B0F0"/>
                </a:solidFill>
                <a:latin typeface="Arial" panose="020B0604020202020204" pitchFamily="34" charset="0"/>
                <a:ea typeface="Arial" panose="020B0604020202020204" pitchFamily="34" charset="0"/>
                <a:cs typeface="Arial" panose="020B0604020202020204" pitchFamily="34" charset="0"/>
              </a:rPr>
              <a:t>ΤΟ ΕΥΡΩΠΑΪΚΟ ΕΡΓΟ</a:t>
            </a:r>
            <a:endParaRPr lang="el-GR" sz="1000" b="1">
              <a:solidFill>
                <a:srgbClr val="00B0F0"/>
              </a:solidFill>
              <a:latin typeface="Arial" panose="020B0604020202020204" pitchFamily="34" charset="0"/>
              <a:ea typeface="Arial" panose="020B0604020202020204" pitchFamily="34" charset="0"/>
              <a:cs typeface="Arial" panose="020B0604020202020204" pitchFamily="34" charset="0"/>
            </a:endParaRPr>
          </a:p>
        </p:txBody>
      </p:sp>
      <p:cxnSp>
        <p:nvCxnSpPr>
          <p:cNvPr id="15" name="Connecteur droit 10"/>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1202017" y="3187518"/>
            <a:ext cx="770491" cy="246221"/>
          </a:xfrm>
          <a:prstGeom prst="rect">
            <a:avLst/>
          </a:prstGeom>
          <a:noFill/>
        </p:spPr>
        <p:txBody>
          <a:bodyPr wrap="square" rtlCol="0">
            <a:spAutoFit/>
          </a:bodyPr>
          <a:lstStyle/>
          <a:p>
            <a:r>
              <a:rPr lang="el-GR" sz="1000" b="1" dirty="0"/>
              <a:t>Ιρλανδία</a:t>
            </a:r>
            <a:endParaRPr lang="el-GR" sz="1000" b="1" dirty="0"/>
          </a:p>
        </p:txBody>
      </p:sp>
      <p:sp>
        <p:nvSpPr>
          <p:cNvPr id="124" name="TextBox 123"/>
          <p:cNvSpPr txBox="1"/>
          <p:nvPr/>
        </p:nvSpPr>
        <p:spPr>
          <a:xfrm>
            <a:off x="2867077" y="3768835"/>
            <a:ext cx="671979" cy="246221"/>
          </a:xfrm>
          <a:prstGeom prst="rect">
            <a:avLst/>
          </a:prstGeom>
          <a:noFill/>
        </p:spPr>
        <p:txBody>
          <a:bodyPr wrap="none" rtlCol="0">
            <a:spAutoFit/>
          </a:bodyPr>
          <a:lstStyle/>
          <a:p>
            <a:r>
              <a:rPr lang="el-GR" sz="1000" b="1"/>
              <a:t>Γερμανία</a:t>
            </a:r>
            <a:endParaRPr lang="el-GR" sz="1000" b="1"/>
          </a:p>
        </p:txBody>
      </p:sp>
      <p:sp>
        <p:nvSpPr>
          <p:cNvPr id="125" name="TextBox 124"/>
          <p:cNvSpPr txBox="1"/>
          <p:nvPr/>
        </p:nvSpPr>
        <p:spPr>
          <a:xfrm>
            <a:off x="2182582" y="4202210"/>
            <a:ext cx="537327" cy="246221"/>
          </a:xfrm>
          <a:prstGeom prst="rect">
            <a:avLst/>
          </a:prstGeom>
          <a:noFill/>
        </p:spPr>
        <p:txBody>
          <a:bodyPr wrap="none" rtlCol="0">
            <a:spAutoFit/>
          </a:bodyPr>
          <a:lstStyle/>
          <a:p>
            <a:r>
              <a:rPr lang="el-GR" sz="1000" b="1"/>
              <a:t>Γαλλία</a:t>
            </a:r>
            <a:endParaRPr lang="el-GR" sz="1000" b="1"/>
          </a:p>
        </p:txBody>
      </p:sp>
      <p:sp>
        <p:nvSpPr>
          <p:cNvPr id="126" name="TextBox 125"/>
          <p:cNvSpPr txBox="1"/>
          <p:nvPr/>
        </p:nvSpPr>
        <p:spPr>
          <a:xfrm>
            <a:off x="2375035" y="3760062"/>
            <a:ext cx="619080" cy="246221"/>
          </a:xfrm>
          <a:prstGeom prst="rect">
            <a:avLst/>
          </a:prstGeom>
          <a:noFill/>
        </p:spPr>
        <p:txBody>
          <a:bodyPr wrap="none" rtlCol="0">
            <a:spAutoFit/>
          </a:bodyPr>
          <a:lstStyle/>
          <a:p>
            <a:r>
              <a:rPr lang="el-GR" sz="1000" b="1"/>
              <a:t>Βέλγιο</a:t>
            </a:r>
            <a:endParaRPr lang="el-GR" sz="1000" b="1"/>
          </a:p>
        </p:txBody>
      </p:sp>
      <p:sp>
        <p:nvSpPr>
          <p:cNvPr id="127" name="TextBox 126"/>
          <p:cNvSpPr txBox="1"/>
          <p:nvPr/>
        </p:nvSpPr>
        <p:spPr>
          <a:xfrm>
            <a:off x="2483572" y="3526033"/>
            <a:ext cx="840295" cy="246221"/>
          </a:xfrm>
          <a:prstGeom prst="rect">
            <a:avLst/>
          </a:prstGeom>
          <a:noFill/>
        </p:spPr>
        <p:txBody>
          <a:bodyPr wrap="none" rtlCol="0">
            <a:spAutoFit/>
          </a:bodyPr>
          <a:lstStyle/>
          <a:p>
            <a:r>
              <a:rPr lang="el-GR" sz="1000" b="1"/>
              <a:t>Κάτω Χώρες</a:t>
            </a:r>
            <a:endParaRPr lang="el-GR" sz="1000" b="1"/>
          </a:p>
        </p:txBody>
      </p:sp>
      <p:sp>
        <p:nvSpPr>
          <p:cNvPr id="128" name="TextBox 127"/>
          <p:cNvSpPr txBox="1"/>
          <p:nvPr/>
        </p:nvSpPr>
        <p:spPr>
          <a:xfrm>
            <a:off x="2313889" y="3932132"/>
            <a:ext cx="848309" cy="246221"/>
          </a:xfrm>
          <a:prstGeom prst="rect">
            <a:avLst/>
          </a:prstGeom>
          <a:noFill/>
        </p:spPr>
        <p:txBody>
          <a:bodyPr wrap="none" rtlCol="0">
            <a:spAutoFit/>
          </a:bodyPr>
          <a:lstStyle/>
          <a:p>
            <a:r>
              <a:rPr lang="el-GR" sz="1000" b="1"/>
              <a:t>Λουξεμβούργο</a:t>
            </a:r>
            <a:endParaRPr lang="el-GR" sz="1000" b="1"/>
          </a:p>
        </p:txBody>
      </p:sp>
      <p:sp>
        <p:nvSpPr>
          <p:cNvPr id="129" name="TextBox 128"/>
          <p:cNvSpPr txBox="1"/>
          <p:nvPr/>
        </p:nvSpPr>
        <p:spPr>
          <a:xfrm>
            <a:off x="3066921" y="4892680"/>
            <a:ext cx="418704" cy="246221"/>
          </a:xfrm>
          <a:prstGeom prst="rect">
            <a:avLst/>
          </a:prstGeom>
          <a:noFill/>
        </p:spPr>
        <p:txBody>
          <a:bodyPr wrap="none" rtlCol="0">
            <a:spAutoFit/>
          </a:bodyPr>
          <a:lstStyle/>
          <a:p>
            <a:r>
              <a:rPr lang="el-GR" sz="1000" b="1"/>
              <a:t>Ιταλία</a:t>
            </a:r>
            <a:endParaRPr lang="el-GR" sz="1000" b="1"/>
          </a:p>
        </p:txBody>
      </p:sp>
      <p:sp>
        <p:nvSpPr>
          <p:cNvPr id="130" name="Rectangle 129"/>
          <p:cNvSpPr/>
          <p:nvPr/>
        </p:nvSpPr>
        <p:spPr>
          <a:xfrm>
            <a:off x="1323279" y="5060826"/>
            <a:ext cx="478016" cy="246221"/>
          </a:xfrm>
          <a:prstGeom prst="rect">
            <a:avLst/>
          </a:prstGeom>
        </p:spPr>
        <p:txBody>
          <a:bodyPr wrap="none">
            <a:spAutoFit/>
          </a:bodyPr>
          <a:lstStyle/>
          <a:p>
            <a:r>
              <a:rPr lang="el-GR" sz="1000" b="1"/>
              <a:t>Ισπανία</a:t>
            </a:r>
            <a:endParaRPr lang="el-GR" sz="1000" b="1"/>
          </a:p>
        </p:txBody>
      </p:sp>
      <p:sp>
        <p:nvSpPr>
          <p:cNvPr id="131" name="Rectangle 130"/>
          <p:cNvSpPr/>
          <p:nvPr/>
        </p:nvSpPr>
        <p:spPr>
          <a:xfrm>
            <a:off x="686566" y="4891917"/>
            <a:ext cx="636713" cy="246221"/>
          </a:xfrm>
          <a:prstGeom prst="rect">
            <a:avLst/>
          </a:prstGeom>
        </p:spPr>
        <p:txBody>
          <a:bodyPr wrap="none">
            <a:spAutoFit/>
          </a:bodyPr>
          <a:lstStyle/>
          <a:p>
            <a:r>
              <a:rPr lang="el-GR" sz="1000" b="1"/>
              <a:t>Πορτογαλία</a:t>
            </a:r>
            <a:endParaRPr lang="el-GR" sz="1000" b="1"/>
          </a:p>
        </p:txBody>
      </p:sp>
      <p:sp>
        <p:nvSpPr>
          <p:cNvPr id="132" name="Rectangle 131"/>
          <p:cNvSpPr/>
          <p:nvPr/>
        </p:nvSpPr>
        <p:spPr>
          <a:xfrm>
            <a:off x="3374491" y="4661669"/>
            <a:ext cx="567784" cy="246221"/>
          </a:xfrm>
          <a:prstGeom prst="rect">
            <a:avLst/>
          </a:prstGeom>
        </p:spPr>
        <p:txBody>
          <a:bodyPr wrap="none">
            <a:spAutoFit/>
          </a:bodyPr>
          <a:lstStyle/>
          <a:p>
            <a:r>
              <a:rPr lang="el-GR" sz="1000" b="1"/>
              <a:t>Κροατία</a:t>
            </a:r>
            <a:endParaRPr lang="el-GR" sz="1000" b="1"/>
          </a:p>
        </p:txBody>
      </p:sp>
      <p:sp>
        <p:nvSpPr>
          <p:cNvPr id="133" name="Rectangle 132"/>
          <p:cNvSpPr/>
          <p:nvPr/>
        </p:nvSpPr>
        <p:spPr>
          <a:xfrm>
            <a:off x="4012693" y="5444480"/>
            <a:ext cx="556563" cy="246221"/>
          </a:xfrm>
          <a:prstGeom prst="rect">
            <a:avLst/>
          </a:prstGeom>
        </p:spPr>
        <p:txBody>
          <a:bodyPr wrap="none">
            <a:spAutoFit/>
          </a:bodyPr>
          <a:lstStyle/>
          <a:p>
            <a:r>
              <a:rPr lang="el-GR" sz="1000" b="1"/>
              <a:t>Ελλάδα</a:t>
            </a:r>
            <a:endParaRPr lang="el-GR" sz="1000" b="1"/>
          </a:p>
        </p:txBody>
      </p:sp>
      <p:sp>
        <p:nvSpPr>
          <p:cNvPr id="134" name="Rectangle 133"/>
          <p:cNvSpPr/>
          <p:nvPr/>
        </p:nvSpPr>
        <p:spPr>
          <a:xfrm>
            <a:off x="4290787" y="4928556"/>
            <a:ext cx="620683" cy="246221"/>
          </a:xfrm>
          <a:prstGeom prst="rect">
            <a:avLst/>
          </a:prstGeom>
        </p:spPr>
        <p:txBody>
          <a:bodyPr wrap="none">
            <a:spAutoFit/>
          </a:bodyPr>
          <a:lstStyle/>
          <a:p>
            <a:r>
              <a:rPr lang="el-GR" sz="1000" b="1"/>
              <a:t>Βουλγαρία</a:t>
            </a:r>
            <a:endParaRPr lang="el-GR" sz="1000" b="1"/>
          </a:p>
        </p:txBody>
      </p:sp>
      <p:sp>
        <p:nvSpPr>
          <p:cNvPr id="135" name="Rectangle 134"/>
          <p:cNvSpPr/>
          <p:nvPr/>
        </p:nvSpPr>
        <p:spPr>
          <a:xfrm>
            <a:off x="4233520" y="4544577"/>
            <a:ext cx="655949" cy="246221"/>
          </a:xfrm>
          <a:prstGeom prst="rect">
            <a:avLst/>
          </a:prstGeom>
        </p:spPr>
        <p:txBody>
          <a:bodyPr wrap="none">
            <a:spAutoFit/>
          </a:bodyPr>
          <a:lstStyle/>
          <a:p>
            <a:r>
              <a:rPr lang="el-GR" sz="1000" b="1"/>
              <a:t>Ρουμανία</a:t>
            </a:r>
            <a:endParaRPr lang="el-GR" sz="1000" b="1"/>
          </a:p>
        </p:txBody>
      </p:sp>
      <p:sp>
        <p:nvSpPr>
          <p:cNvPr id="136" name="Rectangle 135"/>
          <p:cNvSpPr/>
          <p:nvPr/>
        </p:nvSpPr>
        <p:spPr>
          <a:xfrm>
            <a:off x="3231842" y="4494410"/>
            <a:ext cx="635110" cy="246221"/>
          </a:xfrm>
          <a:prstGeom prst="rect">
            <a:avLst/>
          </a:prstGeom>
        </p:spPr>
        <p:txBody>
          <a:bodyPr wrap="none">
            <a:spAutoFit/>
          </a:bodyPr>
          <a:lstStyle/>
          <a:p>
            <a:r>
              <a:rPr lang="el-GR" sz="1000" b="1"/>
              <a:t>Σλοβενία</a:t>
            </a:r>
            <a:endParaRPr lang="el-GR" sz="1000" b="1"/>
          </a:p>
        </p:txBody>
      </p:sp>
      <p:sp>
        <p:nvSpPr>
          <p:cNvPr id="137" name="Rectangle 136"/>
          <p:cNvSpPr/>
          <p:nvPr/>
        </p:nvSpPr>
        <p:spPr>
          <a:xfrm>
            <a:off x="3659070" y="4371300"/>
            <a:ext cx="631904" cy="246221"/>
          </a:xfrm>
          <a:prstGeom prst="rect">
            <a:avLst/>
          </a:prstGeom>
        </p:spPr>
        <p:txBody>
          <a:bodyPr wrap="none">
            <a:spAutoFit/>
          </a:bodyPr>
          <a:lstStyle/>
          <a:p>
            <a:r>
              <a:rPr lang="el-GR" sz="1000" b="1"/>
              <a:t>Ουγγαρία</a:t>
            </a:r>
            <a:endParaRPr lang="el-GR" sz="1000" b="1"/>
          </a:p>
        </p:txBody>
      </p:sp>
      <p:sp>
        <p:nvSpPr>
          <p:cNvPr id="138" name="Rectangle 137"/>
          <p:cNvSpPr/>
          <p:nvPr/>
        </p:nvSpPr>
        <p:spPr>
          <a:xfrm>
            <a:off x="3684338" y="4118250"/>
            <a:ext cx="625492" cy="246221"/>
          </a:xfrm>
          <a:prstGeom prst="rect">
            <a:avLst/>
          </a:prstGeom>
        </p:spPr>
        <p:txBody>
          <a:bodyPr wrap="none">
            <a:spAutoFit/>
          </a:bodyPr>
          <a:lstStyle/>
          <a:p>
            <a:r>
              <a:rPr lang="el-GR" sz="1000" b="1"/>
              <a:t>Σλοβακία</a:t>
            </a:r>
            <a:endParaRPr lang="el-GR" sz="1000" b="1"/>
          </a:p>
        </p:txBody>
      </p:sp>
      <p:sp>
        <p:nvSpPr>
          <p:cNvPr id="139" name="Rectangle 138"/>
          <p:cNvSpPr/>
          <p:nvPr/>
        </p:nvSpPr>
        <p:spPr>
          <a:xfrm>
            <a:off x="3697542" y="3655233"/>
            <a:ext cx="554960" cy="246221"/>
          </a:xfrm>
          <a:prstGeom prst="rect">
            <a:avLst/>
          </a:prstGeom>
        </p:spPr>
        <p:txBody>
          <a:bodyPr wrap="none">
            <a:spAutoFit/>
          </a:bodyPr>
          <a:lstStyle/>
          <a:p>
            <a:r>
              <a:rPr lang="el-GR" sz="1000" b="1"/>
              <a:t>Πολωνία</a:t>
            </a:r>
            <a:endParaRPr lang="el-GR" sz="1000" b="1"/>
          </a:p>
        </p:txBody>
      </p:sp>
      <p:sp>
        <p:nvSpPr>
          <p:cNvPr id="140" name="Rectangle 139"/>
          <p:cNvSpPr/>
          <p:nvPr/>
        </p:nvSpPr>
        <p:spPr>
          <a:xfrm>
            <a:off x="3310536" y="3988310"/>
            <a:ext cx="583814" cy="246221"/>
          </a:xfrm>
          <a:prstGeom prst="rect">
            <a:avLst/>
          </a:prstGeom>
        </p:spPr>
        <p:txBody>
          <a:bodyPr wrap="none">
            <a:spAutoFit/>
          </a:bodyPr>
          <a:lstStyle/>
          <a:p>
            <a:r>
              <a:rPr lang="el-GR" sz="1000" b="1"/>
              <a:t>Τσεχία</a:t>
            </a:r>
            <a:endParaRPr lang="el-GR" sz="1000" b="1"/>
          </a:p>
        </p:txBody>
      </p:sp>
      <p:sp>
        <p:nvSpPr>
          <p:cNvPr id="141" name="Rectangle 140"/>
          <p:cNvSpPr/>
          <p:nvPr/>
        </p:nvSpPr>
        <p:spPr>
          <a:xfrm>
            <a:off x="3345813" y="2627397"/>
            <a:ext cx="607859" cy="246221"/>
          </a:xfrm>
          <a:prstGeom prst="rect">
            <a:avLst/>
          </a:prstGeom>
        </p:spPr>
        <p:txBody>
          <a:bodyPr wrap="none">
            <a:spAutoFit/>
          </a:bodyPr>
          <a:lstStyle/>
          <a:p>
            <a:r>
              <a:rPr lang="el-GR" sz="1000" b="1"/>
              <a:t>Σουηδία</a:t>
            </a:r>
            <a:endParaRPr lang="el-GR" sz="1000" b="1"/>
          </a:p>
        </p:txBody>
      </p:sp>
      <p:sp>
        <p:nvSpPr>
          <p:cNvPr id="142" name="Rectangle 141"/>
          <p:cNvSpPr/>
          <p:nvPr/>
        </p:nvSpPr>
        <p:spPr>
          <a:xfrm>
            <a:off x="4083790" y="2238868"/>
            <a:ext cx="577402" cy="246221"/>
          </a:xfrm>
          <a:prstGeom prst="rect">
            <a:avLst/>
          </a:prstGeom>
        </p:spPr>
        <p:txBody>
          <a:bodyPr wrap="none">
            <a:spAutoFit/>
          </a:bodyPr>
          <a:lstStyle/>
          <a:p>
            <a:r>
              <a:rPr lang="el-GR" sz="1000" b="1"/>
              <a:t>Φινλανδία</a:t>
            </a:r>
            <a:endParaRPr lang="el-GR" sz="1000" b="1"/>
          </a:p>
        </p:txBody>
      </p:sp>
      <p:sp>
        <p:nvSpPr>
          <p:cNvPr id="143" name="Rectangle 142"/>
          <p:cNvSpPr/>
          <p:nvPr/>
        </p:nvSpPr>
        <p:spPr>
          <a:xfrm>
            <a:off x="4073253" y="2703735"/>
            <a:ext cx="575799" cy="246221"/>
          </a:xfrm>
          <a:prstGeom prst="rect">
            <a:avLst/>
          </a:prstGeom>
        </p:spPr>
        <p:txBody>
          <a:bodyPr wrap="none">
            <a:spAutoFit/>
          </a:bodyPr>
          <a:lstStyle/>
          <a:p>
            <a:r>
              <a:rPr lang="el-GR" sz="1000" b="1"/>
              <a:t>Εσθονία</a:t>
            </a:r>
            <a:endParaRPr lang="el-GR" sz="1000" b="1"/>
          </a:p>
        </p:txBody>
      </p:sp>
      <p:sp>
        <p:nvSpPr>
          <p:cNvPr id="144" name="Rectangle 143"/>
          <p:cNvSpPr/>
          <p:nvPr/>
        </p:nvSpPr>
        <p:spPr>
          <a:xfrm>
            <a:off x="4146991" y="2972225"/>
            <a:ext cx="502061" cy="246221"/>
          </a:xfrm>
          <a:prstGeom prst="rect">
            <a:avLst/>
          </a:prstGeom>
        </p:spPr>
        <p:txBody>
          <a:bodyPr wrap="none">
            <a:spAutoFit/>
          </a:bodyPr>
          <a:lstStyle/>
          <a:p>
            <a:r>
              <a:rPr lang="el-GR" sz="1000" b="1"/>
              <a:t>Λετονία</a:t>
            </a:r>
            <a:endParaRPr lang="el-GR" sz="1000" b="1"/>
          </a:p>
        </p:txBody>
      </p:sp>
      <p:sp>
        <p:nvSpPr>
          <p:cNvPr id="145" name="Rectangle 144"/>
          <p:cNvSpPr/>
          <p:nvPr/>
        </p:nvSpPr>
        <p:spPr>
          <a:xfrm>
            <a:off x="3942275" y="3157294"/>
            <a:ext cx="679994" cy="246221"/>
          </a:xfrm>
          <a:prstGeom prst="rect">
            <a:avLst/>
          </a:prstGeom>
        </p:spPr>
        <p:txBody>
          <a:bodyPr wrap="none">
            <a:spAutoFit/>
          </a:bodyPr>
          <a:lstStyle/>
          <a:p>
            <a:r>
              <a:rPr lang="el-GR" sz="1000" b="1"/>
              <a:t>Λιθουανία</a:t>
            </a:r>
            <a:endParaRPr lang="el-GR" sz="1000" b="1"/>
          </a:p>
        </p:txBody>
      </p:sp>
      <p:sp>
        <p:nvSpPr>
          <p:cNvPr id="146" name="Rectangle 145"/>
          <p:cNvSpPr/>
          <p:nvPr/>
        </p:nvSpPr>
        <p:spPr>
          <a:xfrm>
            <a:off x="3225757" y="6041559"/>
            <a:ext cx="498855" cy="246221"/>
          </a:xfrm>
          <a:prstGeom prst="rect">
            <a:avLst/>
          </a:prstGeom>
        </p:spPr>
        <p:txBody>
          <a:bodyPr wrap="none">
            <a:spAutoFit/>
          </a:bodyPr>
          <a:lstStyle/>
          <a:p>
            <a:r>
              <a:rPr lang="el-GR" sz="1000" b="1"/>
              <a:t>Μάλτα</a:t>
            </a:r>
            <a:endParaRPr lang="el-GR" sz="1000" b="1"/>
          </a:p>
        </p:txBody>
      </p:sp>
      <p:sp>
        <p:nvSpPr>
          <p:cNvPr id="147" name="Rectangle 146"/>
          <p:cNvSpPr/>
          <p:nvPr/>
        </p:nvSpPr>
        <p:spPr>
          <a:xfrm>
            <a:off x="5259952" y="6020398"/>
            <a:ext cx="546945" cy="246221"/>
          </a:xfrm>
          <a:prstGeom prst="rect">
            <a:avLst/>
          </a:prstGeom>
        </p:spPr>
        <p:txBody>
          <a:bodyPr wrap="none">
            <a:spAutoFit/>
          </a:bodyPr>
          <a:lstStyle/>
          <a:p>
            <a:r>
              <a:rPr lang="el-GR" sz="1000" b="1"/>
              <a:t>Κύπρος</a:t>
            </a:r>
            <a:endParaRPr lang="el-GR" sz="1000" b="1"/>
          </a:p>
        </p:txBody>
      </p:sp>
      <p:sp>
        <p:nvSpPr>
          <p:cNvPr id="148" name="Rectangle 147"/>
          <p:cNvSpPr/>
          <p:nvPr/>
        </p:nvSpPr>
        <p:spPr>
          <a:xfrm>
            <a:off x="2804809" y="3099050"/>
            <a:ext cx="670376" cy="246221"/>
          </a:xfrm>
          <a:prstGeom prst="rect">
            <a:avLst/>
          </a:prstGeom>
        </p:spPr>
        <p:txBody>
          <a:bodyPr wrap="none">
            <a:spAutoFit/>
          </a:bodyPr>
          <a:lstStyle/>
          <a:p>
            <a:r>
              <a:rPr lang="el-GR" sz="1000" b="1"/>
              <a:t>Δανία</a:t>
            </a:r>
            <a:endParaRPr lang="el-GR" sz="1000" b="1"/>
          </a:p>
        </p:txBody>
      </p:sp>
      <p:sp>
        <p:nvSpPr>
          <p:cNvPr id="149" name="Rectangle 148"/>
          <p:cNvSpPr/>
          <p:nvPr/>
        </p:nvSpPr>
        <p:spPr>
          <a:xfrm>
            <a:off x="3224811" y="4313694"/>
            <a:ext cx="566181" cy="246221"/>
          </a:xfrm>
          <a:prstGeom prst="rect">
            <a:avLst/>
          </a:prstGeom>
        </p:spPr>
        <p:txBody>
          <a:bodyPr wrap="none">
            <a:spAutoFit/>
          </a:bodyPr>
          <a:lstStyle/>
          <a:p>
            <a:r>
              <a:rPr lang="el-GR" sz="1000" b="1"/>
              <a:t>Αυστρία</a:t>
            </a:r>
            <a:endParaRPr lang="el-GR" sz="1000" b="1"/>
          </a:p>
        </p:txBody>
      </p:sp>
      <p:sp>
        <p:nvSpPr>
          <p:cNvPr id="37" name="TextBox 36"/>
          <p:cNvSpPr txBox="1"/>
          <p:nvPr/>
        </p:nvSpPr>
        <p:spPr>
          <a:xfrm>
            <a:off x="1524579" y="1345369"/>
            <a:ext cx="634963" cy="246221"/>
          </a:xfrm>
          <a:prstGeom prst="rect">
            <a:avLst/>
          </a:prstGeom>
          <a:noFill/>
        </p:spPr>
        <p:txBody>
          <a:bodyPr wrap="square" rtlCol="0">
            <a:spAutoFit/>
          </a:bodyPr>
          <a:lstStyle/>
          <a:p>
            <a:r>
              <a:rPr lang="el-GR" sz="1000" b="1"/>
              <a:t>Ισλανδία</a:t>
            </a:r>
            <a:endParaRPr lang="el-GR" sz="1000" b="1"/>
          </a:p>
        </p:txBody>
      </p:sp>
      <p:sp>
        <p:nvSpPr>
          <p:cNvPr id="39" name="TextBox 38"/>
          <p:cNvSpPr txBox="1"/>
          <p:nvPr/>
        </p:nvSpPr>
        <p:spPr>
          <a:xfrm>
            <a:off x="2804810" y="2437130"/>
            <a:ext cx="768486" cy="246221"/>
          </a:xfrm>
          <a:prstGeom prst="rect">
            <a:avLst/>
          </a:prstGeom>
          <a:noFill/>
        </p:spPr>
        <p:txBody>
          <a:bodyPr wrap="square" rtlCol="0">
            <a:spAutoFit/>
          </a:bodyPr>
          <a:lstStyle/>
          <a:p>
            <a:r>
              <a:rPr lang="el-GR" sz="1000" b="1" dirty="0"/>
              <a:t>Νορβηγία</a:t>
            </a:r>
            <a:endParaRPr lang="el-GR" sz="1000" b="1" dirty="0"/>
          </a:p>
        </p:txBody>
      </p:sp>
      <p:sp>
        <p:nvSpPr>
          <p:cNvPr id="40" name="TextBox 39"/>
          <p:cNvSpPr txBox="1"/>
          <p:nvPr/>
        </p:nvSpPr>
        <p:spPr>
          <a:xfrm>
            <a:off x="2427389" y="4349743"/>
            <a:ext cx="835787" cy="246221"/>
          </a:xfrm>
          <a:prstGeom prst="rect">
            <a:avLst/>
          </a:prstGeom>
          <a:noFill/>
        </p:spPr>
        <p:txBody>
          <a:bodyPr wrap="square" rtlCol="0">
            <a:spAutoFit/>
          </a:bodyPr>
          <a:lstStyle/>
          <a:p>
            <a:r>
              <a:rPr lang="el-GR" sz="1000" b="1"/>
              <a:t>Ελβετία</a:t>
            </a:r>
            <a:endParaRPr lang="el-GR" sz="1000" b="1"/>
          </a:p>
        </p:txBody>
      </p:sp>
      <p:sp>
        <p:nvSpPr>
          <p:cNvPr id="4" name="TextBox 3"/>
          <p:cNvSpPr txBox="1"/>
          <p:nvPr/>
        </p:nvSpPr>
        <p:spPr>
          <a:xfrm>
            <a:off x="893238" y="6248642"/>
            <a:ext cx="2830271" cy="338554"/>
          </a:xfrm>
          <a:prstGeom prst="rect">
            <a:avLst/>
          </a:prstGeom>
          <a:solidFill>
            <a:srgbClr val="0085C5"/>
          </a:solidFill>
        </p:spPr>
        <p:txBody>
          <a:bodyPr wrap="square" rtlCol="0">
            <a:spAutoFit/>
          </a:bodyPr>
          <a:lstStyle/>
          <a:p>
            <a:r>
              <a:rPr lang="el-GR" sz="1600">
                <a:solidFill>
                  <a:schemeClr val="bg1"/>
                </a:solidFill>
              </a:rPr>
              <a:t>Χώρες του χώρου Σένγκεν</a:t>
            </a:r>
            <a:endParaRPr lang="el-GR" sz="1600">
              <a:solidFill>
                <a:schemeClr val="bg1"/>
              </a:solidFill>
            </a:endParaRPr>
          </a:p>
        </p:txBody>
      </p:sp>
      <p:sp>
        <p:nvSpPr>
          <p:cNvPr id="43" name="TextBox 42"/>
          <p:cNvSpPr txBox="1"/>
          <p:nvPr/>
        </p:nvSpPr>
        <p:spPr>
          <a:xfrm>
            <a:off x="3724612" y="6248642"/>
            <a:ext cx="3072428" cy="338554"/>
          </a:xfrm>
          <a:prstGeom prst="rect">
            <a:avLst/>
          </a:prstGeom>
          <a:solidFill>
            <a:srgbClr val="31C5F1"/>
          </a:solidFill>
        </p:spPr>
        <p:txBody>
          <a:bodyPr wrap="square" rtlCol="0">
            <a:spAutoFit/>
          </a:bodyPr>
          <a:lstStyle/>
          <a:p>
            <a:r>
              <a:rPr lang="el-GR" sz="1600"/>
              <a:t>Χώρες εκτός του χώρου Σένγκεν</a:t>
            </a:r>
            <a:endParaRPr lang="el-GR" sz="1600"/>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pic>
        <p:nvPicPr>
          <p:cNvPr id="9" name="Image 8"/>
          <p:cNvPicPr>
            <a:picLocks noChangeAspect="1"/>
          </p:cNvPicPr>
          <p:nvPr/>
        </p:nvPicPr>
        <p:blipFill>
          <a:blip r:embed="rId1"/>
          <a:srcRect/>
          <a:stretch>
            <a:fillRect/>
          </a:stretch>
        </p:blipFill>
        <p:spPr>
          <a:xfrm>
            <a:off x="0" y="19242"/>
            <a:ext cx="9141060" cy="6855795"/>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pic>
      <p:sp>
        <p:nvSpPr>
          <p:cNvPr id="12" name="ZoneTexte 11"/>
          <p:cNvSpPr txBox="1"/>
          <p:nvPr/>
        </p:nvSpPr>
        <p:spPr>
          <a:xfrm>
            <a:off x="666605" y="115196"/>
            <a:ext cx="3537410" cy="584775"/>
          </a:xfrm>
          <a:prstGeom prst="rect">
            <a:avLst/>
          </a:prstGeom>
          <a:noFill/>
        </p:spPr>
        <p:txBody>
          <a:bodyPr wrap="square" rtlCol="0">
            <a:spAutoFit/>
          </a:bodyPr>
          <a:lstStyle/>
          <a:p>
            <a:r>
              <a:rPr lang="el-GR" sz="3200" b="1">
                <a:solidFill>
                  <a:srgbClr val="00B0F0"/>
                </a:solidFill>
              </a:rPr>
              <a:t>ΕΥΡΩΖΩΝΗ</a:t>
            </a:r>
            <a:endParaRPr lang="el-GR" sz="3200" b="1">
              <a:solidFill>
                <a:srgbClr val="00B0F0"/>
              </a:solidFill>
            </a:endParaRPr>
          </a:p>
        </p:txBody>
      </p:sp>
      <p:sp>
        <p:nvSpPr>
          <p:cNvPr id="13" name="Larme 12"/>
          <p:cNvSpPr/>
          <p:nvPr/>
        </p:nvSpPr>
        <p:spPr>
          <a:xfrm rot="5400000">
            <a:off x="85268" y="51561"/>
            <a:ext cx="579604" cy="583070"/>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125841" y="852599"/>
            <a:ext cx="2309470" cy="2408753"/>
          </a:xfrm>
          <a:prstGeom prst="rect">
            <a:avLst/>
          </a:prstGeom>
          <a:solidFill>
            <a:srgbClr val="00B0F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11" name="ZoneTexte 2"/>
          <p:cNvSpPr txBox="1"/>
          <p:nvPr/>
        </p:nvSpPr>
        <p:spPr>
          <a:xfrm>
            <a:off x="122903" y="803501"/>
            <a:ext cx="2239819" cy="2308324"/>
          </a:xfrm>
          <a:prstGeom prst="rect">
            <a:avLst/>
          </a:prstGeom>
          <a:noFill/>
        </p:spPr>
        <p:txBody>
          <a:bodyPr wrap="square" rtlCol="0">
            <a:spAutoFit/>
          </a:bodyPr>
          <a:lstStyle/>
          <a:p>
            <a:pPr marL="285750" indent="-285750">
              <a:buFont typeface="Arial" panose="020B0604020202020204" pitchFamily="34" charset="0"/>
              <a:buChar char="•"/>
            </a:pPr>
            <a:r>
              <a:rPr lang="el-GR" dirty="0"/>
              <a:t>Το 2002 το ευρώ αντικατέστησε τα προηγούμενα εθνικά νομίσματα. </a:t>
            </a:r>
            <a:endParaRPr lang="el-GR" dirty="0"/>
          </a:p>
          <a:p>
            <a:pPr marL="285750" indent="-285750">
              <a:buFont typeface="Arial" panose="020B0604020202020204" pitchFamily="34" charset="0"/>
              <a:buChar char="•"/>
            </a:pPr>
            <a:r>
              <a:rPr lang="el-GR" dirty="0"/>
              <a:t>19 κράτη μέλη χρησιμοποιούν πλέον το ευρώ ως εθνικό νόμισμα.</a:t>
            </a:r>
            <a:endParaRPr lang="el-GR" dirty="0"/>
          </a:p>
        </p:txBody>
      </p:sp>
      <p:pic>
        <p:nvPicPr>
          <p:cNvPr id="14" name="Picture 13"/>
          <p:cNvPicPr>
            <a:picLocks noChangeAspect="1"/>
          </p:cNvPicPr>
          <p:nvPr/>
        </p:nvPicPr>
        <p:blipFill>
          <a:blip r:embed="rId2" cstate="email"/>
          <a:stretch>
            <a:fillRect/>
          </a:stretch>
        </p:blipFill>
        <p:spPr>
          <a:xfrm>
            <a:off x="137152" y="4855900"/>
            <a:ext cx="1248478" cy="1227476"/>
          </a:xfrm>
          <a:prstGeom prst="rect">
            <a:avLst/>
          </a:prstGeom>
        </p:spPr>
      </p:pic>
      <p:sp>
        <p:nvSpPr>
          <p:cNvPr id="17" name="Rectangle 16"/>
          <p:cNvSpPr/>
          <p:nvPr/>
        </p:nvSpPr>
        <p:spPr>
          <a:xfrm rot="16200000">
            <a:off x="8121069" y="5813766"/>
            <a:ext cx="1842171" cy="246221"/>
          </a:xfrm>
          <a:prstGeom prst="rect">
            <a:avLst/>
          </a:prstGeom>
        </p:spPr>
        <p:txBody>
          <a:bodyPr wrap="none">
            <a:spAutoFit/>
          </a:bodyPr>
          <a:lstStyle/>
          <a:p>
            <a:r>
              <a:rPr lang="el-GR" sz="1000" b="1">
                <a:solidFill>
                  <a:srgbClr val="00B0F0"/>
                </a:solidFill>
                <a:latin typeface="Arial" panose="020B0604020202020204" pitchFamily="34" charset="0"/>
                <a:ea typeface="Arial" panose="020B0604020202020204" pitchFamily="34" charset="0"/>
                <a:cs typeface="Arial" panose="020B0604020202020204" pitchFamily="34" charset="0"/>
              </a:rPr>
              <a:t>ΤΟ ΕΥΡΩΠΑΪΚΟ ΕΡΓΟ</a:t>
            </a:r>
            <a:endParaRPr lang="el-GR" sz="1000" b="1">
              <a:solidFill>
                <a:srgbClr val="00B0F0"/>
              </a:solidFill>
              <a:latin typeface="Arial" panose="020B0604020202020204" pitchFamily="34" charset="0"/>
              <a:ea typeface="Arial" panose="020B0604020202020204" pitchFamily="34" charset="0"/>
              <a:cs typeface="Arial" panose="020B0604020202020204" pitchFamily="34" charset="0"/>
            </a:endParaRPr>
          </a:p>
        </p:txBody>
      </p:sp>
      <p:cxnSp>
        <p:nvCxnSpPr>
          <p:cNvPr id="18" name="Connecteur droit 10"/>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5400000">
            <a:off x="499950" y="5977591"/>
            <a:ext cx="1625248" cy="184666"/>
          </a:xfrm>
          <a:prstGeom prst="rect">
            <a:avLst/>
          </a:prstGeom>
          <a:noFill/>
        </p:spPr>
        <p:txBody>
          <a:bodyPr wrap="square" rtlCol="0">
            <a:spAutoFit/>
          </a:bodyPr>
          <a:lstStyle/>
          <a:p>
            <a:r>
              <a:rPr lang="el-GR" sz="600" i="1">
                <a:solidFill>
                  <a:schemeClr val="bg1"/>
                </a:solidFill>
              </a:rPr>
              <a:t>© </a:t>
            </a:r>
            <a:r>
              <a:rPr lang="el-GR" sz="600">
                <a:solidFill>
                  <a:schemeClr val="bg1"/>
                </a:solidFill>
              </a:rPr>
              <a:t> ΕΥΡΩΠΑΪΚΗ ΕΝΩΣΗ</a:t>
            </a:r>
            <a:endParaRPr lang="el-GR" sz="600">
              <a:solidFill>
                <a:schemeClr val="bg1"/>
              </a:solidFill>
            </a:endParaRPr>
          </a:p>
        </p:txBody>
      </p:sp>
      <p:sp>
        <p:nvSpPr>
          <p:cNvPr id="130" name="TextBox 129"/>
          <p:cNvSpPr txBox="1"/>
          <p:nvPr/>
        </p:nvSpPr>
        <p:spPr>
          <a:xfrm>
            <a:off x="2554152" y="3293527"/>
            <a:ext cx="1083734" cy="246221"/>
          </a:xfrm>
          <a:prstGeom prst="rect">
            <a:avLst/>
          </a:prstGeom>
          <a:noFill/>
        </p:spPr>
        <p:txBody>
          <a:bodyPr wrap="square" rtlCol="0">
            <a:spAutoFit/>
          </a:bodyPr>
          <a:lstStyle/>
          <a:p>
            <a:r>
              <a:rPr lang="el-GR" sz="1000" b="1"/>
              <a:t>Ηνωμένο Βασίλειο</a:t>
            </a:r>
            <a:endParaRPr lang="el-GR" sz="1000" b="1"/>
          </a:p>
        </p:txBody>
      </p:sp>
      <p:sp>
        <p:nvSpPr>
          <p:cNvPr id="131" name="TextBox 130"/>
          <p:cNvSpPr txBox="1"/>
          <p:nvPr/>
        </p:nvSpPr>
        <p:spPr>
          <a:xfrm>
            <a:off x="2263493" y="3068481"/>
            <a:ext cx="676790" cy="246221"/>
          </a:xfrm>
          <a:prstGeom prst="rect">
            <a:avLst/>
          </a:prstGeom>
          <a:noFill/>
        </p:spPr>
        <p:txBody>
          <a:bodyPr wrap="square" rtlCol="0">
            <a:spAutoFit/>
          </a:bodyPr>
          <a:lstStyle/>
          <a:p>
            <a:r>
              <a:rPr lang="el-GR" sz="1000" b="1" dirty="0"/>
              <a:t>Ιρλανδία</a:t>
            </a:r>
            <a:endParaRPr lang="el-GR" sz="1000" b="1" dirty="0"/>
          </a:p>
        </p:txBody>
      </p:sp>
      <p:sp>
        <p:nvSpPr>
          <p:cNvPr id="132" name="TextBox 131"/>
          <p:cNvSpPr txBox="1"/>
          <p:nvPr/>
        </p:nvSpPr>
        <p:spPr>
          <a:xfrm>
            <a:off x="3739172" y="3642377"/>
            <a:ext cx="671979" cy="246221"/>
          </a:xfrm>
          <a:prstGeom prst="rect">
            <a:avLst/>
          </a:prstGeom>
          <a:noFill/>
        </p:spPr>
        <p:txBody>
          <a:bodyPr wrap="none" rtlCol="0">
            <a:spAutoFit/>
          </a:bodyPr>
          <a:lstStyle/>
          <a:p>
            <a:r>
              <a:rPr lang="el-GR" sz="1000" b="1"/>
              <a:t>Γερμανία</a:t>
            </a:r>
            <a:endParaRPr lang="el-GR" sz="1000" b="1"/>
          </a:p>
        </p:txBody>
      </p:sp>
      <p:sp>
        <p:nvSpPr>
          <p:cNvPr id="133" name="TextBox 132"/>
          <p:cNvSpPr txBox="1"/>
          <p:nvPr/>
        </p:nvSpPr>
        <p:spPr>
          <a:xfrm>
            <a:off x="3018078" y="4172300"/>
            <a:ext cx="537327" cy="246221"/>
          </a:xfrm>
          <a:prstGeom prst="rect">
            <a:avLst/>
          </a:prstGeom>
          <a:noFill/>
        </p:spPr>
        <p:txBody>
          <a:bodyPr wrap="none" rtlCol="0">
            <a:spAutoFit/>
          </a:bodyPr>
          <a:lstStyle/>
          <a:p>
            <a:r>
              <a:rPr lang="el-GR" sz="1000" b="1"/>
              <a:t>Γαλλία</a:t>
            </a:r>
            <a:endParaRPr lang="el-GR" sz="1000" b="1"/>
          </a:p>
        </p:txBody>
      </p:sp>
      <p:sp>
        <p:nvSpPr>
          <p:cNvPr id="134" name="TextBox 133"/>
          <p:cNvSpPr txBox="1"/>
          <p:nvPr/>
        </p:nvSpPr>
        <p:spPr>
          <a:xfrm>
            <a:off x="3147585" y="3674577"/>
            <a:ext cx="619080" cy="246221"/>
          </a:xfrm>
          <a:prstGeom prst="rect">
            <a:avLst/>
          </a:prstGeom>
          <a:noFill/>
        </p:spPr>
        <p:txBody>
          <a:bodyPr wrap="none" rtlCol="0">
            <a:spAutoFit/>
          </a:bodyPr>
          <a:lstStyle/>
          <a:p>
            <a:r>
              <a:rPr lang="el-GR" sz="1000" b="1"/>
              <a:t>Βέλγιο</a:t>
            </a:r>
            <a:endParaRPr lang="el-GR" sz="1000" b="1"/>
          </a:p>
        </p:txBody>
      </p:sp>
      <p:sp>
        <p:nvSpPr>
          <p:cNvPr id="135" name="TextBox 134"/>
          <p:cNvSpPr txBox="1"/>
          <p:nvPr/>
        </p:nvSpPr>
        <p:spPr>
          <a:xfrm>
            <a:off x="3319025" y="3476407"/>
            <a:ext cx="840295" cy="246221"/>
          </a:xfrm>
          <a:prstGeom prst="rect">
            <a:avLst/>
          </a:prstGeom>
          <a:noFill/>
        </p:spPr>
        <p:txBody>
          <a:bodyPr wrap="none" rtlCol="0">
            <a:spAutoFit/>
          </a:bodyPr>
          <a:lstStyle/>
          <a:p>
            <a:r>
              <a:rPr lang="el-GR" sz="1000" b="1"/>
              <a:t>Κάτω Χώρες</a:t>
            </a:r>
            <a:endParaRPr lang="el-GR" sz="1000" b="1"/>
          </a:p>
        </p:txBody>
      </p:sp>
      <p:sp>
        <p:nvSpPr>
          <p:cNvPr id="136" name="TextBox 135"/>
          <p:cNvSpPr txBox="1"/>
          <p:nvPr/>
        </p:nvSpPr>
        <p:spPr>
          <a:xfrm>
            <a:off x="3096019" y="3845609"/>
            <a:ext cx="848309" cy="246221"/>
          </a:xfrm>
          <a:prstGeom prst="rect">
            <a:avLst/>
          </a:prstGeom>
          <a:noFill/>
        </p:spPr>
        <p:txBody>
          <a:bodyPr wrap="none" rtlCol="0">
            <a:spAutoFit/>
          </a:bodyPr>
          <a:lstStyle/>
          <a:p>
            <a:r>
              <a:rPr lang="el-GR" sz="1000" b="1"/>
              <a:t>Λουξεμβούργο</a:t>
            </a:r>
            <a:endParaRPr lang="el-GR" sz="1000" b="1"/>
          </a:p>
        </p:txBody>
      </p:sp>
      <p:sp>
        <p:nvSpPr>
          <p:cNvPr id="137" name="TextBox 136"/>
          <p:cNvSpPr txBox="1"/>
          <p:nvPr/>
        </p:nvSpPr>
        <p:spPr>
          <a:xfrm>
            <a:off x="3934435" y="4794074"/>
            <a:ext cx="418704" cy="246221"/>
          </a:xfrm>
          <a:prstGeom prst="rect">
            <a:avLst/>
          </a:prstGeom>
          <a:noFill/>
        </p:spPr>
        <p:txBody>
          <a:bodyPr wrap="none" rtlCol="0">
            <a:spAutoFit/>
          </a:bodyPr>
          <a:lstStyle/>
          <a:p>
            <a:r>
              <a:rPr lang="el-GR" sz="1000" b="1"/>
              <a:t>Ιταλία</a:t>
            </a:r>
            <a:endParaRPr lang="el-GR" sz="1000" b="1"/>
          </a:p>
        </p:txBody>
      </p:sp>
      <p:sp>
        <p:nvSpPr>
          <p:cNvPr id="138" name="Rectangle 137"/>
          <p:cNvSpPr/>
          <p:nvPr/>
        </p:nvSpPr>
        <p:spPr>
          <a:xfrm>
            <a:off x="2198938" y="4918017"/>
            <a:ext cx="478016" cy="246221"/>
          </a:xfrm>
          <a:prstGeom prst="rect">
            <a:avLst/>
          </a:prstGeom>
        </p:spPr>
        <p:txBody>
          <a:bodyPr wrap="none">
            <a:spAutoFit/>
          </a:bodyPr>
          <a:lstStyle/>
          <a:p>
            <a:r>
              <a:rPr lang="el-GR" sz="1000" b="1"/>
              <a:t>Ισπανία</a:t>
            </a:r>
            <a:endParaRPr lang="el-GR" sz="1000" b="1"/>
          </a:p>
        </p:txBody>
      </p:sp>
      <p:sp>
        <p:nvSpPr>
          <p:cNvPr id="139" name="Rectangle 138"/>
          <p:cNvSpPr/>
          <p:nvPr/>
        </p:nvSpPr>
        <p:spPr>
          <a:xfrm>
            <a:off x="1551184" y="4758778"/>
            <a:ext cx="636713" cy="246221"/>
          </a:xfrm>
          <a:prstGeom prst="rect">
            <a:avLst/>
          </a:prstGeom>
        </p:spPr>
        <p:txBody>
          <a:bodyPr wrap="none">
            <a:spAutoFit/>
          </a:bodyPr>
          <a:lstStyle/>
          <a:p>
            <a:r>
              <a:rPr lang="el-GR" sz="1000" b="1"/>
              <a:t>Πορτογαλία</a:t>
            </a:r>
            <a:endParaRPr lang="el-GR" sz="1000" b="1"/>
          </a:p>
        </p:txBody>
      </p:sp>
      <p:sp>
        <p:nvSpPr>
          <p:cNvPr id="140" name="Rectangle 139"/>
          <p:cNvSpPr/>
          <p:nvPr/>
        </p:nvSpPr>
        <p:spPr>
          <a:xfrm>
            <a:off x="4189538" y="4517415"/>
            <a:ext cx="567784" cy="246221"/>
          </a:xfrm>
          <a:prstGeom prst="rect">
            <a:avLst/>
          </a:prstGeom>
        </p:spPr>
        <p:txBody>
          <a:bodyPr wrap="none">
            <a:spAutoFit/>
          </a:bodyPr>
          <a:lstStyle/>
          <a:p>
            <a:r>
              <a:rPr lang="el-GR" sz="1000" b="1"/>
              <a:t>Κροατία</a:t>
            </a:r>
            <a:endParaRPr lang="el-GR" sz="1000" b="1"/>
          </a:p>
        </p:txBody>
      </p:sp>
      <p:sp>
        <p:nvSpPr>
          <p:cNvPr id="141" name="Rectangle 140"/>
          <p:cNvSpPr/>
          <p:nvPr/>
        </p:nvSpPr>
        <p:spPr>
          <a:xfrm>
            <a:off x="4872593" y="5279560"/>
            <a:ext cx="556563" cy="246221"/>
          </a:xfrm>
          <a:prstGeom prst="rect">
            <a:avLst/>
          </a:prstGeom>
        </p:spPr>
        <p:txBody>
          <a:bodyPr wrap="none">
            <a:spAutoFit/>
          </a:bodyPr>
          <a:lstStyle/>
          <a:p>
            <a:r>
              <a:rPr lang="el-GR" sz="1000" b="1"/>
              <a:t>Ελλάδα</a:t>
            </a:r>
            <a:endParaRPr lang="el-GR" sz="1000" b="1"/>
          </a:p>
        </p:txBody>
      </p:sp>
      <p:sp>
        <p:nvSpPr>
          <p:cNvPr id="142" name="Rectangle 141"/>
          <p:cNvSpPr/>
          <p:nvPr/>
        </p:nvSpPr>
        <p:spPr>
          <a:xfrm>
            <a:off x="5112402" y="4812778"/>
            <a:ext cx="620683" cy="246221"/>
          </a:xfrm>
          <a:prstGeom prst="rect">
            <a:avLst/>
          </a:prstGeom>
        </p:spPr>
        <p:txBody>
          <a:bodyPr wrap="none">
            <a:spAutoFit/>
          </a:bodyPr>
          <a:lstStyle/>
          <a:p>
            <a:r>
              <a:rPr lang="el-GR" sz="1000" b="1"/>
              <a:t>Βουλγαρία</a:t>
            </a:r>
            <a:endParaRPr lang="el-GR" sz="1000" b="1"/>
          </a:p>
        </p:txBody>
      </p:sp>
      <p:sp>
        <p:nvSpPr>
          <p:cNvPr id="143" name="Rectangle 142"/>
          <p:cNvSpPr/>
          <p:nvPr/>
        </p:nvSpPr>
        <p:spPr>
          <a:xfrm>
            <a:off x="5017332" y="4418521"/>
            <a:ext cx="655949" cy="246221"/>
          </a:xfrm>
          <a:prstGeom prst="rect">
            <a:avLst/>
          </a:prstGeom>
        </p:spPr>
        <p:txBody>
          <a:bodyPr wrap="none">
            <a:spAutoFit/>
          </a:bodyPr>
          <a:lstStyle/>
          <a:p>
            <a:r>
              <a:rPr lang="el-GR" sz="1000" b="1"/>
              <a:t>Ρουμανία</a:t>
            </a:r>
            <a:endParaRPr lang="el-GR" sz="1000" b="1"/>
          </a:p>
        </p:txBody>
      </p:sp>
      <p:sp>
        <p:nvSpPr>
          <p:cNvPr id="144" name="Rectangle 143"/>
          <p:cNvSpPr/>
          <p:nvPr/>
        </p:nvSpPr>
        <p:spPr>
          <a:xfrm>
            <a:off x="4110110" y="4366033"/>
            <a:ext cx="635110" cy="246221"/>
          </a:xfrm>
          <a:prstGeom prst="rect">
            <a:avLst/>
          </a:prstGeom>
        </p:spPr>
        <p:txBody>
          <a:bodyPr wrap="none">
            <a:spAutoFit/>
          </a:bodyPr>
          <a:lstStyle/>
          <a:p>
            <a:r>
              <a:rPr lang="el-GR" sz="1000" b="1"/>
              <a:t>Σλοβενία</a:t>
            </a:r>
            <a:endParaRPr lang="el-GR" sz="1000" b="1"/>
          </a:p>
        </p:txBody>
      </p:sp>
      <p:sp>
        <p:nvSpPr>
          <p:cNvPr id="145" name="Rectangle 144"/>
          <p:cNvSpPr/>
          <p:nvPr/>
        </p:nvSpPr>
        <p:spPr>
          <a:xfrm>
            <a:off x="4494378" y="4233664"/>
            <a:ext cx="631904" cy="246221"/>
          </a:xfrm>
          <a:prstGeom prst="rect">
            <a:avLst/>
          </a:prstGeom>
        </p:spPr>
        <p:txBody>
          <a:bodyPr wrap="none">
            <a:spAutoFit/>
          </a:bodyPr>
          <a:lstStyle/>
          <a:p>
            <a:r>
              <a:rPr lang="el-GR" sz="1000" b="1"/>
              <a:t>Ουγγαρία</a:t>
            </a:r>
            <a:endParaRPr lang="el-GR" sz="1000" b="1"/>
          </a:p>
        </p:txBody>
      </p:sp>
      <p:sp>
        <p:nvSpPr>
          <p:cNvPr id="146" name="Rectangle 145"/>
          <p:cNvSpPr/>
          <p:nvPr/>
        </p:nvSpPr>
        <p:spPr>
          <a:xfrm>
            <a:off x="4536545" y="4013103"/>
            <a:ext cx="625492" cy="246221"/>
          </a:xfrm>
          <a:prstGeom prst="rect">
            <a:avLst/>
          </a:prstGeom>
        </p:spPr>
        <p:txBody>
          <a:bodyPr wrap="none">
            <a:spAutoFit/>
          </a:bodyPr>
          <a:lstStyle/>
          <a:p>
            <a:r>
              <a:rPr lang="el-GR" sz="1000" b="1"/>
              <a:t>Σλοβακία</a:t>
            </a:r>
            <a:endParaRPr lang="el-GR" sz="1000" b="1"/>
          </a:p>
        </p:txBody>
      </p:sp>
      <p:sp>
        <p:nvSpPr>
          <p:cNvPr id="147" name="Rectangle 146"/>
          <p:cNvSpPr/>
          <p:nvPr/>
        </p:nvSpPr>
        <p:spPr>
          <a:xfrm>
            <a:off x="4557442" y="3567030"/>
            <a:ext cx="554960" cy="246221"/>
          </a:xfrm>
          <a:prstGeom prst="rect">
            <a:avLst/>
          </a:prstGeom>
        </p:spPr>
        <p:txBody>
          <a:bodyPr wrap="none">
            <a:spAutoFit/>
          </a:bodyPr>
          <a:lstStyle/>
          <a:p>
            <a:r>
              <a:rPr lang="el-GR" sz="1000" b="1"/>
              <a:t>Πολωνία</a:t>
            </a:r>
            <a:endParaRPr lang="el-GR" sz="1000" b="1"/>
          </a:p>
        </p:txBody>
      </p:sp>
      <p:sp>
        <p:nvSpPr>
          <p:cNvPr id="148" name="Rectangle 147"/>
          <p:cNvSpPr/>
          <p:nvPr/>
        </p:nvSpPr>
        <p:spPr>
          <a:xfrm>
            <a:off x="4135758" y="3871278"/>
            <a:ext cx="583814" cy="246221"/>
          </a:xfrm>
          <a:prstGeom prst="rect">
            <a:avLst/>
          </a:prstGeom>
        </p:spPr>
        <p:txBody>
          <a:bodyPr wrap="none">
            <a:spAutoFit/>
          </a:bodyPr>
          <a:lstStyle/>
          <a:p>
            <a:r>
              <a:rPr lang="el-GR" sz="1000" b="1"/>
              <a:t>Τσεχία</a:t>
            </a:r>
            <a:endParaRPr lang="el-GR" sz="1000" b="1"/>
          </a:p>
        </p:txBody>
      </p:sp>
      <p:sp>
        <p:nvSpPr>
          <p:cNvPr id="149" name="Rectangle 148"/>
          <p:cNvSpPr/>
          <p:nvPr/>
        </p:nvSpPr>
        <p:spPr>
          <a:xfrm>
            <a:off x="4205713" y="2520021"/>
            <a:ext cx="607859" cy="246221"/>
          </a:xfrm>
          <a:prstGeom prst="rect">
            <a:avLst/>
          </a:prstGeom>
        </p:spPr>
        <p:txBody>
          <a:bodyPr wrap="none">
            <a:spAutoFit/>
          </a:bodyPr>
          <a:lstStyle/>
          <a:p>
            <a:r>
              <a:rPr lang="el-GR" sz="1000" b="1"/>
              <a:t>Σουηδία</a:t>
            </a:r>
            <a:endParaRPr lang="el-GR" sz="1000" b="1"/>
          </a:p>
        </p:txBody>
      </p:sp>
      <p:sp>
        <p:nvSpPr>
          <p:cNvPr id="150" name="Rectangle 149"/>
          <p:cNvSpPr/>
          <p:nvPr/>
        </p:nvSpPr>
        <p:spPr>
          <a:xfrm>
            <a:off x="4943690" y="2073948"/>
            <a:ext cx="577402" cy="246221"/>
          </a:xfrm>
          <a:prstGeom prst="rect">
            <a:avLst/>
          </a:prstGeom>
        </p:spPr>
        <p:txBody>
          <a:bodyPr wrap="none">
            <a:spAutoFit/>
          </a:bodyPr>
          <a:lstStyle/>
          <a:p>
            <a:r>
              <a:rPr lang="el-GR" sz="1000" b="1"/>
              <a:t>Φινλανδία</a:t>
            </a:r>
            <a:endParaRPr lang="el-GR" sz="1000" b="1"/>
          </a:p>
        </p:txBody>
      </p:sp>
      <p:sp>
        <p:nvSpPr>
          <p:cNvPr id="151" name="Rectangle 150"/>
          <p:cNvSpPr/>
          <p:nvPr/>
        </p:nvSpPr>
        <p:spPr>
          <a:xfrm>
            <a:off x="4874978" y="2636927"/>
            <a:ext cx="575799" cy="246221"/>
          </a:xfrm>
          <a:prstGeom prst="rect">
            <a:avLst/>
          </a:prstGeom>
        </p:spPr>
        <p:txBody>
          <a:bodyPr wrap="none">
            <a:spAutoFit/>
          </a:bodyPr>
          <a:lstStyle/>
          <a:p>
            <a:r>
              <a:rPr lang="el-GR" sz="1000" b="1"/>
              <a:t>Εσθονία</a:t>
            </a:r>
            <a:endParaRPr lang="el-GR" sz="1000" b="1"/>
          </a:p>
        </p:txBody>
      </p:sp>
      <p:sp>
        <p:nvSpPr>
          <p:cNvPr id="152" name="Rectangle 151"/>
          <p:cNvSpPr/>
          <p:nvPr/>
        </p:nvSpPr>
        <p:spPr>
          <a:xfrm>
            <a:off x="4962512" y="2826890"/>
            <a:ext cx="502061" cy="246221"/>
          </a:xfrm>
          <a:prstGeom prst="rect">
            <a:avLst/>
          </a:prstGeom>
        </p:spPr>
        <p:txBody>
          <a:bodyPr wrap="none">
            <a:spAutoFit/>
          </a:bodyPr>
          <a:lstStyle/>
          <a:p>
            <a:r>
              <a:rPr lang="el-GR" sz="1000" b="1"/>
              <a:t>Λετονία</a:t>
            </a:r>
            <a:endParaRPr lang="el-GR" sz="1000" b="1"/>
          </a:p>
        </p:txBody>
      </p:sp>
      <p:sp>
        <p:nvSpPr>
          <p:cNvPr id="153" name="Rectangle 152"/>
          <p:cNvSpPr/>
          <p:nvPr/>
        </p:nvSpPr>
        <p:spPr>
          <a:xfrm>
            <a:off x="4770783" y="3062847"/>
            <a:ext cx="679994" cy="246221"/>
          </a:xfrm>
          <a:prstGeom prst="rect">
            <a:avLst/>
          </a:prstGeom>
        </p:spPr>
        <p:txBody>
          <a:bodyPr wrap="none">
            <a:spAutoFit/>
          </a:bodyPr>
          <a:lstStyle/>
          <a:p>
            <a:r>
              <a:rPr lang="el-GR" sz="1000" b="1"/>
              <a:t>Λιθουανία</a:t>
            </a:r>
            <a:endParaRPr lang="el-GR" sz="1000" b="1"/>
          </a:p>
        </p:txBody>
      </p:sp>
      <p:sp>
        <p:nvSpPr>
          <p:cNvPr id="154" name="Rectangle 153"/>
          <p:cNvSpPr/>
          <p:nvPr/>
        </p:nvSpPr>
        <p:spPr>
          <a:xfrm>
            <a:off x="4125511" y="5936877"/>
            <a:ext cx="498855" cy="246221"/>
          </a:xfrm>
          <a:prstGeom prst="rect">
            <a:avLst/>
          </a:prstGeom>
        </p:spPr>
        <p:txBody>
          <a:bodyPr wrap="none">
            <a:spAutoFit/>
          </a:bodyPr>
          <a:lstStyle/>
          <a:p>
            <a:r>
              <a:rPr lang="el-GR" sz="1000" b="1"/>
              <a:t>Μάλτα</a:t>
            </a:r>
            <a:endParaRPr lang="el-GR" sz="1000" b="1"/>
          </a:p>
        </p:txBody>
      </p:sp>
      <p:sp>
        <p:nvSpPr>
          <p:cNvPr id="155" name="Rectangle 154"/>
          <p:cNvSpPr/>
          <p:nvPr/>
        </p:nvSpPr>
        <p:spPr>
          <a:xfrm>
            <a:off x="6078468" y="5895067"/>
            <a:ext cx="546945" cy="246221"/>
          </a:xfrm>
          <a:prstGeom prst="rect">
            <a:avLst/>
          </a:prstGeom>
        </p:spPr>
        <p:txBody>
          <a:bodyPr wrap="none">
            <a:spAutoFit/>
          </a:bodyPr>
          <a:lstStyle/>
          <a:p>
            <a:r>
              <a:rPr lang="el-GR" sz="1000" b="1"/>
              <a:t>Κύπρος</a:t>
            </a:r>
            <a:endParaRPr lang="el-GR" sz="1000" b="1"/>
          </a:p>
        </p:txBody>
      </p:sp>
      <p:sp>
        <p:nvSpPr>
          <p:cNvPr id="156" name="Rectangle 155"/>
          <p:cNvSpPr/>
          <p:nvPr/>
        </p:nvSpPr>
        <p:spPr>
          <a:xfrm>
            <a:off x="3714575" y="3051469"/>
            <a:ext cx="670376" cy="246221"/>
          </a:xfrm>
          <a:prstGeom prst="rect">
            <a:avLst/>
          </a:prstGeom>
        </p:spPr>
        <p:txBody>
          <a:bodyPr wrap="none">
            <a:spAutoFit/>
          </a:bodyPr>
          <a:lstStyle/>
          <a:p>
            <a:r>
              <a:rPr lang="el-GR" sz="1000" b="1"/>
              <a:t>Δανία</a:t>
            </a:r>
            <a:endParaRPr lang="el-GR" sz="1000" b="1"/>
          </a:p>
        </p:txBody>
      </p:sp>
      <p:sp>
        <p:nvSpPr>
          <p:cNvPr id="157" name="Rectangle 156"/>
          <p:cNvSpPr/>
          <p:nvPr/>
        </p:nvSpPr>
        <p:spPr>
          <a:xfrm>
            <a:off x="4070049" y="4191818"/>
            <a:ext cx="566181" cy="246221"/>
          </a:xfrm>
          <a:prstGeom prst="rect">
            <a:avLst/>
          </a:prstGeom>
        </p:spPr>
        <p:txBody>
          <a:bodyPr wrap="none">
            <a:spAutoFit/>
          </a:bodyPr>
          <a:lstStyle/>
          <a:p>
            <a:r>
              <a:rPr lang="el-GR" sz="1000" b="1"/>
              <a:t>Αυστρία</a:t>
            </a:r>
            <a:endParaRPr lang="el-GR" sz="1000" b="1"/>
          </a:p>
        </p:txBody>
      </p:sp>
      <p:sp>
        <p:nvSpPr>
          <p:cNvPr id="39" name="TextBox 38"/>
          <p:cNvSpPr txBox="1"/>
          <p:nvPr/>
        </p:nvSpPr>
        <p:spPr>
          <a:xfrm>
            <a:off x="1767730" y="6168202"/>
            <a:ext cx="2726648" cy="338554"/>
          </a:xfrm>
          <a:prstGeom prst="rect">
            <a:avLst/>
          </a:prstGeom>
          <a:solidFill>
            <a:srgbClr val="FAD024"/>
          </a:solidFill>
        </p:spPr>
        <p:txBody>
          <a:bodyPr wrap="square" rtlCol="0">
            <a:spAutoFit/>
          </a:bodyPr>
          <a:lstStyle/>
          <a:p>
            <a:r>
              <a:rPr lang="el-GR" sz="1600"/>
              <a:t>Χώρες της ζώνης του ευρώ</a:t>
            </a:r>
            <a:endParaRPr lang="el-GR" sz="1600"/>
          </a:p>
        </p:txBody>
      </p:sp>
      <p:sp>
        <p:nvSpPr>
          <p:cNvPr id="40" name="TextBox 39"/>
          <p:cNvSpPr txBox="1"/>
          <p:nvPr/>
        </p:nvSpPr>
        <p:spPr>
          <a:xfrm>
            <a:off x="4494378" y="6168202"/>
            <a:ext cx="3074822" cy="338554"/>
          </a:xfrm>
          <a:prstGeom prst="rect">
            <a:avLst/>
          </a:prstGeom>
          <a:solidFill>
            <a:srgbClr val="31C5F1"/>
          </a:solidFill>
        </p:spPr>
        <p:txBody>
          <a:bodyPr wrap="square" rtlCol="0">
            <a:spAutoFit/>
          </a:bodyPr>
          <a:lstStyle/>
          <a:p>
            <a:r>
              <a:rPr lang="el-GR" sz="1600"/>
              <a:t>Χώρες εκτός της ζώνης του ευρώ</a:t>
            </a:r>
            <a:endParaRPr lang="el-GR" sz="1600"/>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cstate="email">
            <a:extLst>
              <a:ext uri="{BEBA8EAE-BF5A-486C-A8C5-ECC9F3942E4B}">
                <a14:imgProps xmlns:a14="http://schemas.microsoft.com/office/drawing/2010/main">
                  <a14:imgLayer r:embed="rId2">
                    <a14:imgEffect>
                      <a14:brightnessContrast bright="3000" contrast="3000"/>
                    </a14:imgEffect>
                    <a14:imgEffect>
                      <a14:sharpenSoften amount="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7" name="Larme 4"/>
          <p:cNvSpPr/>
          <p:nvPr/>
        </p:nvSpPr>
        <p:spPr>
          <a:xfrm rot="5400000">
            <a:off x="1223650" y="-441246"/>
            <a:ext cx="6592189" cy="7517221"/>
          </a:xfrm>
          <a:prstGeom prst="teardrop">
            <a:avLst/>
          </a:prstGeom>
          <a:solidFill>
            <a:schemeClr val="accent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8FCA4F"/>
              </a:solidFill>
            </a:endParaRPr>
          </a:p>
        </p:txBody>
      </p:sp>
      <p:sp>
        <p:nvSpPr>
          <p:cNvPr id="8" name="ZoneTexte 1"/>
          <p:cNvSpPr txBox="1"/>
          <p:nvPr/>
        </p:nvSpPr>
        <p:spPr>
          <a:xfrm>
            <a:off x="1346857" y="477462"/>
            <a:ext cx="6345775" cy="5632311"/>
          </a:xfrm>
          <a:prstGeom prst="rect">
            <a:avLst/>
          </a:prstGeom>
          <a:noFill/>
        </p:spPr>
        <p:txBody>
          <a:bodyPr wrap="none" rtlCol="0">
            <a:spAutoFit/>
          </a:bodyPr>
          <a:lstStyle/>
          <a:p>
            <a:pPr algn="ctr"/>
            <a:r>
              <a:rPr lang="el-GR" sz="6000" b="1">
                <a:solidFill>
                  <a:schemeClr val="bg1"/>
                </a:solidFill>
              </a:rPr>
              <a:t>ΤΙ </a:t>
            </a:r>
            <a:endParaRPr lang="el-GR" sz="6000" b="1">
              <a:solidFill>
                <a:schemeClr val="bg1"/>
              </a:solidFill>
            </a:endParaRPr>
          </a:p>
          <a:p>
            <a:pPr algn="ctr"/>
            <a:r>
              <a:rPr lang="el-GR" sz="6000" b="1">
                <a:solidFill>
                  <a:schemeClr val="bg1"/>
                </a:solidFill>
              </a:rPr>
              <a:t>ΠΙΣΤΕΥΕΤΕ </a:t>
            </a:r>
            <a:endParaRPr lang="el-GR" sz="6000" b="1">
              <a:solidFill>
                <a:schemeClr val="bg1"/>
              </a:solidFill>
            </a:endParaRPr>
          </a:p>
          <a:p>
            <a:pPr algn="ctr"/>
            <a:r>
              <a:rPr lang="el-GR" sz="6000" b="1">
                <a:solidFill>
                  <a:schemeClr val="bg1"/>
                </a:solidFill>
              </a:rPr>
              <a:t>ΟΤΙ ΚΑΝΕΙ Η </a:t>
            </a:r>
            <a:endParaRPr lang="el-GR" sz="6000" b="1">
              <a:solidFill>
                <a:schemeClr val="bg1"/>
              </a:solidFill>
            </a:endParaRPr>
          </a:p>
          <a:p>
            <a:pPr algn="ctr"/>
            <a:r>
              <a:rPr lang="el-GR" sz="6000" b="1">
                <a:solidFill>
                  <a:schemeClr val="bg1"/>
                </a:solidFill>
              </a:rPr>
              <a:t>ΕΥΡΩΠΑΪΚΗ ΕΝΩΣΗ </a:t>
            </a:r>
            <a:endParaRPr lang="el-GR" sz="6000" b="1">
              <a:solidFill>
                <a:schemeClr val="bg1"/>
              </a:solidFill>
            </a:endParaRPr>
          </a:p>
          <a:p>
            <a:pPr algn="ctr"/>
            <a:r>
              <a:rPr lang="el-GR" sz="6000" b="1">
                <a:solidFill>
                  <a:schemeClr val="bg1"/>
                </a:solidFill>
              </a:rPr>
              <a:t>ΓΙΑ </a:t>
            </a:r>
            <a:endParaRPr lang="el-GR" sz="6000" b="1">
              <a:solidFill>
                <a:schemeClr val="bg1"/>
              </a:solidFill>
            </a:endParaRPr>
          </a:p>
          <a:p>
            <a:pPr algn="ctr"/>
            <a:r>
              <a:rPr lang="el-GR" sz="6000" b="1">
                <a:solidFill>
                  <a:schemeClr val="bg1"/>
                </a:solidFill>
              </a:rPr>
              <a:t>ΕΣΑΣ;</a:t>
            </a:r>
            <a:endParaRPr lang="el-GR" sz="6000" b="1">
              <a:solidFill>
                <a:schemeClr val="bg1"/>
              </a:solidFill>
            </a:endParaRPr>
          </a:p>
        </p:txBody>
      </p:sp>
      <p:sp>
        <p:nvSpPr>
          <p:cNvPr id="4" name="TextBox 3"/>
          <p:cNvSpPr txBox="1"/>
          <p:nvPr/>
        </p:nvSpPr>
        <p:spPr>
          <a:xfrm>
            <a:off x="8331376" y="6676325"/>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endParaRPr lang="el-GR" sz="600">
              <a:solidFill>
                <a:schemeClr val="bg1"/>
              </a:solidFill>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7"/>
                                        </p:tgtEl>
                                      </p:cBhvr>
                                      <p:by x="150000" y="150000"/>
                                    </p:animScale>
                                  </p:childTnLst>
                                </p:cTn>
                              </p:par>
                              <p:par>
                                <p:cTn id="7" presetID="6" presetClass="emph" presetSubtype="0" autoRev="1" fill="hold" grpId="0" nodeType="withEffect">
                                  <p:stCondLst>
                                    <p:cond delay="0"/>
                                  </p:stCondLst>
                                  <p:childTnLst>
                                    <p:animScale>
                                      <p:cBhvr>
                                        <p:cTn id="8"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27234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849066" y="2881128"/>
            <a:ext cx="6723434" cy="830997"/>
          </a:xfrm>
          <a:prstGeom prst="rect">
            <a:avLst/>
          </a:prstGeom>
          <a:noFill/>
        </p:spPr>
        <p:txBody>
          <a:bodyPr wrap="square" rtlCol="0">
            <a:spAutoFit/>
          </a:bodyPr>
          <a:lstStyle/>
          <a:p>
            <a:pPr algn="ctr"/>
            <a:r>
              <a:rPr lang="el-GR" sz="4800" b="1" dirty="0">
                <a:solidFill>
                  <a:schemeClr val="bg1"/>
                </a:solidFill>
              </a:rPr>
              <a:t>ΤΙ ΚΑΝΕΙ Η ΕΕ;</a:t>
            </a:r>
            <a:endParaRPr lang="el-GR" sz="4800" b="1" dirty="0">
              <a:solidFill>
                <a:schemeClr val="bg1"/>
              </a:solidFill>
            </a:endParaRPr>
          </a:p>
        </p:txBody>
      </p:sp>
      <p:pic>
        <p:nvPicPr>
          <p:cNvPr id="8" name="Image 7"/>
          <p:cNvPicPr>
            <a:picLocks noChangeAspect="1"/>
          </p:cNvPicPr>
          <p:nvPr/>
        </p:nvPicPr>
        <p:blipFill>
          <a:blip r:embed="rId1"/>
          <a:stretch>
            <a:fillRect/>
          </a:stretch>
        </p:blipFill>
        <p:spPr>
          <a:xfrm>
            <a:off x="5626100" y="3836406"/>
            <a:ext cx="2783032" cy="6679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5000">
              <a:srgbClr val="FF7C80"/>
            </a:gs>
            <a:gs pos="85000">
              <a:srgbClr val="FF7C80"/>
            </a:gs>
            <a:gs pos="100000">
              <a:srgbClr val="FF7C80"/>
            </a:gs>
          </a:gsLst>
          <a:lin ang="5400000" scaled="1"/>
        </a:gradFill>
        <a:effectLst/>
      </p:bgPr>
    </p:bg>
    <p:spTree>
      <p:nvGrpSpPr>
        <p:cNvPr id="1" name=""/>
        <p:cNvGrpSpPr/>
        <p:nvPr/>
      </p:nvGrpSpPr>
      <p:grpSpPr>
        <a:xfrm>
          <a:off x="0" y="0"/>
          <a:ext cx="0" cy="0"/>
          <a:chOff x="0" y="0"/>
          <a:chExt cx="0" cy="0"/>
        </a:xfrm>
      </p:grpSpPr>
      <p:sp>
        <p:nvSpPr>
          <p:cNvPr id="3" name="ZoneTexte 2"/>
          <p:cNvSpPr txBox="1"/>
          <p:nvPr/>
        </p:nvSpPr>
        <p:spPr>
          <a:xfrm>
            <a:off x="637030" y="160174"/>
            <a:ext cx="2294481" cy="584775"/>
          </a:xfrm>
          <a:prstGeom prst="rect">
            <a:avLst/>
          </a:prstGeom>
          <a:noFill/>
        </p:spPr>
        <p:txBody>
          <a:bodyPr wrap="square" rtlCol="0">
            <a:spAutoFit/>
          </a:bodyPr>
          <a:lstStyle/>
          <a:p>
            <a:pPr algn="r"/>
            <a:r>
              <a:rPr lang="el-GR" sz="3200" b="1" dirty="0">
                <a:solidFill>
                  <a:srgbClr val="C00000"/>
                </a:solidFill>
              </a:rPr>
              <a:t>ΕΠΕΝΔΥΣΕΙΣ</a:t>
            </a:r>
            <a:endParaRPr lang="el-GR" sz="3200" b="1" dirty="0">
              <a:solidFill>
                <a:srgbClr val="C00000"/>
              </a:solidFill>
            </a:endParaRPr>
          </a:p>
        </p:txBody>
      </p:sp>
      <p:sp>
        <p:nvSpPr>
          <p:cNvPr id="6" name="Larme 5"/>
          <p:cNvSpPr/>
          <p:nvPr/>
        </p:nvSpPr>
        <p:spPr>
          <a:xfrm rot="5400000">
            <a:off x="35740" y="63053"/>
            <a:ext cx="579604" cy="583070"/>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1374676" y="1028120"/>
            <a:ext cx="2849526" cy="1477328"/>
          </a:xfrm>
          <a:prstGeom prst="rect">
            <a:avLst/>
          </a:prstGeom>
          <a:noFill/>
        </p:spPr>
        <p:txBody>
          <a:bodyPr wrap="square" rtlCol="0">
            <a:spAutoFit/>
          </a:bodyPr>
          <a:lstStyle/>
          <a:p>
            <a:r>
              <a:rPr lang="el-GR"/>
              <a:t>Αυτός είναι ο Max. Ο Max είναι Ευρωπαίος πολίτης. Ενδιαφέρεται και ενθουσιάζεται με  οτιδήποτε τον περιβάλλει.</a:t>
            </a:r>
            <a:endParaRPr lang="el-GR"/>
          </a:p>
        </p:txBody>
      </p:sp>
      <p:sp>
        <p:nvSpPr>
          <p:cNvPr id="14" name="Rectangle 13"/>
          <p:cNvSpPr/>
          <p:nvPr/>
        </p:nvSpPr>
        <p:spPr>
          <a:xfrm>
            <a:off x="61146" y="5840295"/>
            <a:ext cx="8836637" cy="9219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TextBox 15"/>
          <p:cNvSpPr txBox="1"/>
          <p:nvPr/>
        </p:nvSpPr>
        <p:spPr>
          <a:xfrm>
            <a:off x="71904" y="5999986"/>
            <a:ext cx="8836637" cy="707886"/>
          </a:xfrm>
          <a:prstGeom prst="rect">
            <a:avLst/>
          </a:prstGeom>
          <a:noFill/>
        </p:spPr>
        <p:txBody>
          <a:bodyPr wrap="square" rtlCol="0">
            <a:spAutoFit/>
          </a:bodyPr>
          <a:lstStyle/>
          <a:p>
            <a:r>
              <a:rPr lang="el-GR" sz="2000" b="1" dirty="0">
                <a:solidFill>
                  <a:schemeClr val="bg1"/>
                </a:solidFill>
              </a:rPr>
              <a:t>Η ΕΕ, Η ΔΕΥΤΕΡΗ ΜΕΓΑΛΥΤΕΡΗ ΟΙΚΟΝΟΜΙΑ ΣΤΟΝ ΚΟΣΜΟ, ΕΠΕΝΔΥΕΙ ΓΙΑ ΛΟΓΑΡΙΑΣΜΟ ΤΟΥ ΜΑΧ. Ο ΜΑΞ ΕΠΩΦΕΛΕΙΤΑΙ ΑΠΟ ΤΙΣ ΕΠΕΝΔΥΣΕΙΣ ΤΗΣ. ΕΣΕΙΣ;</a:t>
            </a:r>
            <a:r>
              <a:rPr lang="el-GR" sz="2000" b="1" dirty="0">
                <a:solidFill>
                  <a:schemeClr val="bg1"/>
                </a:solidFill>
                <a:sym typeface="Wingdings" panose="05000000000000000000" pitchFamily="2" charset="2"/>
              </a:rPr>
              <a:t></a:t>
            </a:r>
            <a:endParaRPr lang="el-GR" sz="2000" b="1" dirty="0">
              <a:solidFill>
                <a:schemeClr val="bg1"/>
              </a:solidFill>
              <a:sym typeface="Wingdings" panose="05000000000000000000" pitchFamily="2" charset="2"/>
            </a:endParaRPr>
          </a:p>
        </p:txBody>
      </p:sp>
      <p:pic>
        <p:nvPicPr>
          <p:cNvPr id="27" name="Picture 26"/>
          <p:cNvPicPr>
            <a:picLocks noChangeAspect="1"/>
          </p:cNvPicPr>
          <p:nvPr/>
        </p:nvPicPr>
        <p:blipFill>
          <a:blip r:embed="rId1" cstate="screen"/>
          <a:stretch>
            <a:fillRect/>
          </a:stretch>
        </p:blipFill>
        <p:spPr>
          <a:xfrm>
            <a:off x="72000" y="2860945"/>
            <a:ext cx="1116000" cy="1047224"/>
          </a:xfrm>
          <a:prstGeom prst="rect">
            <a:avLst/>
          </a:prstGeom>
        </p:spPr>
      </p:pic>
      <p:pic>
        <p:nvPicPr>
          <p:cNvPr id="36" name="Picture 35"/>
          <p:cNvPicPr>
            <a:picLocks noChangeAspect="1"/>
          </p:cNvPicPr>
          <p:nvPr/>
        </p:nvPicPr>
        <p:blipFill>
          <a:blip r:embed="rId2" cstate="screen"/>
          <a:stretch>
            <a:fillRect/>
          </a:stretch>
        </p:blipFill>
        <p:spPr>
          <a:xfrm>
            <a:off x="5137108" y="360115"/>
            <a:ext cx="936000" cy="937693"/>
          </a:xfrm>
          <a:prstGeom prst="rect">
            <a:avLst/>
          </a:prstGeom>
        </p:spPr>
      </p:pic>
      <p:pic>
        <p:nvPicPr>
          <p:cNvPr id="38" name="Picture 37"/>
          <p:cNvPicPr>
            <a:picLocks noChangeAspect="1"/>
          </p:cNvPicPr>
          <p:nvPr/>
        </p:nvPicPr>
        <p:blipFill>
          <a:blip r:embed="rId3" cstate="screen"/>
          <a:stretch>
            <a:fillRect/>
          </a:stretch>
        </p:blipFill>
        <p:spPr>
          <a:xfrm>
            <a:off x="5137108" y="4384764"/>
            <a:ext cx="936000" cy="845939"/>
          </a:xfrm>
          <a:prstGeom prst="rect">
            <a:avLst/>
          </a:prstGeom>
        </p:spPr>
      </p:pic>
      <p:sp>
        <p:nvSpPr>
          <p:cNvPr id="49" name="Rectangle 48"/>
          <p:cNvSpPr/>
          <p:nvPr/>
        </p:nvSpPr>
        <p:spPr>
          <a:xfrm>
            <a:off x="1312201" y="2858719"/>
            <a:ext cx="3614164" cy="1113985"/>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0" name="TextBox 49"/>
          <p:cNvSpPr txBox="1"/>
          <p:nvPr/>
        </p:nvSpPr>
        <p:spPr>
          <a:xfrm>
            <a:off x="1312201" y="2919669"/>
            <a:ext cx="3575633" cy="1077218"/>
          </a:xfrm>
          <a:prstGeom prst="rect">
            <a:avLst/>
          </a:prstGeom>
          <a:noFill/>
        </p:spPr>
        <p:txBody>
          <a:bodyPr wrap="square" rtlCol="0">
            <a:spAutoFit/>
          </a:bodyPr>
          <a:lstStyle/>
          <a:p>
            <a:r>
              <a:rPr lang="el-GR" sz="1600" dirty="0"/>
              <a:t>Ο </a:t>
            </a:r>
            <a:r>
              <a:rPr lang="el-GR" sz="1600" dirty="0" err="1"/>
              <a:t>Max</a:t>
            </a:r>
            <a:r>
              <a:rPr lang="el-GR" sz="1600" dirty="0"/>
              <a:t> μπορεί να ταξιδέψει από την πόλη του (Παρίσι) στη Βουδαπέστη απευθείας με το τρένο, για να επισκεφτεί τον καλύτερό του φίλο.</a:t>
            </a:r>
            <a:endParaRPr lang="el-GR" sz="1600" dirty="0"/>
          </a:p>
        </p:txBody>
      </p:sp>
      <p:sp>
        <p:nvSpPr>
          <p:cNvPr id="51" name="Rectangle 50"/>
          <p:cNvSpPr/>
          <p:nvPr/>
        </p:nvSpPr>
        <p:spPr>
          <a:xfrm>
            <a:off x="1315101" y="4132318"/>
            <a:ext cx="3614164" cy="1548361"/>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 name="TextBox 51"/>
          <p:cNvSpPr txBox="1"/>
          <p:nvPr/>
        </p:nvSpPr>
        <p:spPr>
          <a:xfrm>
            <a:off x="1312200" y="4119985"/>
            <a:ext cx="3639950" cy="1569660"/>
          </a:xfrm>
          <a:prstGeom prst="rect">
            <a:avLst/>
          </a:prstGeom>
          <a:noFill/>
        </p:spPr>
        <p:txBody>
          <a:bodyPr wrap="square" rtlCol="0">
            <a:spAutoFit/>
          </a:bodyPr>
          <a:lstStyle/>
          <a:p>
            <a:r>
              <a:rPr lang="el-GR" sz="1600" dirty="0"/>
              <a:t>Η μητέρα του δεν ανησυχεί, όταν ταξιδεύει, καθώς έχει μαζί του την Ευρωπαϊκή Κάρτα Ασφάλισης Ασθένειας σε περίπτωση έκτακτης ανάγκης και μπορεί να λάβει ιατροφαρμακευτική περίθαλψη σε οποιαδήποτε χώρα της ΕΕ.</a:t>
            </a:r>
            <a:endParaRPr lang="el-GR" sz="1600" dirty="0"/>
          </a:p>
        </p:txBody>
      </p:sp>
      <p:sp>
        <p:nvSpPr>
          <p:cNvPr id="55" name="Rectangle 54"/>
          <p:cNvSpPr/>
          <p:nvPr/>
        </p:nvSpPr>
        <p:spPr>
          <a:xfrm>
            <a:off x="6194250" y="354588"/>
            <a:ext cx="2627592" cy="1455707"/>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6" name="TextBox 55"/>
          <p:cNvSpPr txBox="1"/>
          <p:nvPr/>
        </p:nvSpPr>
        <p:spPr>
          <a:xfrm>
            <a:off x="6192708" y="335949"/>
            <a:ext cx="2627593" cy="1323439"/>
          </a:xfrm>
          <a:prstGeom prst="rect">
            <a:avLst/>
          </a:prstGeom>
          <a:noFill/>
        </p:spPr>
        <p:txBody>
          <a:bodyPr wrap="square" rtlCol="0">
            <a:spAutoFit/>
          </a:bodyPr>
          <a:lstStyle/>
          <a:p>
            <a:r>
              <a:rPr lang="el-GR" sz="1600" dirty="0"/>
              <a:t>Μπορούν να καλούν ο ένας τον άλλο ανά πάσα στιγμή πληρώνοντας το ίδιο σαν να βρίσκονταν και οι δύο στη Γαλλία.</a:t>
            </a:r>
            <a:endParaRPr lang="el-GR" sz="1600" dirty="0"/>
          </a:p>
        </p:txBody>
      </p:sp>
      <p:sp>
        <p:nvSpPr>
          <p:cNvPr id="58" name="TextBox 57"/>
          <p:cNvSpPr txBox="1"/>
          <p:nvPr/>
        </p:nvSpPr>
        <p:spPr>
          <a:xfrm>
            <a:off x="6229512" y="2377993"/>
            <a:ext cx="2629136" cy="1815882"/>
          </a:xfrm>
          <a:prstGeom prst="rect">
            <a:avLst/>
          </a:prstGeom>
          <a:solidFill>
            <a:srgbClr val="FF5050"/>
          </a:solidFill>
        </p:spPr>
        <p:txBody>
          <a:bodyPr wrap="square" rtlCol="0">
            <a:spAutoFit/>
          </a:bodyPr>
          <a:lstStyle/>
          <a:p>
            <a:r>
              <a:rPr lang="el-GR" sz="1600" dirty="0"/>
              <a:t>Ο </a:t>
            </a:r>
            <a:r>
              <a:rPr lang="el-GR" sz="1600" dirty="0" err="1"/>
              <a:t>Max</a:t>
            </a:r>
            <a:r>
              <a:rPr lang="el-GR" sz="1600" dirty="0"/>
              <a:t> μπορεί να συνεχίσει να παρακολουθεί τις αγαπημένες του σειρές ενώ ταξιδεύει, καθώς η πρόσβασή του στις ψηφιακές συνδρομές του ισχύει σε όλη την Ευρώπη.</a:t>
            </a:r>
            <a:endParaRPr lang="el-GR" sz="1600" dirty="0"/>
          </a:p>
        </p:txBody>
      </p:sp>
      <p:sp>
        <p:nvSpPr>
          <p:cNvPr id="60" name="TextBox 59"/>
          <p:cNvSpPr txBox="1"/>
          <p:nvPr/>
        </p:nvSpPr>
        <p:spPr>
          <a:xfrm>
            <a:off x="6219369" y="4396984"/>
            <a:ext cx="2689172" cy="1323439"/>
          </a:xfrm>
          <a:prstGeom prst="rect">
            <a:avLst/>
          </a:prstGeom>
          <a:solidFill>
            <a:srgbClr val="FF5050"/>
          </a:solidFill>
        </p:spPr>
        <p:txBody>
          <a:bodyPr wrap="square" rtlCol="0">
            <a:spAutoFit/>
          </a:bodyPr>
          <a:lstStyle/>
          <a:p>
            <a:r>
              <a:rPr lang="el-GR" sz="1600" dirty="0"/>
              <a:t>Αποφασίζει να βρει καλοκαιρινή δουλειά στη Βουδαπέστη, ώστε να μπορεί να πληρώσει για το εισιτήριο μετ’ επιστροφής στο Παρίσι.</a:t>
            </a:r>
            <a:endParaRPr lang="el-GR" sz="1600" dirty="0"/>
          </a:p>
        </p:txBody>
      </p:sp>
      <p:pic>
        <p:nvPicPr>
          <p:cNvPr id="61" name="Picture 60"/>
          <p:cNvPicPr>
            <a:picLocks noChangeAspect="1"/>
          </p:cNvPicPr>
          <p:nvPr/>
        </p:nvPicPr>
        <p:blipFill>
          <a:blip r:embed="rId4" cstate="screen"/>
          <a:stretch>
            <a:fillRect/>
          </a:stretch>
        </p:blipFill>
        <p:spPr>
          <a:xfrm>
            <a:off x="71904" y="4139414"/>
            <a:ext cx="1116000" cy="1142175"/>
          </a:xfrm>
          <a:prstGeom prst="rect">
            <a:avLst/>
          </a:prstGeom>
        </p:spPr>
      </p:pic>
      <p:pic>
        <p:nvPicPr>
          <p:cNvPr id="62" name="Picture 61"/>
          <p:cNvPicPr>
            <a:picLocks noChangeAspect="1"/>
          </p:cNvPicPr>
          <p:nvPr/>
        </p:nvPicPr>
        <p:blipFill>
          <a:blip r:embed="rId5" cstate="screen"/>
          <a:stretch>
            <a:fillRect/>
          </a:stretch>
        </p:blipFill>
        <p:spPr>
          <a:xfrm>
            <a:off x="83071" y="828962"/>
            <a:ext cx="743707" cy="1791658"/>
          </a:xfrm>
          <a:prstGeom prst="rect">
            <a:avLst/>
          </a:prstGeom>
        </p:spPr>
      </p:pic>
      <p:sp>
        <p:nvSpPr>
          <p:cNvPr id="24" name="Rectangle 23"/>
          <p:cNvSpPr/>
          <p:nvPr/>
        </p:nvSpPr>
        <p:spPr>
          <a:xfrm rot="16200000">
            <a:off x="8113432" y="5836916"/>
            <a:ext cx="1814920" cy="246221"/>
          </a:xfrm>
          <a:prstGeom prst="rect">
            <a:avLst/>
          </a:prstGeom>
        </p:spPr>
        <p:txBody>
          <a:bodyPr wrap="none">
            <a:spAutoFit/>
          </a:bodyPr>
          <a:lstStyle/>
          <a:p>
            <a:r>
              <a:rPr lang="el-GR" sz="1000" b="1">
                <a:solidFill>
                  <a:srgbClr val="C00000"/>
                </a:solidFill>
                <a:latin typeface="Arial" panose="020B0604020202020204" pitchFamily="34" charset="0"/>
                <a:ea typeface="Arial" panose="020B0604020202020204" pitchFamily="34" charset="0"/>
                <a:cs typeface="Arial" panose="020B0604020202020204" pitchFamily="34" charset="0"/>
              </a:rPr>
              <a:t>ΤΙ ΚΑΝΕΙ Η ΕΕ;</a:t>
            </a:r>
            <a:endParaRPr lang="el-GR" sz="1000" b="1">
              <a:solidFill>
                <a:srgbClr val="C00000"/>
              </a:solidFill>
              <a:latin typeface="Arial" panose="020B0604020202020204" pitchFamily="34" charset="0"/>
              <a:ea typeface="Arial" panose="020B0604020202020204" pitchFamily="34" charset="0"/>
              <a:cs typeface="Arial" panose="020B0604020202020204" pitchFamily="34" charset="0"/>
            </a:endParaRPr>
          </a:p>
        </p:txBody>
      </p:sp>
      <p:cxnSp>
        <p:nvCxnSpPr>
          <p:cNvPr id="25" name="Connecteur droit 5"/>
          <p:cNvCxnSpPr/>
          <p:nvPr/>
        </p:nvCxnSpPr>
        <p:spPr>
          <a:xfrm>
            <a:off x="8897781" y="5052566"/>
            <a:ext cx="246222" cy="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0" y="2847723"/>
            <a:ext cx="1625248" cy="276999"/>
          </a:xfrm>
          <a:prstGeom prst="rect">
            <a:avLst/>
          </a:prstGeom>
          <a:noFill/>
        </p:spPr>
        <p:txBody>
          <a:bodyPr wrap="square" rtlCol="0">
            <a:spAutoFit/>
          </a:bodyPr>
          <a:lstStyle/>
          <a:p>
            <a:r>
              <a:rPr lang="el-GR" sz="600" i="1"/>
              <a:t>© </a:t>
            </a:r>
            <a:r>
              <a:rPr lang="el-GR" sz="600"/>
              <a:t>ΕΥΡΩΠΑΪΚΗ </a:t>
            </a:r>
            <a:endParaRPr lang="el-GR" sz="600"/>
          </a:p>
          <a:p>
            <a:r>
              <a:rPr lang="el-GR" sz="600"/>
              <a:t>ΕΝΩΣΗ</a:t>
            </a:r>
            <a:endParaRPr lang="el-GR" sz="600"/>
          </a:p>
        </p:txBody>
      </p:sp>
      <p:sp>
        <p:nvSpPr>
          <p:cNvPr id="28" name="TextBox 27"/>
          <p:cNvSpPr txBox="1"/>
          <p:nvPr/>
        </p:nvSpPr>
        <p:spPr>
          <a:xfrm>
            <a:off x="34007" y="5135164"/>
            <a:ext cx="1625248" cy="184666"/>
          </a:xfrm>
          <a:prstGeom prst="rect">
            <a:avLst/>
          </a:prstGeom>
          <a:noFill/>
        </p:spPr>
        <p:txBody>
          <a:bodyPr wrap="square" rtlCol="0">
            <a:spAutoFit/>
          </a:bodyPr>
          <a:lstStyle/>
          <a:p>
            <a:r>
              <a:rPr lang="el-GR" sz="600" i="1"/>
              <a:t>©</a:t>
            </a:r>
            <a:r>
              <a:rPr lang="el-GR" sz="600"/>
              <a:t> ΕΥΡΩΠΑΪΚΗ ΕΝΩΣΗ</a:t>
            </a:r>
            <a:endParaRPr lang="el-GR" sz="600"/>
          </a:p>
        </p:txBody>
      </p:sp>
      <p:sp>
        <p:nvSpPr>
          <p:cNvPr id="29" name="TextBox 28"/>
          <p:cNvSpPr txBox="1"/>
          <p:nvPr/>
        </p:nvSpPr>
        <p:spPr>
          <a:xfrm>
            <a:off x="5283369" y="4344782"/>
            <a:ext cx="1625248" cy="184666"/>
          </a:xfrm>
          <a:prstGeom prst="rect">
            <a:avLst/>
          </a:prstGeom>
          <a:noFill/>
        </p:spPr>
        <p:txBody>
          <a:bodyPr wrap="square" rtlCol="0">
            <a:spAutoFit/>
          </a:bodyPr>
          <a:lstStyle/>
          <a:p>
            <a:r>
              <a:rPr lang="el-GR" sz="600" i="1"/>
              <a:t>©</a:t>
            </a:r>
            <a:r>
              <a:rPr lang="el-GR" sz="600"/>
              <a:t> ΕΥΡΩΠΑΪΚΗ ΕΝΩΣΗ</a:t>
            </a:r>
            <a:endParaRPr lang="el-GR" sz="600"/>
          </a:p>
        </p:txBody>
      </p:sp>
      <p:sp>
        <p:nvSpPr>
          <p:cNvPr id="30" name="TextBox 29"/>
          <p:cNvSpPr txBox="1"/>
          <p:nvPr/>
        </p:nvSpPr>
        <p:spPr>
          <a:xfrm>
            <a:off x="5283369" y="1153141"/>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endParaRPr lang="el-GR" sz="600">
              <a:solidFill>
                <a:schemeClr val="bg1"/>
              </a:solidFill>
            </a:endParaRPr>
          </a:p>
        </p:txBody>
      </p:sp>
      <p:pic>
        <p:nvPicPr>
          <p:cNvPr id="4" name="Picture 3"/>
          <p:cNvPicPr>
            <a:picLocks noChangeAspect="1"/>
          </p:cNvPicPr>
          <p:nvPr/>
        </p:nvPicPr>
        <p:blipFill>
          <a:blip r:embed="rId6" cstate="screen"/>
          <a:stretch>
            <a:fillRect/>
          </a:stretch>
        </p:blipFill>
        <p:spPr>
          <a:xfrm>
            <a:off x="5062029" y="2384223"/>
            <a:ext cx="1130679" cy="754179"/>
          </a:xfrm>
          <a:prstGeom prst="rect">
            <a:avLst/>
          </a:prstGeom>
        </p:spPr>
      </p:pic>
      <p:sp>
        <p:nvSpPr>
          <p:cNvPr id="32" name="TextBox 31"/>
          <p:cNvSpPr txBox="1"/>
          <p:nvPr/>
        </p:nvSpPr>
        <p:spPr>
          <a:xfrm>
            <a:off x="5040548" y="2344224"/>
            <a:ext cx="1096958" cy="369332"/>
          </a:xfrm>
          <a:prstGeom prst="rect">
            <a:avLst/>
          </a:prstGeom>
          <a:noFill/>
        </p:spPr>
        <p:txBody>
          <a:bodyPr wrap="square" rtlCol="0">
            <a:spAutoFit/>
          </a:bodyPr>
          <a:lstStyle/>
          <a:p>
            <a:r>
              <a:rPr lang="el-GR" sz="600" i="1">
                <a:solidFill>
                  <a:schemeClr val="bg1"/>
                </a:solidFill>
              </a:rPr>
              <a:t>©</a:t>
            </a:r>
            <a:r>
              <a:rPr lang="el-GR" sz="600">
                <a:solidFill>
                  <a:schemeClr val="bg1"/>
                </a:solidFill>
                <a:hlinkClick r:id="rId7" tooltip="w:en:Creative Commons"/>
              </a:rPr>
              <a:t>Creative Commons</a:t>
            </a:r>
            <a:r>
              <a:rPr lang="el-GR" sz="600">
                <a:solidFill>
                  <a:schemeClr val="bg1"/>
                </a:solidFill>
              </a:rPr>
              <a:t> </a:t>
            </a:r>
            <a:r>
              <a:rPr lang="el-GR" sz="600">
                <a:solidFill>
                  <a:schemeClr val="bg1"/>
                </a:solidFill>
                <a:hlinkClick r:id="rId8"/>
              </a:rPr>
              <a:t>CC0 1.0 Παγκόσμια Εκχώρηση ως Κοινό Κτήμα</a:t>
            </a:r>
            <a:endParaRPr lang="el-GR" sz="600">
              <a:solidFill>
                <a:schemeClr val="bg1"/>
              </a:solidFill>
              <a:hlinkClick r:id="rId8"/>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el-GR" sz="2800" b="1">
                <a:latin typeface="Calibri" panose="020F0502020204030204" charset="0"/>
                <a:ea typeface="Calibri" panose="020F0502020204030204" charset="0"/>
                <a:cs typeface="Calibri" panose="020F0502020204030204" charset="0"/>
              </a:rPr>
              <a:t>ΠΙΝΑΚΑΣ ΠΕΡΙΕΧΟΜΕΝΩΝ</a:t>
            </a:r>
            <a:endParaRPr lang="el-GR" sz="2800" b="1">
              <a:latin typeface="Calibri" panose="020F0502020204030204" charset="0"/>
              <a:ea typeface="Calibri" panose="020F0502020204030204" charset="0"/>
              <a:cs typeface="Calibri" panose="020F0502020204030204" charset="0"/>
            </a:endParaRPr>
          </a:p>
        </p:txBody>
      </p:sp>
      <p:sp>
        <p:nvSpPr>
          <p:cNvPr id="11" name="Rectangle 10"/>
          <p:cNvSpPr/>
          <p:nvPr/>
        </p:nvSpPr>
        <p:spPr>
          <a:xfrm rot="16200000">
            <a:off x="8144649" y="5825939"/>
            <a:ext cx="1752483" cy="246221"/>
          </a:xfrm>
          <a:prstGeom prst="rect">
            <a:avLst/>
          </a:prstGeom>
        </p:spPr>
        <p:txBody>
          <a:bodyPr wrap="square">
            <a:spAutoFit/>
          </a:bodyPr>
          <a:lstStyle/>
          <a:p>
            <a:r>
              <a:rPr lang="el-GR" sz="1000" b="1">
                <a:solidFill>
                  <a:schemeClr val="bg1"/>
                </a:solidFill>
                <a:latin typeface="Arial" panose="020B0604020202020204" pitchFamily="34" charset="0"/>
                <a:ea typeface="Arial" panose="020B0604020202020204" pitchFamily="34" charset="0"/>
                <a:cs typeface="Arial" panose="020B0604020202020204" pitchFamily="34" charset="0"/>
              </a:rPr>
              <a:t>ΠΙΝΑΚΑΣ ΠΕΡΙΕΧΟΜΕΝΩΝ</a:t>
            </a:r>
            <a:endParaRPr lang="el-GR" sz="1000" b="1">
              <a:solidFill>
                <a:schemeClr val="bg1"/>
              </a:solidFill>
              <a:latin typeface="Arial" panose="020B0604020202020204" pitchFamily="34" charset="0"/>
              <a:ea typeface="Arial" panose="020B0604020202020204" pitchFamily="34" charset="0"/>
              <a:cs typeface="Arial" panose="020B0604020202020204" pitchFamily="34" charset="0"/>
            </a:endParaRPr>
          </a:p>
        </p:txBody>
      </p:sp>
      <p:cxnSp>
        <p:nvCxnSpPr>
          <p:cNvPr id="12" name="Connecteur droit 11"/>
          <p:cNvCxnSpPr/>
          <p:nvPr/>
        </p:nvCxnSpPr>
        <p:spPr>
          <a:xfrm>
            <a:off x="8897781" y="5205381"/>
            <a:ext cx="2462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251944" y="-2808"/>
            <a:ext cx="2892056" cy="3671243"/>
          </a:xfrm>
          <a:prstGeom prst="rect">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Rectangle 22"/>
          <p:cNvSpPr/>
          <p:nvPr/>
        </p:nvSpPr>
        <p:spPr>
          <a:xfrm>
            <a:off x="6734890" y="269832"/>
            <a:ext cx="4572000" cy="338554"/>
          </a:xfrm>
          <a:prstGeom prst="rect">
            <a:avLst/>
          </a:prstGeom>
        </p:spPr>
        <p:txBody>
          <a:bodyPr>
            <a:spAutoFit/>
          </a:bodyPr>
          <a:lstStyle/>
          <a:p>
            <a:r>
              <a:rPr lang="el-GR" sz="1600" b="1" dirty="0">
                <a:latin typeface="Calibri" panose="020F0502020204030204" charset="0"/>
                <a:ea typeface="Calibri" panose="020F0502020204030204" charset="0"/>
                <a:cs typeface="Calibri" panose="020F0502020204030204" charset="0"/>
              </a:rPr>
              <a:t>ΤΙ ΕΙΝΑΙ Η ΕΥΡΩΠΗ;</a:t>
            </a:r>
            <a:endParaRPr lang="el-GR" sz="1600" b="1" dirty="0">
              <a:latin typeface="Calibri" panose="020F0502020204030204" charset="0"/>
              <a:ea typeface="Calibri" panose="020F0502020204030204" charset="0"/>
              <a:cs typeface="Calibri" panose="020F0502020204030204" charset="0"/>
            </a:endParaRPr>
          </a:p>
        </p:txBody>
      </p:sp>
      <p:sp>
        <p:nvSpPr>
          <p:cNvPr id="24" name="Larme 17"/>
          <p:cNvSpPr/>
          <p:nvPr/>
        </p:nvSpPr>
        <p:spPr>
          <a:xfrm rot="5400000">
            <a:off x="6343921" y="131111"/>
            <a:ext cx="397052" cy="3970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p:cNvSpPr/>
          <p:nvPr/>
        </p:nvSpPr>
        <p:spPr>
          <a:xfrm>
            <a:off x="6740973" y="859535"/>
            <a:ext cx="4572000" cy="507831"/>
          </a:xfrm>
          <a:prstGeom prst="rect">
            <a:avLst/>
          </a:prstGeom>
        </p:spPr>
        <p:txBody>
          <a:bodyPr>
            <a:spAutoFit/>
          </a:bodyPr>
          <a:lstStyle/>
          <a:p>
            <a:r>
              <a:rPr lang="el-GR" sz="1600" b="1" dirty="0">
                <a:latin typeface="Calibri" panose="020F0502020204030204" charset="0"/>
                <a:ea typeface="Calibri" panose="020F0502020204030204" charset="0"/>
                <a:cs typeface="Calibri" panose="020F0502020204030204" charset="0"/>
              </a:rPr>
              <a:t>ΤΟ ΕΥΡΩΠΑΪΚΟ ΕΡΓΟ</a:t>
            </a:r>
            <a:endParaRPr lang="el-GR" sz="1600" b="1" dirty="0">
              <a:latin typeface="Calibri" panose="020F0502020204030204" charset="0"/>
              <a:ea typeface="Calibri" panose="020F0502020204030204" charset="0"/>
              <a:cs typeface="Calibri" panose="020F0502020204030204" charset="0"/>
            </a:endParaRPr>
          </a:p>
          <a:p>
            <a:endParaRPr lang="fr-FR" sz="1100" dirty="0">
              <a:latin typeface="Calibri" panose="020F0502020204030204" charset="0"/>
              <a:ea typeface="Calibri" panose="020F0502020204030204" charset="0"/>
              <a:cs typeface="Calibri" panose="020F0502020204030204" charset="0"/>
            </a:endParaRPr>
          </a:p>
        </p:txBody>
      </p:sp>
      <p:sp>
        <p:nvSpPr>
          <p:cNvPr id="31" name="ZoneTexte 2"/>
          <p:cNvSpPr txBox="1"/>
          <p:nvPr/>
        </p:nvSpPr>
        <p:spPr>
          <a:xfrm>
            <a:off x="6727773" y="1418531"/>
            <a:ext cx="4302715" cy="338554"/>
          </a:xfrm>
          <a:prstGeom prst="rect">
            <a:avLst/>
          </a:prstGeom>
          <a:noFill/>
        </p:spPr>
        <p:txBody>
          <a:bodyPr vert="horz" wrap="square" numCol="1" rtlCol="0">
            <a:spAutoFit/>
          </a:bodyPr>
          <a:lstStyle/>
          <a:p>
            <a:r>
              <a:rPr lang="el-GR" sz="1600" b="1" dirty="0">
                <a:latin typeface="Calibri" panose="020F0502020204030204" charset="0"/>
                <a:ea typeface="Calibri" panose="020F0502020204030204" charset="0"/>
                <a:cs typeface="Calibri" panose="020F0502020204030204" charset="0"/>
              </a:rPr>
              <a:t>ΤΙ ΚΑΝΕΙ Η ΕΕ;</a:t>
            </a:r>
            <a:endParaRPr lang="el-GR" sz="1600" b="1" dirty="0">
              <a:latin typeface="Calibri" panose="020F0502020204030204" charset="0"/>
              <a:ea typeface="Calibri" panose="020F0502020204030204" charset="0"/>
              <a:cs typeface="Calibri" panose="020F0502020204030204" charset="0"/>
            </a:endParaRPr>
          </a:p>
        </p:txBody>
      </p:sp>
      <p:sp>
        <p:nvSpPr>
          <p:cNvPr id="32" name="Rectangle 31"/>
          <p:cNvSpPr/>
          <p:nvPr/>
        </p:nvSpPr>
        <p:spPr>
          <a:xfrm>
            <a:off x="6741829" y="1943577"/>
            <a:ext cx="3863517" cy="507831"/>
          </a:xfrm>
          <a:prstGeom prst="rect">
            <a:avLst/>
          </a:prstGeom>
        </p:spPr>
        <p:txBody>
          <a:bodyPr wrap="square">
            <a:spAutoFit/>
          </a:bodyPr>
          <a:lstStyle/>
          <a:p>
            <a:r>
              <a:rPr lang="el-GR" sz="1600" b="1" dirty="0">
                <a:latin typeface="Calibri" panose="020F0502020204030204" charset="0"/>
                <a:ea typeface="Calibri" panose="020F0502020204030204" charset="0"/>
                <a:cs typeface="Calibri" panose="020F0502020204030204" charset="0"/>
              </a:rPr>
              <a:t>ΠΩΣ ΛΕΙΤΟΥΡΓΕΙ Η ΕΕ;</a:t>
            </a:r>
            <a:endParaRPr lang="el-GR" sz="1600" b="1" dirty="0">
              <a:latin typeface="Calibri" panose="020F0502020204030204" charset="0"/>
              <a:ea typeface="Calibri" panose="020F0502020204030204" charset="0"/>
              <a:cs typeface="Calibri" panose="020F0502020204030204" charset="0"/>
            </a:endParaRPr>
          </a:p>
          <a:p>
            <a:endParaRPr lang="fr-FR" sz="1100" dirty="0">
              <a:latin typeface="Calibri" panose="020F0502020204030204" charset="0"/>
              <a:ea typeface="Calibri" panose="020F0502020204030204" charset="0"/>
              <a:cs typeface="Calibri" panose="020F0502020204030204" charset="0"/>
            </a:endParaRPr>
          </a:p>
        </p:txBody>
      </p:sp>
      <p:sp>
        <p:nvSpPr>
          <p:cNvPr id="33" name="Larme 17"/>
          <p:cNvSpPr/>
          <p:nvPr/>
        </p:nvSpPr>
        <p:spPr>
          <a:xfrm rot="5400000">
            <a:off x="6330721" y="721825"/>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Larme 17"/>
          <p:cNvSpPr/>
          <p:nvPr/>
        </p:nvSpPr>
        <p:spPr>
          <a:xfrm rot="5400000">
            <a:off x="6343921" y="1312539"/>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Larme 17"/>
          <p:cNvSpPr/>
          <p:nvPr/>
        </p:nvSpPr>
        <p:spPr>
          <a:xfrm rot="5400000">
            <a:off x="6344777" y="1873336"/>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Larme 17"/>
          <p:cNvSpPr/>
          <p:nvPr/>
        </p:nvSpPr>
        <p:spPr>
          <a:xfrm rot="5400000">
            <a:off x="6344777" y="2434133"/>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Larme 17"/>
          <p:cNvSpPr/>
          <p:nvPr/>
        </p:nvSpPr>
        <p:spPr>
          <a:xfrm rot="5400000">
            <a:off x="6344777" y="3024938"/>
            <a:ext cx="397052" cy="397052"/>
          </a:xfrm>
          <a:prstGeom prst="teardrop">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p:cNvSpPr/>
          <p:nvPr/>
        </p:nvSpPr>
        <p:spPr>
          <a:xfrm>
            <a:off x="6741829" y="2256909"/>
            <a:ext cx="2402171" cy="830997"/>
          </a:xfrm>
          <a:prstGeom prst="rect">
            <a:avLst/>
          </a:prstGeom>
        </p:spPr>
        <p:txBody>
          <a:bodyPr wrap="square">
            <a:spAutoFit/>
          </a:bodyPr>
          <a:lstStyle/>
          <a:p>
            <a:endParaRPr lang="fr-FR" sz="1600" b="1" dirty="0">
              <a:latin typeface="Calibri" panose="020F0502020204030204" charset="0"/>
              <a:ea typeface="Calibri" panose="020F0502020204030204" charset="0"/>
              <a:cs typeface="Calibri" panose="020F0502020204030204" charset="0"/>
            </a:endParaRPr>
          </a:p>
          <a:p>
            <a:r>
              <a:rPr lang="el-GR" sz="1600" b="1" dirty="0">
                <a:latin typeface="Calibri" panose="020F0502020204030204" charset="0"/>
                <a:ea typeface="Calibri" panose="020F0502020204030204" charset="0"/>
                <a:cs typeface="Calibri" panose="020F0502020204030204" charset="0"/>
              </a:rPr>
              <a:t>ΠΩΣ ΜΠΟΡΩ ΝΑ ΜΑΘΩ</a:t>
            </a:r>
            <a:endParaRPr lang="en-GB" sz="1600" b="1" dirty="0">
              <a:latin typeface="Calibri" panose="020F0502020204030204" charset="0"/>
              <a:ea typeface="Calibri" panose="020F0502020204030204" charset="0"/>
              <a:cs typeface="Calibri" panose="020F0502020204030204" charset="0"/>
            </a:endParaRPr>
          </a:p>
          <a:p>
            <a:r>
              <a:rPr lang="el-GR" sz="1600" b="1" dirty="0">
                <a:latin typeface="Calibri" panose="020F0502020204030204" charset="0"/>
                <a:ea typeface="Calibri" panose="020F0502020204030204" charset="0"/>
                <a:cs typeface="Calibri" panose="020F0502020204030204" charset="0"/>
              </a:rPr>
              <a:t>ΠΕΡΙΣΣΟΤΕΡΑ;</a:t>
            </a:r>
            <a:endParaRPr lang="el-GR" sz="1600" b="1" dirty="0">
              <a:latin typeface="Calibri" panose="020F0502020204030204" charset="0"/>
              <a:ea typeface="Calibri" panose="020F0502020204030204" charset="0"/>
              <a:cs typeface="Calibri" panose="020F0502020204030204" charset="0"/>
            </a:endParaRPr>
          </a:p>
        </p:txBody>
      </p:sp>
      <p:sp>
        <p:nvSpPr>
          <p:cNvPr id="39" name="Rectangle 38"/>
          <p:cNvSpPr/>
          <p:nvPr/>
        </p:nvSpPr>
        <p:spPr>
          <a:xfrm>
            <a:off x="6741829" y="2888603"/>
            <a:ext cx="4572000" cy="830997"/>
          </a:xfrm>
          <a:prstGeom prst="rect">
            <a:avLst/>
          </a:prstGeom>
        </p:spPr>
        <p:txBody>
          <a:bodyPr>
            <a:spAutoFit/>
          </a:bodyPr>
          <a:lstStyle/>
          <a:p>
            <a:endParaRPr lang="fr-BE" sz="1600" b="1" dirty="0"/>
          </a:p>
          <a:p>
            <a:r>
              <a:rPr lang="el-GR" sz="1600" b="1"/>
              <a:t>ΕΠΙΚΟΙΝΩΝΙΑ</a:t>
            </a:r>
            <a:endParaRPr lang="el-GR" sz="1600" b="1"/>
          </a:p>
          <a:p>
            <a:endParaRPr lang="fr-FR" sz="1600" b="1" dirty="0">
              <a:latin typeface="Calibri" panose="020F0502020204030204" charset="0"/>
              <a:ea typeface="Calibri" panose="020F0502020204030204" charset="0"/>
              <a:cs typeface="Calibri" panose="020F0502020204030204"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el-GR" sz="800" i="1">
                <a:solidFill>
                  <a:schemeClr val="bg1"/>
                </a:solidFill>
              </a:rPr>
              <a:t>© </a:t>
            </a:r>
            <a:r>
              <a:rPr lang="el-GR" sz="600">
                <a:solidFill>
                  <a:schemeClr val="bg1"/>
                </a:solidFill>
              </a:rPr>
              <a:t>ΚΟΙΝΟ ΚΤΗΜΑ</a:t>
            </a:r>
            <a:endParaRPr lang="el-GR" sz="60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allOver"/>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4000">
              <a:srgbClr val="FF7C80"/>
            </a:gs>
            <a:gs pos="83000">
              <a:srgbClr val="FF7C80"/>
            </a:gs>
            <a:gs pos="100000">
              <a:srgbClr val="FF7C80"/>
            </a:gs>
          </a:gsLst>
          <a:lin ang="5400000" scaled="1"/>
        </a:gradFill>
        <a:effectLst/>
      </p:bgPr>
    </p:bg>
    <p:spTree>
      <p:nvGrpSpPr>
        <p:cNvPr id="1" name=""/>
        <p:cNvGrpSpPr/>
        <p:nvPr/>
      </p:nvGrpSpPr>
      <p:grpSpPr>
        <a:xfrm>
          <a:off x="0" y="0"/>
          <a:ext cx="0" cy="0"/>
          <a:chOff x="0" y="0"/>
          <a:chExt cx="0" cy="0"/>
        </a:xfrm>
      </p:grpSpPr>
      <p:sp>
        <p:nvSpPr>
          <p:cNvPr id="6" name="Larme 5"/>
          <p:cNvSpPr/>
          <p:nvPr/>
        </p:nvSpPr>
        <p:spPr>
          <a:xfrm rot="5400000">
            <a:off x="75297" y="20173"/>
            <a:ext cx="579604" cy="583070"/>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rot="16200000">
            <a:off x="8113432" y="5836916"/>
            <a:ext cx="1814920" cy="246221"/>
          </a:xfrm>
          <a:prstGeom prst="rect">
            <a:avLst/>
          </a:prstGeom>
        </p:spPr>
        <p:txBody>
          <a:bodyPr wrap="none">
            <a:spAutoFit/>
          </a:bodyPr>
          <a:lstStyle/>
          <a:p>
            <a:r>
              <a:rPr lang="el-GR" sz="1000" b="1">
                <a:solidFill>
                  <a:srgbClr val="C00000"/>
                </a:solidFill>
                <a:latin typeface="Arial" panose="020B0604020202020204" pitchFamily="34" charset="0"/>
                <a:ea typeface="Arial" panose="020B0604020202020204" pitchFamily="34" charset="0"/>
                <a:cs typeface="Arial" panose="020B0604020202020204" pitchFamily="34" charset="0"/>
              </a:rPr>
              <a:t>ΤΙ ΚΑΝΕΙ Η ΕΕ;</a:t>
            </a:r>
            <a:endParaRPr lang="el-GR" sz="1000" b="1">
              <a:solidFill>
                <a:srgbClr val="C00000"/>
              </a:solidFill>
              <a:latin typeface="Arial" panose="020B0604020202020204" pitchFamily="34" charset="0"/>
              <a:ea typeface="Arial" panose="020B0604020202020204" pitchFamily="34" charset="0"/>
              <a:cs typeface="Arial" panose="020B0604020202020204" pitchFamily="34" charset="0"/>
            </a:endParaRPr>
          </a:p>
        </p:txBody>
      </p:sp>
      <p:cxnSp>
        <p:nvCxnSpPr>
          <p:cNvPr id="8" name="Connecteur droit 7"/>
          <p:cNvCxnSpPr/>
          <p:nvPr/>
        </p:nvCxnSpPr>
        <p:spPr>
          <a:xfrm>
            <a:off x="8889282" y="5061199"/>
            <a:ext cx="24622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600212" y="145260"/>
            <a:ext cx="2037545" cy="584775"/>
          </a:xfrm>
          <a:prstGeom prst="rect">
            <a:avLst/>
          </a:prstGeom>
        </p:spPr>
        <p:txBody>
          <a:bodyPr wrap="none">
            <a:spAutoFit/>
          </a:bodyPr>
          <a:lstStyle/>
          <a:p>
            <a:r>
              <a:rPr lang="el-GR" sz="3200" b="1">
                <a:solidFill>
                  <a:srgbClr val="C00000"/>
                </a:solidFill>
                <a:latin typeface="Calibri" panose="020F0502020204030204" charset="0"/>
                <a:cs typeface="Calibri" panose="020F0502020204030204" charset="0"/>
              </a:rPr>
              <a:t>ΕΝΔΥΝΑΜΩΣΗ</a:t>
            </a:r>
            <a:endParaRPr lang="el-GR" sz="3200" b="1">
              <a:solidFill>
                <a:srgbClr val="C00000"/>
              </a:solidFill>
              <a:latin typeface="Calibri" panose="020F0502020204030204" charset="0"/>
              <a:cs typeface="Calibri" panose="020F0502020204030204" charset="0"/>
            </a:endParaRPr>
          </a:p>
        </p:txBody>
      </p:sp>
      <p:pic>
        <p:nvPicPr>
          <p:cNvPr id="13" name="Picture 12"/>
          <p:cNvPicPr>
            <a:picLocks noChangeAspect="1"/>
          </p:cNvPicPr>
          <p:nvPr/>
        </p:nvPicPr>
        <p:blipFill rotWithShape="1">
          <a:blip r:embed="rId1" cstate="screen"/>
          <a:srcRect l="-193" r="-1"/>
          <a:stretch>
            <a:fillRect/>
          </a:stretch>
        </p:blipFill>
        <p:spPr>
          <a:xfrm>
            <a:off x="4049812" y="694202"/>
            <a:ext cx="1981018" cy="1142764"/>
          </a:xfrm>
          <a:prstGeom prst="rect">
            <a:avLst/>
          </a:prstGeom>
        </p:spPr>
      </p:pic>
      <p:pic>
        <p:nvPicPr>
          <p:cNvPr id="3" name="Picture 2"/>
          <p:cNvPicPr>
            <a:picLocks noChangeAspect="1"/>
          </p:cNvPicPr>
          <p:nvPr/>
        </p:nvPicPr>
        <p:blipFill>
          <a:blip r:embed="rId2" cstate="email"/>
          <a:stretch>
            <a:fillRect/>
          </a:stretch>
        </p:blipFill>
        <p:spPr>
          <a:xfrm>
            <a:off x="4049812" y="4056465"/>
            <a:ext cx="1217478" cy="1215324"/>
          </a:xfrm>
          <a:prstGeom prst="rect">
            <a:avLst/>
          </a:prstGeom>
        </p:spPr>
      </p:pic>
      <p:pic>
        <p:nvPicPr>
          <p:cNvPr id="5" name="Picture 4"/>
          <p:cNvPicPr>
            <a:picLocks noChangeAspect="1"/>
          </p:cNvPicPr>
          <p:nvPr/>
        </p:nvPicPr>
        <p:blipFill>
          <a:blip r:embed="rId3" cstate="screen"/>
          <a:stretch>
            <a:fillRect/>
          </a:stretch>
        </p:blipFill>
        <p:spPr>
          <a:xfrm>
            <a:off x="200086" y="3510369"/>
            <a:ext cx="1157184" cy="1125426"/>
          </a:xfrm>
          <a:prstGeom prst="rect">
            <a:avLst/>
          </a:prstGeom>
        </p:spPr>
      </p:pic>
      <p:pic>
        <p:nvPicPr>
          <p:cNvPr id="9" name="Picture 8"/>
          <p:cNvPicPr>
            <a:picLocks noChangeAspect="1"/>
          </p:cNvPicPr>
          <p:nvPr/>
        </p:nvPicPr>
        <p:blipFill>
          <a:blip r:embed="rId4"/>
          <a:stretch>
            <a:fillRect/>
          </a:stretch>
        </p:blipFill>
        <p:spPr>
          <a:xfrm>
            <a:off x="200086" y="726101"/>
            <a:ext cx="758939" cy="2061783"/>
          </a:xfrm>
          <a:prstGeom prst="rect">
            <a:avLst/>
          </a:prstGeom>
        </p:spPr>
      </p:pic>
      <p:sp>
        <p:nvSpPr>
          <p:cNvPr id="12" name="Rectangle 11"/>
          <p:cNvSpPr/>
          <p:nvPr/>
        </p:nvSpPr>
        <p:spPr>
          <a:xfrm>
            <a:off x="73564" y="5925733"/>
            <a:ext cx="8824217" cy="832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TextBox 13"/>
          <p:cNvSpPr txBox="1"/>
          <p:nvPr/>
        </p:nvSpPr>
        <p:spPr>
          <a:xfrm>
            <a:off x="47471" y="5927137"/>
            <a:ext cx="8944664" cy="461665"/>
          </a:xfrm>
          <a:prstGeom prst="rect">
            <a:avLst/>
          </a:prstGeom>
          <a:noFill/>
        </p:spPr>
        <p:txBody>
          <a:bodyPr wrap="square" rtlCol="0">
            <a:spAutoFit/>
          </a:bodyPr>
          <a:lstStyle/>
          <a:p>
            <a:r>
              <a:rPr lang="el-GR" sz="2400" b="1" dirty="0">
                <a:solidFill>
                  <a:schemeClr val="bg1"/>
                </a:solidFill>
              </a:rPr>
              <a:t>Ο THEO ΣΤΗΡΙΖΕΤΑΙ ΣΤΗΝ ΕΕ ΓΙΑ ΝΑ ΑΝΕΞΑΡΤΗΤΟΠΟΙΗΘΕΙ. ΕΣΕΙΣ; </a:t>
            </a:r>
            <a:r>
              <a:rPr lang="el-GR" sz="2400" b="1" dirty="0">
                <a:solidFill>
                  <a:schemeClr val="bg1"/>
                </a:solidFill>
                <a:sym typeface="Wingdings" panose="05000000000000000000" pitchFamily="2" charset="2"/>
              </a:rPr>
              <a:t></a:t>
            </a:r>
            <a:endParaRPr lang="el-GR" sz="2400" b="1" dirty="0">
              <a:solidFill>
                <a:schemeClr val="bg1"/>
              </a:solidFill>
              <a:sym typeface="Wingdings" panose="05000000000000000000" pitchFamily="2" charset="2"/>
            </a:endParaRPr>
          </a:p>
        </p:txBody>
      </p:sp>
      <p:sp>
        <p:nvSpPr>
          <p:cNvPr id="15" name="TextBox 14"/>
          <p:cNvSpPr txBox="1"/>
          <p:nvPr/>
        </p:nvSpPr>
        <p:spPr>
          <a:xfrm>
            <a:off x="1095153" y="722737"/>
            <a:ext cx="2811166" cy="1815882"/>
          </a:xfrm>
          <a:prstGeom prst="rect">
            <a:avLst/>
          </a:prstGeom>
          <a:noFill/>
        </p:spPr>
        <p:txBody>
          <a:bodyPr wrap="square" rtlCol="0">
            <a:spAutoFit/>
          </a:bodyPr>
          <a:lstStyle/>
          <a:p>
            <a:r>
              <a:rPr lang="el-GR" sz="1600" dirty="0"/>
              <a:t>Ο </a:t>
            </a:r>
            <a:r>
              <a:rPr lang="el-GR" sz="1600" dirty="0" err="1"/>
              <a:t>Theo</a:t>
            </a:r>
            <a:r>
              <a:rPr lang="el-GR" sz="1600" dirty="0"/>
              <a:t> θέλει να ζήσει </a:t>
            </a:r>
            <a:r>
              <a:rPr lang="el-GR" sz="1600" dirty="0" smtClean="0"/>
              <a:t> </a:t>
            </a:r>
            <a:r>
              <a:rPr lang="el-GR" sz="1600" dirty="0"/>
              <a:t>στο Παρίσι. Όμως δεν είναι σίγουρος για πόσο διάστημα και για το αν θα πρέπει να συνεχίσει τις σπουδές του στο εξωτερικό. Έχει πολλές επιλογές.</a:t>
            </a:r>
            <a:endParaRPr lang="el-GR" sz="1600" dirty="0"/>
          </a:p>
        </p:txBody>
      </p:sp>
      <p:sp>
        <p:nvSpPr>
          <p:cNvPr id="18" name="Rectangle 17"/>
          <p:cNvSpPr/>
          <p:nvPr/>
        </p:nvSpPr>
        <p:spPr>
          <a:xfrm>
            <a:off x="1485357" y="3459362"/>
            <a:ext cx="2386661" cy="232133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TextBox 18"/>
          <p:cNvSpPr txBox="1"/>
          <p:nvPr/>
        </p:nvSpPr>
        <p:spPr>
          <a:xfrm>
            <a:off x="1485357" y="3614072"/>
            <a:ext cx="2386661" cy="2062103"/>
          </a:xfrm>
          <a:prstGeom prst="rect">
            <a:avLst/>
          </a:prstGeom>
          <a:noFill/>
        </p:spPr>
        <p:txBody>
          <a:bodyPr wrap="square" rtlCol="0">
            <a:spAutoFit/>
          </a:bodyPr>
          <a:lstStyle/>
          <a:p>
            <a:r>
              <a:rPr lang="el-GR" sz="1600" dirty="0"/>
              <a:t>Η μητέρα του θα ήθελε να συμμετάσχει σε πρόγραμμα </a:t>
            </a:r>
            <a:r>
              <a:rPr lang="el-GR" sz="1600" b="1" dirty="0" err="1"/>
              <a:t>Erasmus</a:t>
            </a:r>
            <a:r>
              <a:rPr lang="el-GR" sz="1600" b="1" dirty="0"/>
              <a:t>+</a:t>
            </a:r>
            <a:r>
              <a:rPr lang="el-GR" sz="1600" dirty="0"/>
              <a:t>, ώστε να μπορέσει να ζήσει για δύο μήνες στο Παρίσι με τον </a:t>
            </a:r>
            <a:r>
              <a:rPr lang="el-GR" sz="1600" dirty="0" err="1"/>
              <a:t>Max</a:t>
            </a:r>
            <a:r>
              <a:rPr lang="el-GR" sz="1600" dirty="0"/>
              <a:t> και να συνεχίσει τις σπουδές του.</a:t>
            </a:r>
            <a:endParaRPr lang="el-GR" sz="1600" dirty="0"/>
          </a:p>
        </p:txBody>
      </p:sp>
      <p:sp>
        <p:nvSpPr>
          <p:cNvPr id="20" name="Rectangle 19"/>
          <p:cNvSpPr/>
          <p:nvPr/>
        </p:nvSpPr>
        <p:spPr>
          <a:xfrm>
            <a:off x="6174323" y="667444"/>
            <a:ext cx="2660567" cy="180962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TextBox 21"/>
          <p:cNvSpPr txBox="1"/>
          <p:nvPr/>
        </p:nvSpPr>
        <p:spPr>
          <a:xfrm>
            <a:off x="6174324" y="759584"/>
            <a:ext cx="2660567" cy="1569660"/>
          </a:xfrm>
          <a:prstGeom prst="rect">
            <a:avLst/>
          </a:prstGeom>
          <a:noFill/>
        </p:spPr>
        <p:txBody>
          <a:bodyPr wrap="square" rtlCol="0">
            <a:spAutoFit/>
          </a:bodyPr>
          <a:lstStyle/>
          <a:p>
            <a:r>
              <a:rPr lang="el-GR" sz="1600" dirty="0"/>
              <a:t>Ο </a:t>
            </a:r>
            <a:r>
              <a:rPr lang="el-GR" sz="1600" dirty="0" err="1"/>
              <a:t>Theo</a:t>
            </a:r>
            <a:r>
              <a:rPr lang="el-GR" sz="1600" dirty="0"/>
              <a:t> προτιμά τον </a:t>
            </a:r>
            <a:r>
              <a:rPr lang="el-GR" sz="1600" b="1" dirty="0"/>
              <a:t>εθελοντισμό</a:t>
            </a:r>
            <a:r>
              <a:rPr lang="el-GR" sz="1600" dirty="0"/>
              <a:t> ως έναν τρόπο για να βοηθήσει τις διαφορετικές κοινότητες, ενώ παράλληλα θα απολαμβάνει τον χρόνο με τον φίλο του. </a:t>
            </a:r>
            <a:endParaRPr lang="el-GR" sz="1600" dirty="0"/>
          </a:p>
        </p:txBody>
      </p:sp>
      <p:sp>
        <p:nvSpPr>
          <p:cNvPr id="24" name="Rectangle 23"/>
          <p:cNvSpPr/>
          <p:nvPr/>
        </p:nvSpPr>
        <p:spPr>
          <a:xfrm>
            <a:off x="6161399" y="4238741"/>
            <a:ext cx="2673493" cy="1614624"/>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TextBox 24"/>
          <p:cNvSpPr txBox="1"/>
          <p:nvPr/>
        </p:nvSpPr>
        <p:spPr>
          <a:xfrm>
            <a:off x="6174324" y="4238741"/>
            <a:ext cx="2660566" cy="1569660"/>
          </a:xfrm>
          <a:prstGeom prst="rect">
            <a:avLst/>
          </a:prstGeom>
          <a:noFill/>
        </p:spPr>
        <p:txBody>
          <a:bodyPr wrap="square" rtlCol="0">
            <a:spAutoFit/>
          </a:bodyPr>
          <a:lstStyle/>
          <a:p>
            <a:r>
              <a:rPr lang="el-GR" sz="1600" dirty="0"/>
              <a:t>Η μητέρα του αναρωτιέται αν το Παρίσι είναι η κατάλληλη επιλογή. Του ζήτησε να </a:t>
            </a:r>
            <a:r>
              <a:rPr lang="el-GR" sz="1600" b="1" dirty="0"/>
              <a:t>ανακαλύψει την ΕΕ</a:t>
            </a:r>
            <a:r>
              <a:rPr lang="el-GR" sz="1600" dirty="0"/>
              <a:t> λίγο περισσότερο πριν να λάβει οριστική απόφαση.</a:t>
            </a:r>
            <a:endParaRPr lang="el-GR" sz="1600" dirty="0"/>
          </a:p>
        </p:txBody>
      </p:sp>
      <p:pic>
        <p:nvPicPr>
          <p:cNvPr id="26" name="Picture 25"/>
          <p:cNvPicPr>
            <a:picLocks noChangeAspect="1"/>
          </p:cNvPicPr>
          <p:nvPr/>
        </p:nvPicPr>
        <p:blipFill>
          <a:blip r:embed="rId5" cstate="screen"/>
          <a:stretch>
            <a:fillRect/>
          </a:stretch>
        </p:blipFill>
        <p:spPr>
          <a:xfrm>
            <a:off x="4049812" y="2654366"/>
            <a:ext cx="1942950" cy="960394"/>
          </a:xfrm>
          <a:prstGeom prst="rect">
            <a:avLst/>
          </a:prstGeom>
        </p:spPr>
      </p:pic>
      <p:sp>
        <p:nvSpPr>
          <p:cNvPr id="27" name="Rectangle 26"/>
          <p:cNvSpPr/>
          <p:nvPr/>
        </p:nvSpPr>
        <p:spPr>
          <a:xfrm>
            <a:off x="6174324" y="2589595"/>
            <a:ext cx="2660569" cy="1501325"/>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 name="TextBox 27"/>
          <p:cNvSpPr txBox="1"/>
          <p:nvPr/>
        </p:nvSpPr>
        <p:spPr>
          <a:xfrm>
            <a:off x="6174325" y="2491784"/>
            <a:ext cx="2682516" cy="1569660"/>
          </a:xfrm>
          <a:prstGeom prst="rect">
            <a:avLst/>
          </a:prstGeom>
          <a:noFill/>
        </p:spPr>
        <p:txBody>
          <a:bodyPr wrap="square" rtlCol="0">
            <a:spAutoFit/>
          </a:bodyPr>
          <a:lstStyle/>
          <a:p>
            <a:r>
              <a:rPr lang="el-GR" sz="1600" dirty="0"/>
              <a:t>Ο </a:t>
            </a:r>
            <a:r>
              <a:rPr lang="el-GR" sz="1600" dirty="0" err="1"/>
              <a:t>Theo</a:t>
            </a:r>
            <a:r>
              <a:rPr lang="el-GR" sz="1600" dirty="0"/>
              <a:t> καθησυχάζει τη μητέρα του λέγοντας ότι, αν χρειαστεί χρήματα, μπορεί να βρει δουλειά κάνοντας αίτηση για το </a:t>
            </a:r>
            <a:r>
              <a:rPr lang="el-GR" sz="1600" b="1" dirty="0"/>
              <a:t>πρόγραμμα «Εγγυήσεις για τη Νεολαία»</a:t>
            </a:r>
            <a:r>
              <a:rPr lang="el-GR" sz="1600" dirty="0"/>
              <a:t>.</a:t>
            </a:r>
            <a:endParaRPr lang="el-GR" sz="1600" dirty="0"/>
          </a:p>
        </p:txBody>
      </p:sp>
      <p:sp>
        <p:nvSpPr>
          <p:cNvPr id="23" name="TextBox 22"/>
          <p:cNvSpPr txBox="1"/>
          <p:nvPr/>
        </p:nvSpPr>
        <p:spPr>
          <a:xfrm rot="5400000">
            <a:off x="4403273" y="5199584"/>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endParaRPr lang="el-GR" sz="600">
              <a:solidFill>
                <a:schemeClr val="bg1"/>
              </a:solidFill>
            </a:endParaRPr>
          </a:p>
        </p:txBody>
      </p:sp>
      <p:sp>
        <p:nvSpPr>
          <p:cNvPr id="29" name="TextBox 28"/>
          <p:cNvSpPr txBox="1"/>
          <p:nvPr/>
        </p:nvSpPr>
        <p:spPr>
          <a:xfrm>
            <a:off x="5194381" y="3462063"/>
            <a:ext cx="1625248" cy="184666"/>
          </a:xfrm>
          <a:prstGeom prst="rect">
            <a:avLst/>
          </a:prstGeom>
          <a:noFill/>
        </p:spPr>
        <p:txBody>
          <a:bodyPr wrap="square" rtlCol="0">
            <a:spAutoFit/>
          </a:bodyPr>
          <a:lstStyle/>
          <a:p>
            <a:r>
              <a:rPr lang="el-GR" sz="600" i="1"/>
              <a:t>©</a:t>
            </a:r>
            <a:r>
              <a:rPr lang="el-GR" sz="600"/>
              <a:t> ΕΥΡΩΠΑΪΚΗ ΕΝΩΣΗ</a:t>
            </a:r>
            <a:endParaRPr lang="el-GR" sz="600"/>
          </a:p>
        </p:txBody>
      </p:sp>
      <p:sp>
        <p:nvSpPr>
          <p:cNvPr id="30" name="TextBox 29"/>
          <p:cNvSpPr txBox="1"/>
          <p:nvPr/>
        </p:nvSpPr>
        <p:spPr>
          <a:xfrm>
            <a:off x="5253283" y="1676593"/>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endParaRPr lang="el-GR" sz="600">
              <a:solidFill>
                <a:schemeClr val="bg1"/>
              </a:solidFill>
            </a:endParaRPr>
          </a:p>
        </p:txBody>
      </p:sp>
      <p:sp>
        <p:nvSpPr>
          <p:cNvPr id="31" name="TextBox 30"/>
          <p:cNvSpPr txBox="1"/>
          <p:nvPr/>
        </p:nvSpPr>
        <p:spPr>
          <a:xfrm>
            <a:off x="586985" y="4493248"/>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endParaRPr lang="el-GR" sz="6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cstate="email"/>
          <a:stretch>
            <a:fillRect/>
          </a:stretch>
        </p:blipFill>
        <p:spPr>
          <a:xfrm>
            <a:off x="0" y="0"/>
            <a:ext cx="9144000" cy="6858000"/>
          </a:xfrm>
          <a:prstGeom prst="rect">
            <a:avLst/>
          </a:prstGeom>
        </p:spPr>
      </p:pic>
      <p:sp>
        <p:nvSpPr>
          <p:cNvPr id="14" name="Larme 13"/>
          <p:cNvSpPr/>
          <p:nvPr/>
        </p:nvSpPr>
        <p:spPr>
          <a:xfrm rot="10800000">
            <a:off x="5571487" y="1516552"/>
            <a:ext cx="3220467" cy="3239727"/>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614333" y="2128447"/>
            <a:ext cx="3134773" cy="2015936"/>
          </a:xfrm>
          <a:prstGeom prst="rect">
            <a:avLst/>
          </a:prstGeom>
          <a:noFill/>
        </p:spPr>
        <p:txBody>
          <a:bodyPr wrap="square" rtlCol="0">
            <a:spAutoFit/>
          </a:bodyPr>
          <a:lstStyle/>
          <a:p>
            <a:pPr algn="ctr"/>
            <a:r>
              <a:rPr lang="el-GR" sz="2500" b="1">
                <a:solidFill>
                  <a:schemeClr val="bg1"/>
                </a:solidFill>
              </a:rPr>
              <a:t>Σε ποια θέματα </a:t>
            </a:r>
            <a:br>
              <a:rPr lang="el-GR" sz="2500" b="1">
                <a:solidFill>
                  <a:schemeClr val="bg1"/>
                </a:solidFill>
              </a:rPr>
            </a:br>
            <a:r>
              <a:rPr lang="el-GR" sz="2500" b="1">
                <a:solidFill>
                  <a:schemeClr val="bg1"/>
                </a:solidFill>
              </a:rPr>
              <a:t>θεωρείτε ότι πρέπει να δώσουν προτεραιότητα τα ευρωπαϊκά θεσμικά όργανα;</a:t>
            </a:r>
            <a:endParaRPr lang="el-GR" sz="2500" b="1">
              <a:solidFill>
                <a:schemeClr val="bg1"/>
              </a:solidFill>
            </a:endParaRPr>
          </a:p>
        </p:txBody>
      </p:sp>
      <p:sp>
        <p:nvSpPr>
          <p:cNvPr id="5" name="TextBox 4"/>
          <p:cNvSpPr txBox="1"/>
          <p:nvPr/>
        </p:nvSpPr>
        <p:spPr>
          <a:xfrm>
            <a:off x="8331376" y="6581001"/>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endParaRPr lang="el-GR" sz="6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428750" y="2871603"/>
            <a:ext cx="7429500" cy="830997"/>
          </a:xfrm>
          <a:prstGeom prst="rect">
            <a:avLst/>
          </a:prstGeom>
          <a:noFill/>
        </p:spPr>
        <p:txBody>
          <a:bodyPr wrap="square" rtlCol="0">
            <a:spAutoFit/>
          </a:bodyPr>
          <a:lstStyle/>
          <a:p>
            <a:pPr algn="ctr"/>
            <a:r>
              <a:rPr lang="el-GR" sz="4800" b="1">
                <a:solidFill>
                  <a:schemeClr val="bg1"/>
                </a:solidFill>
              </a:rPr>
              <a:t>ΠΩΣ ΛΕΙΤΟΥΡΓΕΙ Η ΕΕ;</a:t>
            </a:r>
            <a:endParaRPr lang="el-GR" sz="4800" b="1" dirty="0">
              <a:solidFill>
                <a:schemeClr val="bg1"/>
              </a:solidFill>
            </a:endParaRPr>
          </a:p>
        </p:txBody>
      </p:sp>
      <p:pic>
        <p:nvPicPr>
          <p:cNvPr id="7" name="Image 7"/>
          <p:cNvPicPr>
            <a:picLocks noChangeAspect="1"/>
          </p:cNvPicPr>
          <p:nvPr/>
        </p:nvPicPr>
        <p:blipFill>
          <a:blip r:embed="rId1"/>
          <a:stretch>
            <a:fillRect/>
          </a:stretch>
        </p:blipFill>
        <p:spPr>
          <a:xfrm>
            <a:off x="5626100" y="4143736"/>
            <a:ext cx="2159000" cy="5888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2000">
              <a:schemeClr val="accent2">
                <a:lumMod val="40000"/>
                <a:lumOff val="60000"/>
              </a:schemeClr>
            </a:gs>
            <a:gs pos="83000">
              <a:schemeClr val="accent2">
                <a:lumMod val="40000"/>
                <a:lumOff val="6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8" name="Content Placeholder 9"/>
          <p:cNvPicPr>
            <a:picLocks noChangeAspect="1"/>
          </p:cNvPicPr>
          <p:nvPr/>
        </p:nvPicPr>
        <p:blipFill rotWithShape="1">
          <a:blip r:embed="rId1" cstate="email"/>
          <a:srcRect/>
          <a:stretch>
            <a:fillRect/>
          </a:stretch>
        </p:blipFill>
        <p:spPr>
          <a:xfrm>
            <a:off x="4947392" y="961555"/>
            <a:ext cx="3845675" cy="2584691"/>
          </a:xfrm>
          <a:prstGeom prst="rect">
            <a:avLst/>
          </a:prstGeom>
          <a:ln w="28575">
            <a:noFill/>
          </a:ln>
        </p:spPr>
      </p:pic>
      <p:sp>
        <p:nvSpPr>
          <p:cNvPr id="9" name="Rectangle 8"/>
          <p:cNvSpPr/>
          <p:nvPr/>
        </p:nvSpPr>
        <p:spPr>
          <a:xfrm>
            <a:off x="173697" y="961555"/>
            <a:ext cx="4691423" cy="5662523"/>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Rectangle 4"/>
          <p:cNvSpPr/>
          <p:nvPr/>
        </p:nvSpPr>
        <p:spPr>
          <a:xfrm rot="16200000">
            <a:off x="8042097" y="5733084"/>
            <a:ext cx="1957587" cy="246221"/>
          </a:xfrm>
          <a:prstGeom prst="rect">
            <a:avLst/>
          </a:prstGeom>
        </p:spPr>
        <p:txBody>
          <a:bodyPr wrap="none">
            <a:spAutoFit/>
          </a:bodyPr>
          <a:lstStyle/>
          <a:p>
            <a:r>
              <a:rPr lang="el-GR" sz="1000" b="1">
                <a:solidFill>
                  <a:srgbClr val="FFA00E"/>
                </a:solidFill>
                <a:latin typeface="Arial" panose="020B0604020202020204" pitchFamily="34" charset="0"/>
                <a:ea typeface="Arial" panose="020B0604020202020204" pitchFamily="34" charset="0"/>
                <a:cs typeface="Arial" panose="020B0604020202020204" pitchFamily="34" charset="0"/>
              </a:rPr>
              <a:t>ΠΩΣ ΛΕΙΤΟΥΡΓΕΙ Η ΕΕ;</a:t>
            </a:r>
            <a:endParaRPr lang="el-GR" sz="1000" b="1">
              <a:solidFill>
                <a:srgbClr val="FFA00E"/>
              </a:solidFill>
              <a:latin typeface="Arial" panose="020B0604020202020204" pitchFamily="34" charset="0"/>
              <a:ea typeface="Arial" panose="020B0604020202020204" pitchFamily="34" charset="0"/>
              <a:cs typeface="Arial" panose="020B0604020202020204" pitchFamily="34" charset="0"/>
            </a:endParaRPr>
          </a:p>
        </p:txBody>
      </p:sp>
      <p:cxnSp>
        <p:nvCxnSpPr>
          <p:cNvPr id="6" name="Connecteur droit 5"/>
          <p:cNvCxnSpPr/>
          <p:nvPr/>
        </p:nvCxnSpPr>
        <p:spPr>
          <a:xfrm flipV="1">
            <a:off x="8906897" y="4867875"/>
            <a:ext cx="244681" cy="9526"/>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3" name="Larme 2"/>
          <p:cNvSpPr/>
          <p:nvPr/>
        </p:nvSpPr>
        <p:spPr>
          <a:xfrm rot="5400000">
            <a:off x="34046" y="92317"/>
            <a:ext cx="579604" cy="583070"/>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615383" y="157713"/>
            <a:ext cx="5270412" cy="584775"/>
          </a:xfrm>
          <a:prstGeom prst="rect">
            <a:avLst/>
          </a:prstGeom>
          <a:noFill/>
        </p:spPr>
        <p:txBody>
          <a:bodyPr wrap="square" rtlCol="0">
            <a:spAutoFit/>
          </a:bodyPr>
          <a:lstStyle/>
          <a:p>
            <a:r>
              <a:rPr lang="el-GR" sz="3200" b="1">
                <a:solidFill>
                  <a:srgbClr val="FFA00E"/>
                </a:solidFill>
              </a:rPr>
              <a:t>ΤΟ ΕΥΡΩΠΑΪΚΟ ΚΟΙΝΟΒΟΥΛΙΟ</a:t>
            </a:r>
            <a:endParaRPr lang="el-GR" sz="3200" b="1">
              <a:solidFill>
                <a:srgbClr val="FFA00E"/>
              </a:solidFill>
            </a:endParaRPr>
          </a:p>
        </p:txBody>
      </p:sp>
      <p:pic>
        <p:nvPicPr>
          <p:cNvPr id="13" name="Image 12"/>
          <p:cNvPicPr>
            <a:picLocks noChangeAspect="1"/>
          </p:cNvPicPr>
          <p:nvPr/>
        </p:nvPicPr>
        <p:blipFill>
          <a:blip r:embed="rId2" cstate="email"/>
          <a:stretch>
            <a:fillRect/>
          </a:stretch>
        </p:blipFill>
        <p:spPr>
          <a:xfrm>
            <a:off x="3828596" y="6010386"/>
            <a:ext cx="966710" cy="527296"/>
          </a:xfrm>
          <a:prstGeom prst="rect">
            <a:avLst/>
          </a:prstGeom>
        </p:spPr>
      </p:pic>
      <p:sp>
        <p:nvSpPr>
          <p:cNvPr id="10" name="Rectangle 9"/>
          <p:cNvSpPr/>
          <p:nvPr/>
        </p:nvSpPr>
        <p:spPr>
          <a:xfrm>
            <a:off x="173696" y="1016002"/>
            <a:ext cx="4621610" cy="5478423"/>
          </a:xfrm>
          <a:prstGeom prst="rect">
            <a:avLst/>
          </a:prstGeom>
        </p:spPr>
        <p:txBody>
          <a:bodyPr wrap="square">
            <a:spAutoFit/>
          </a:bodyPr>
          <a:lstStyle/>
          <a:p>
            <a:pPr marL="285750" indent="-285750">
              <a:lnSpc>
                <a:spcPts val="2000"/>
              </a:lnSpc>
              <a:buSzPct val="120000"/>
              <a:buFont typeface="Arial" panose="020B0604020202020204" pitchFamily="34" charset="0"/>
              <a:buChar char="•"/>
            </a:pPr>
            <a:r>
              <a:rPr lang="el-GR" dirty="0">
                <a:latin typeface="Calibri" panose="020F0502020204030204" charset="0"/>
                <a:cs typeface="Calibri" panose="020F0502020204030204" charset="0"/>
              </a:rPr>
              <a:t>είναι</a:t>
            </a:r>
            <a:r>
              <a:rPr lang="el-GR" b="1" dirty="0">
                <a:latin typeface="Calibri" panose="020F0502020204030204" charset="0"/>
                <a:cs typeface="Calibri" panose="020F0502020204030204" charset="0"/>
              </a:rPr>
              <a:t> η φωνή </a:t>
            </a:r>
            <a:r>
              <a:rPr lang="el-GR" dirty="0">
                <a:latin typeface="Calibri" panose="020F0502020204030204" charset="0"/>
                <a:cs typeface="Calibri" panose="020F0502020204030204" charset="0"/>
              </a:rPr>
              <a:t>των </a:t>
            </a:r>
            <a:r>
              <a:rPr lang="el-GR" b="1" dirty="0">
                <a:latin typeface="Calibri" panose="020F0502020204030204" charset="0"/>
                <a:cs typeface="Calibri" panose="020F0502020204030204" charset="0"/>
              </a:rPr>
              <a:t>Ευρωπαίων πολιτών</a:t>
            </a:r>
            <a:endParaRPr lang="el-GR" b="1" dirty="0">
              <a:latin typeface="Calibri" panose="020F0502020204030204" charset="0"/>
              <a:cs typeface="Calibri" panose="020F0502020204030204" charset="0"/>
            </a:endParaRPr>
          </a:p>
          <a:p>
            <a:pPr>
              <a:lnSpc>
                <a:spcPts val="2000"/>
              </a:lnSpc>
              <a:buSzPct val="120000"/>
            </a:pPr>
            <a:endParaRPr lang="en-GB" dirty="0">
              <a:latin typeface="Calibri" panose="020F0502020204030204" charset="0"/>
              <a:cs typeface="Calibri" panose="020F0502020204030204" charset="0"/>
            </a:endParaRPr>
          </a:p>
          <a:p>
            <a:pPr marL="285750" indent="-285750">
              <a:lnSpc>
                <a:spcPts val="2000"/>
              </a:lnSpc>
              <a:buSzPct val="120000"/>
              <a:buFont typeface="Arial" panose="020B0604020202020204" pitchFamily="34" charset="0"/>
              <a:buChar char="•"/>
            </a:pPr>
            <a:r>
              <a:rPr lang="el-GR" dirty="0">
                <a:latin typeface="Calibri" panose="020F0502020204030204" charset="0"/>
                <a:cs typeface="Calibri" panose="020F0502020204030204" charset="0"/>
              </a:rPr>
              <a:t>έχει μέλη από όλες τις χώρες της ΕΕ, που </a:t>
            </a:r>
            <a:r>
              <a:rPr lang="el-GR" b="1" dirty="0">
                <a:latin typeface="Calibri" panose="020F0502020204030204" charset="0"/>
                <a:cs typeface="Calibri" panose="020F0502020204030204" charset="0"/>
              </a:rPr>
              <a:t>εκλέγονται </a:t>
            </a:r>
            <a:r>
              <a:rPr lang="el-GR" dirty="0">
                <a:latin typeface="Calibri" panose="020F0502020204030204" charset="0"/>
                <a:cs typeface="Calibri" panose="020F0502020204030204" charset="0"/>
              </a:rPr>
              <a:t>απευθείας από τους πολίτες </a:t>
            </a:r>
            <a:r>
              <a:rPr lang="el-GR" b="1" dirty="0">
                <a:latin typeface="Calibri" panose="020F0502020204030204" charset="0"/>
                <a:cs typeface="Calibri" panose="020F0502020204030204" charset="0"/>
              </a:rPr>
              <a:t>κάθε πέντε χρόνια</a:t>
            </a:r>
            <a:endParaRPr lang="el-GR" b="1" dirty="0">
              <a:latin typeface="Calibri" panose="020F0502020204030204" charset="0"/>
              <a:cs typeface="Calibri" panose="020F0502020204030204" charset="0"/>
            </a:endParaRPr>
          </a:p>
          <a:p>
            <a:pPr>
              <a:lnSpc>
                <a:spcPts val="2000"/>
              </a:lnSpc>
              <a:buSzPct val="120000"/>
            </a:pPr>
            <a:endParaRPr lang="en-GB" dirty="0">
              <a:latin typeface="Calibri" panose="020F0502020204030204" charset="0"/>
              <a:cs typeface="Calibri" panose="020F0502020204030204" charset="0"/>
            </a:endParaRPr>
          </a:p>
          <a:p>
            <a:pPr marL="285750" indent="-285750">
              <a:lnSpc>
                <a:spcPts val="2000"/>
              </a:lnSpc>
              <a:buSzPct val="120000"/>
              <a:buFont typeface="Arial" panose="020B0604020202020204" pitchFamily="34" charset="0"/>
              <a:buChar char="•"/>
            </a:pPr>
            <a:r>
              <a:rPr lang="el-GR" dirty="0">
                <a:latin typeface="Calibri" panose="020F0502020204030204" charset="0"/>
                <a:cs typeface="Calibri" panose="020F0502020204030204" charset="0"/>
              </a:rPr>
              <a:t>συζητά </a:t>
            </a:r>
            <a:r>
              <a:rPr lang="el-GR" b="1" dirty="0">
                <a:latin typeface="Calibri" panose="020F0502020204030204" charset="0"/>
                <a:cs typeface="Calibri" panose="020F0502020204030204" charset="0"/>
              </a:rPr>
              <a:t>νέους νόμους </a:t>
            </a:r>
            <a:r>
              <a:rPr lang="el-GR" dirty="0">
                <a:latin typeface="Calibri" panose="020F0502020204030204" charset="0"/>
                <a:cs typeface="Calibri" panose="020F0502020204030204" charset="0"/>
              </a:rPr>
              <a:t>που προτείνονται από την Ευρωπαϊκή Επιτροπή</a:t>
            </a:r>
            <a:endParaRPr lang="el-GR" dirty="0">
              <a:latin typeface="Calibri" panose="020F0502020204030204" charset="0"/>
              <a:cs typeface="Calibri" panose="020F0502020204030204" charset="0"/>
            </a:endParaRPr>
          </a:p>
          <a:p>
            <a:pPr>
              <a:lnSpc>
                <a:spcPts val="2000"/>
              </a:lnSpc>
              <a:buSzPct val="120000"/>
            </a:pPr>
            <a:endParaRPr lang="en-GB" dirty="0">
              <a:latin typeface="Calibri" panose="020F0502020204030204" charset="0"/>
              <a:cs typeface="Calibri" panose="020F0502020204030204" charset="0"/>
            </a:endParaRPr>
          </a:p>
          <a:p>
            <a:pPr marL="285750" indent="-285750">
              <a:lnSpc>
                <a:spcPts val="2000"/>
              </a:lnSpc>
              <a:buSzPct val="120000"/>
              <a:buFont typeface="Arial" panose="020B0604020202020204" pitchFamily="34" charset="0"/>
              <a:buChar char="•"/>
            </a:pPr>
            <a:r>
              <a:rPr lang="el-GR" b="1" dirty="0">
                <a:latin typeface="Calibri" panose="020F0502020204030204" charset="0"/>
                <a:cs typeface="Calibri" panose="020F0502020204030204" charset="0"/>
              </a:rPr>
              <a:t>τροποποιεί </a:t>
            </a:r>
            <a:r>
              <a:rPr lang="el-GR" dirty="0">
                <a:latin typeface="Calibri" panose="020F0502020204030204" charset="0"/>
                <a:cs typeface="Calibri" panose="020F0502020204030204" charset="0"/>
              </a:rPr>
              <a:t>(αν είναι απαραίτητο) και </a:t>
            </a:r>
            <a:r>
              <a:rPr lang="el-GR" b="1" dirty="0">
                <a:latin typeface="Calibri" panose="020F0502020204030204" charset="0"/>
                <a:cs typeface="Calibri" panose="020F0502020204030204" charset="0"/>
              </a:rPr>
              <a:t>αποφασίζει</a:t>
            </a:r>
            <a:r>
              <a:rPr lang="el-GR" dirty="0">
                <a:latin typeface="Calibri" panose="020F0502020204030204" charset="0"/>
                <a:cs typeface="Calibri" panose="020F0502020204030204" charset="0"/>
              </a:rPr>
              <a:t> αυτούς τους νόμους μαζί με το Συμβούλιο</a:t>
            </a:r>
            <a:endParaRPr lang="el-GR" dirty="0">
              <a:latin typeface="Calibri" panose="020F0502020204030204" charset="0"/>
              <a:cs typeface="Calibri" panose="020F0502020204030204" charset="0"/>
            </a:endParaRPr>
          </a:p>
          <a:p>
            <a:pPr>
              <a:lnSpc>
                <a:spcPts val="2000"/>
              </a:lnSpc>
              <a:buSzPct val="120000"/>
            </a:pPr>
            <a:endParaRPr lang="en-GB" dirty="0">
              <a:latin typeface="Calibri" panose="020F0502020204030204" charset="0"/>
              <a:cs typeface="Calibri" panose="020F0502020204030204" charset="0"/>
            </a:endParaRPr>
          </a:p>
          <a:p>
            <a:pPr marL="285750" indent="-285750">
              <a:lnSpc>
                <a:spcPts val="2000"/>
              </a:lnSpc>
              <a:buSzPct val="120000"/>
              <a:buFont typeface="Arial" panose="020B0604020202020204" pitchFamily="34" charset="0"/>
              <a:buChar char="•"/>
            </a:pPr>
            <a:r>
              <a:rPr lang="el-GR" dirty="0">
                <a:latin typeface="Calibri" panose="020F0502020204030204" charset="0"/>
                <a:cs typeface="Calibri" panose="020F0502020204030204" charset="0"/>
              </a:rPr>
              <a:t>εκλέγει τον </a:t>
            </a:r>
            <a:r>
              <a:rPr lang="el-GR" b="1" dirty="0">
                <a:latin typeface="Calibri" panose="020F0502020204030204" charset="0"/>
                <a:cs typeface="Calibri" panose="020F0502020204030204" charset="0"/>
              </a:rPr>
              <a:t>πρόεδρο της Ευρωπαϊκής Επιτροπής</a:t>
            </a:r>
            <a:endParaRPr lang="el-GR" b="1" dirty="0">
              <a:latin typeface="Calibri" panose="020F0502020204030204" charset="0"/>
              <a:cs typeface="Calibri" panose="020F0502020204030204" charset="0"/>
            </a:endParaRPr>
          </a:p>
          <a:p>
            <a:pPr marL="285750" indent="-285750">
              <a:lnSpc>
                <a:spcPts val="2000"/>
              </a:lnSpc>
              <a:buSzPct val="120000"/>
              <a:buFont typeface="Arial" panose="020B0604020202020204" pitchFamily="34" charset="0"/>
              <a:buChar char="•"/>
            </a:pPr>
            <a:endParaRPr lang="en-GB" dirty="0">
              <a:latin typeface="Calibri" panose="020F0502020204030204" charset="0"/>
              <a:cs typeface="Calibri" panose="020F0502020204030204" charset="0"/>
            </a:endParaRPr>
          </a:p>
          <a:p>
            <a:pPr marL="285750" indent="-285750">
              <a:lnSpc>
                <a:spcPts val="2000"/>
              </a:lnSpc>
              <a:buSzPct val="120000"/>
              <a:buFont typeface="Arial" panose="020B0604020202020204" pitchFamily="34" charset="0"/>
              <a:buChar char="•"/>
            </a:pPr>
            <a:r>
              <a:rPr lang="el-GR" dirty="0">
                <a:latin typeface="Calibri" panose="020F0502020204030204" charset="0"/>
                <a:cs typeface="Calibri" panose="020F0502020204030204" charset="0"/>
              </a:rPr>
              <a:t>εγκρίνει τον </a:t>
            </a:r>
            <a:r>
              <a:rPr lang="el-GR" b="1" dirty="0">
                <a:latin typeface="Calibri" panose="020F0502020204030204" charset="0"/>
                <a:cs typeface="Calibri" panose="020F0502020204030204" charset="0"/>
              </a:rPr>
              <a:t>προϋπολογισμό της ΕΕ</a:t>
            </a:r>
            <a:endParaRPr lang="en-GB" b="1" dirty="0">
              <a:latin typeface="Calibri" panose="020F0502020204030204" charset="0"/>
              <a:cs typeface="Calibri" panose="020F0502020204030204" charset="0"/>
            </a:endParaRPr>
          </a:p>
          <a:p>
            <a:pPr marL="285750" indent="-285750">
              <a:lnSpc>
                <a:spcPts val="2000"/>
              </a:lnSpc>
              <a:buSzPct val="120000"/>
              <a:buFont typeface="Arial" panose="020B0604020202020204" pitchFamily="34" charset="0"/>
              <a:buChar char="•"/>
            </a:pPr>
            <a:endParaRPr lang="fr-BE" b="1" dirty="0">
              <a:latin typeface="Calibri" panose="020F0502020204030204" charset="0"/>
              <a:cs typeface="Calibri" panose="020F0502020204030204" charset="0"/>
            </a:endParaRPr>
          </a:p>
          <a:p>
            <a:pPr marL="285750" indent="-285750">
              <a:lnSpc>
                <a:spcPts val="2000"/>
              </a:lnSpc>
              <a:buSzPct val="120000"/>
              <a:buFont typeface="Arial" panose="020B0604020202020204" pitchFamily="34" charset="0"/>
              <a:buChar char="•"/>
            </a:pPr>
            <a:r>
              <a:rPr lang="el-GR" dirty="0">
                <a:latin typeface="Calibri" panose="020F0502020204030204" charset="0"/>
                <a:cs typeface="Calibri" panose="020F0502020204030204" charset="0"/>
              </a:rPr>
              <a:t>διεξάγει τουλάχιστον έξι συνεδριάσεις ετησίως στις </a:t>
            </a:r>
            <a:r>
              <a:rPr lang="el-GR" b="1" dirty="0">
                <a:latin typeface="Calibri" panose="020F0502020204030204" charset="0"/>
                <a:cs typeface="Calibri" panose="020F0502020204030204" charset="0"/>
              </a:rPr>
              <a:t>Βρυξέλλες </a:t>
            </a:r>
            <a:r>
              <a:rPr lang="el-GR" dirty="0">
                <a:latin typeface="Calibri" panose="020F0502020204030204" charset="0"/>
                <a:cs typeface="Calibri" panose="020F0502020204030204" charset="0"/>
              </a:rPr>
              <a:t>(Βέλγιο) και 12 στο </a:t>
            </a:r>
            <a:r>
              <a:rPr lang="el-GR" b="1" dirty="0">
                <a:latin typeface="Calibri" panose="020F0502020204030204" charset="0"/>
                <a:cs typeface="Calibri" panose="020F0502020204030204" charset="0"/>
              </a:rPr>
              <a:t>Στρασβούργο </a:t>
            </a:r>
            <a:r>
              <a:rPr lang="el-GR" dirty="0">
                <a:latin typeface="Calibri" panose="020F0502020204030204" charset="0"/>
                <a:cs typeface="Calibri" panose="020F0502020204030204" charset="0"/>
              </a:rPr>
              <a:t>(Γαλλία)</a:t>
            </a:r>
            <a:endParaRPr lang="el-GR" dirty="0">
              <a:latin typeface="Calibri" panose="020F0502020204030204" charset="0"/>
              <a:cs typeface="Calibri" panose="020F0502020204030204" charset="0"/>
            </a:endParaRPr>
          </a:p>
        </p:txBody>
      </p:sp>
      <p:pic>
        <p:nvPicPr>
          <p:cNvPr id="7" name="Picture 6"/>
          <p:cNvPicPr>
            <a:picLocks noChangeAspect="1"/>
          </p:cNvPicPr>
          <p:nvPr/>
        </p:nvPicPr>
        <p:blipFill>
          <a:blip r:embed="rId3" cstate="email"/>
          <a:stretch>
            <a:fillRect/>
          </a:stretch>
        </p:blipFill>
        <p:spPr>
          <a:xfrm>
            <a:off x="4960717" y="4085146"/>
            <a:ext cx="3832350" cy="2538932"/>
          </a:xfrm>
          <a:prstGeom prst="rect">
            <a:avLst/>
          </a:prstGeom>
        </p:spPr>
      </p:pic>
      <p:sp>
        <p:nvSpPr>
          <p:cNvPr id="14" name="Rectangle 13"/>
          <p:cNvSpPr/>
          <p:nvPr/>
        </p:nvSpPr>
        <p:spPr>
          <a:xfrm>
            <a:off x="6537908" y="4049563"/>
            <a:ext cx="4572000" cy="184666"/>
          </a:xfrm>
          <a:prstGeom prst="rect">
            <a:avLst/>
          </a:prstGeom>
        </p:spPr>
        <p:txBody>
          <a:bodyPr>
            <a:spAutoFit/>
          </a:bodyPr>
          <a:lstStyle/>
          <a:p>
            <a:r>
              <a:rPr lang="el-GR" sz="600">
                <a:solidFill>
                  <a:schemeClr val="bg1"/>
                </a:solidFill>
                <a:latin typeface="Arial" panose="020B0604020202020204" pitchFamily="34" charset="0"/>
                <a:hlinkClick r:id="rId4" tooltip="w:en:Creative Commons"/>
              </a:rPr>
              <a:t>© Creative Commons</a:t>
            </a:r>
            <a:r>
              <a:rPr lang="el-GR" sz="600">
                <a:solidFill>
                  <a:schemeClr val="bg1"/>
                </a:solidFill>
                <a:latin typeface="Arial" panose="020B0604020202020204" pitchFamily="34" charset="0"/>
              </a:rPr>
              <a:t> </a:t>
            </a:r>
            <a:r>
              <a:rPr lang="el-GR" sz="600">
                <a:solidFill>
                  <a:schemeClr val="bg1"/>
                </a:solidFill>
                <a:latin typeface="Arial" panose="020B0604020202020204" pitchFamily="34" charset="0"/>
                <a:hlinkClick r:id="rId5"/>
              </a:rPr>
              <a:t>Αναφορά Δημιουργού - Παρόμοια Διανομή 4.0 Διεθνές</a:t>
            </a:r>
            <a:endParaRPr lang="el-GR" sz="600">
              <a:solidFill>
                <a:schemeClr val="bg1"/>
              </a:solidFill>
              <a:latin typeface="Arial" panose="020B0604020202020204" pitchFamily="34" charset="0"/>
              <a:hlinkClick r:id="rId5"/>
            </a:endParaRPr>
          </a:p>
        </p:txBody>
      </p:sp>
      <p:sp>
        <p:nvSpPr>
          <p:cNvPr id="15" name="TextBox 14"/>
          <p:cNvSpPr txBox="1"/>
          <p:nvPr/>
        </p:nvSpPr>
        <p:spPr>
          <a:xfrm>
            <a:off x="7958927" y="3317316"/>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endParaRPr lang="el-GR" sz="60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2000">
              <a:schemeClr val="accent2">
                <a:lumMod val="40000"/>
                <a:lumOff val="60000"/>
              </a:schemeClr>
            </a:gs>
            <a:gs pos="83000">
              <a:schemeClr val="accent2">
                <a:lumMod val="40000"/>
                <a:lumOff val="6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p:cNvPicPr>
            <a:picLocks noChangeAspect="1"/>
          </p:cNvPicPr>
          <p:nvPr/>
        </p:nvPicPr>
        <p:blipFill rotWithShape="1">
          <a:blip r:embed="rId1" cstate="email"/>
          <a:srcRect/>
          <a:stretch>
            <a:fillRect/>
          </a:stretch>
        </p:blipFill>
        <p:spPr>
          <a:xfrm>
            <a:off x="0" y="4150119"/>
            <a:ext cx="9144000" cy="2707881"/>
          </a:xfrm>
          <a:prstGeom prst="rect">
            <a:avLst/>
          </a:prstGeom>
        </p:spPr>
      </p:pic>
      <p:sp>
        <p:nvSpPr>
          <p:cNvPr id="3" name="Larme 2"/>
          <p:cNvSpPr/>
          <p:nvPr/>
        </p:nvSpPr>
        <p:spPr>
          <a:xfrm rot="5400000">
            <a:off x="80656" y="52903"/>
            <a:ext cx="620883" cy="627091"/>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179205" y="174373"/>
            <a:ext cx="6175968" cy="584775"/>
          </a:xfrm>
          <a:prstGeom prst="rect">
            <a:avLst/>
          </a:prstGeom>
          <a:noFill/>
        </p:spPr>
        <p:txBody>
          <a:bodyPr wrap="square" rtlCol="0">
            <a:spAutoFit/>
          </a:bodyPr>
          <a:lstStyle/>
          <a:p>
            <a:pPr algn="ctr"/>
            <a:r>
              <a:rPr lang="el-GR" sz="3200" b="1">
                <a:solidFill>
                  <a:srgbClr val="FFA00E"/>
                </a:solidFill>
                <a:latin typeface="Calibri" panose="020F0502020204030204" charset="0"/>
                <a:cs typeface="Calibri" panose="020F0502020204030204" charset="0"/>
              </a:rPr>
              <a:t>ΤΟ ΕΥΡΩΠΑΪΚΟ ΣΥΜΒΟΥΛΙΟ</a:t>
            </a:r>
            <a:endParaRPr lang="el-GR" sz="3200" b="1">
              <a:solidFill>
                <a:srgbClr val="FFA00E"/>
              </a:solidFill>
              <a:latin typeface="Calibri" panose="020F0502020204030204" charset="0"/>
              <a:cs typeface="Calibri" panose="020F0502020204030204" charset="0"/>
            </a:endParaRPr>
          </a:p>
        </p:txBody>
      </p:sp>
      <p:sp>
        <p:nvSpPr>
          <p:cNvPr id="5" name="Rectangle 4"/>
          <p:cNvSpPr/>
          <p:nvPr/>
        </p:nvSpPr>
        <p:spPr>
          <a:xfrm rot="16200000">
            <a:off x="8042097" y="5754025"/>
            <a:ext cx="1957587" cy="246221"/>
          </a:xfrm>
          <a:prstGeom prst="rect">
            <a:avLst/>
          </a:prstGeom>
          <a:solidFill>
            <a:schemeClr val="bg1"/>
          </a:solidFill>
        </p:spPr>
        <p:txBody>
          <a:bodyPr wrap="none">
            <a:spAutoFit/>
          </a:bodyPr>
          <a:lstStyle/>
          <a:p>
            <a:r>
              <a:rPr lang="el-GR" sz="1000" b="1">
                <a:solidFill>
                  <a:srgbClr val="FFA00E"/>
                </a:solidFill>
                <a:latin typeface="Arial" panose="020B0604020202020204" pitchFamily="34" charset="0"/>
                <a:ea typeface="Arial" panose="020B0604020202020204" pitchFamily="34" charset="0"/>
                <a:cs typeface="Arial" panose="020B0604020202020204" pitchFamily="34" charset="0"/>
              </a:rPr>
              <a:t>ΠΩΣ ΛΕΙΤΟΥΡΓΕΙ Η ΕΕ;</a:t>
            </a:r>
            <a:endParaRPr lang="el-GR" sz="1000" b="1">
              <a:solidFill>
                <a:srgbClr val="FFA00E"/>
              </a:solidFill>
              <a:latin typeface="Arial" panose="020B0604020202020204" pitchFamily="34" charset="0"/>
              <a:ea typeface="Arial" panose="020B0604020202020204" pitchFamily="34" charset="0"/>
              <a:cs typeface="Arial" panose="020B0604020202020204" pitchFamily="34" charset="0"/>
            </a:endParaRPr>
          </a:p>
        </p:txBody>
      </p:sp>
      <p:cxnSp>
        <p:nvCxnSpPr>
          <p:cNvPr id="6" name="Connecteur droit 5"/>
          <p:cNvCxnSpPr/>
          <p:nvPr/>
        </p:nvCxnSpPr>
        <p:spPr>
          <a:xfrm flipV="1">
            <a:off x="8897780" y="4867874"/>
            <a:ext cx="246221" cy="9527"/>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3" name="Wave 12"/>
          <p:cNvSpPr/>
          <p:nvPr/>
        </p:nvSpPr>
        <p:spPr>
          <a:xfrm>
            <a:off x="0" y="713460"/>
            <a:ext cx="9143999" cy="3412806"/>
          </a:xfrm>
          <a:prstGeom prst="wave">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TextBox 20"/>
          <p:cNvSpPr txBox="1"/>
          <p:nvPr/>
        </p:nvSpPr>
        <p:spPr>
          <a:xfrm>
            <a:off x="30480" y="1548128"/>
            <a:ext cx="4388122" cy="1477328"/>
          </a:xfrm>
          <a:prstGeom prst="rect">
            <a:avLst/>
          </a:prstGeom>
          <a:noFill/>
        </p:spPr>
        <p:txBody>
          <a:bodyPr wrap="square" rtlCol="0">
            <a:spAutoFit/>
          </a:bodyPr>
          <a:lstStyle/>
          <a:p>
            <a:pPr marL="285750" indent="-285750">
              <a:buFont typeface="Arial" panose="020B0604020202020204" pitchFamily="34" charset="0"/>
              <a:buChar char="•"/>
            </a:pPr>
            <a:r>
              <a:rPr lang="el-GR">
                <a:latin typeface="Calibri" panose="020F0502020204030204" charset="0"/>
                <a:cs typeface="Calibri" panose="020F0502020204030204" charset="0"/>
              </a:rPr>
              <a:t>στο πλαίσιό του συνέρχονται οι </a:t>
            </a:r>
            <a:r>
              <a:rPr lang="el-GR" b="1">
                <a:latin typeface="Calibri" panose="020F0502020204030204" charset="0"/>
                <a:cs typeface="Calibri" panose="020F0502020204030204" charset="0"/>
              </a:rPr>
              <a:t>αρχηγοί κρατών</a:t>
            </a:r>
            <a:r>
              <a:rPr lang="el-GR">
                <a:latin typeface="Calibri" panose="020F0502020204030204" charset="0"/>
                <a:cs typeface="Calibri" panose="020F0502020204030204" charset="0"/>
              </a:rPr>
              <a:t> </a:t>
            </a:r>
            <a:r>
              <a:rPr lang="el-GR" b="1">
                <a:latin typeface="Calibri" panose="020F0502020204030204" charset="0"/>
                <a:cs typeface="Calibri" panose="020F0502020204030204" charset="0"/>
              </a:rPr>
              <a:t>και κυβερνήσεων</a:t>
            </a:r>
            <a:r>
              <a:rPr lang="el-GR">
                <a:latin typeface="Calibri" panose="020F0502020204030204" charset="0"/>
                <a:cs typeface="Calibri" panose="020F0502020204030204" charset="0"/>
              </a:rPr>
              <a:t> όλων των χωρών της ΕΕ</a:t>
            </a:r>
            <a:endParaRPr lang="el-GR">
              <a:latin typeface="Calibri" panose="020F0502020204030204" charset="0"/>
              <a:cs typeface="Calibri" panose="020F0502020204030204" charset="0"/>
            </a:endParaRPr>
          </a:p>
          <a:p>
            <a:endParaRPr lang="en-GB" dirty="0">
              <a:latin typeface="Calibri" panose="020F0502020204030204" charset="0"/>
              <a:cs typeface="Calibri" panose="020F0502020204030204" charset="0"/>
            </a:endParaRPr>
          </a:p>
          <a:p>
            <a:pPr marL="285750" indent="-285750">
              <a:buFont typeface="Arial" panose="020B0604020202020204" pitchFamily="34" charset="0"/>
              <a:buChar char="•"/>
            </a:pPr>
            <a:r>
              <a:rPr lang="el-GR">
                <a:latin typeface="Calibri" panose="020F0502020204030204" charset="0"/>
                <a:cs typeface="Calibri" panose="020F0502020204030204" charset="0"/>
              </a:rPr>
              <a:t>ορίζει τις </a:t>
            </a:r>
            <a:r>
              <a:rPr lang="el-GR" b="1">
                <a:latin typeface="Calibri" panose="020F0502020204030204" charset="0"/>
                <a:cs typeface="Calibri" panose="020F0502020204030204" charset="0"/>
              </a:rPr>
              <a:t>κύριες προτεραιότητες και κατευθύνσεις πολιτικής της ΕΕ</a:t>
            </a:r>
            <a:endParaRPr lang="el-GR" b="1">
              <a:latin typeface="Calibri" panose="020F0502020204030204" charset="0"/>
              <a:cs typeface="Calibri" panose="020F0502020204030204" charset="0"/>
            </a:endParaRPr>
          </a:p>
        </p:txBody>
      </p:sp>
      <p:sp>
        <p:nvSpPr>
          <p:cNvPr id="22" name="TextBox 21"/>
          <p:cNvSpPr txBox="1"/>
          <p:nvPr/>
        </p:nvSpPr>
        <p:spPr>
          <a:xfrm>
            <a:off x="5459594" y="2097928"/>
            <a:ext cx="3657600" cy="646331"/>
          </a:xfrm>
          <a:prstGeom prst="rect">
            <a:avLst/>
          </a:prstGeom>
          <a:noFill/>
        </p:spPr>
        <p:txBody>
          <a:bodyPr wrap="square" rtlCol="0">
            <a:spAutoFit/>
          </a:bodyPr>
          <a:lstStyle/>
          <a:p>
            <a:endParaRPr lang="en-GB" dirty="0">
              <a:latin typeface="Calibri" panose="020F0502020204030204" charset="0"/>
              <a:cs typeface="Calibri" panose="020F0502020204030204" charset="0"/>
            </a:endParaRPr>
          </a:p>
          <a:p>
            <a:endParaRPr lang="fr-BE" dirty="0"/>
          </a:p>
        </p:txBody>
      </p:sp>
      <p:pic>
        <p:nvPicPr>
          <p:cNvPr id="23" name="Picture 22"/>
          <p:cNvPicPr>
            <a:picLocks noChangeAspect="1"/>
          </p:cNvPicPr>
          <p:nvPr/>
        </p:nvPicPr>
        <p:blipFill>
          <a:blip r:embed="rId2" cstate="email"/>
          <a:stretch>
            <a:fillRect/>
          </a:stretch>
        </p:blipFill>
        <p:spPr>
          <a:xfrm>
            <a:off x="8283210" y="2955488"/>
            <a:ext cx="737680" cy="627942"/>
          </a:xfrm>
          <a:prstGeom prst="rect">
            <a:avLst/>
          </a:prstGeom>
        </p:spPr>
      </p:pic>
      <p:sp>
        <p:nvSpPr>
          <p:cNvPr id="4" name="TextBox 3"/>
          <p:cNvSpPr txBox="1"/>
          <p:nvPr/>
        </p:nvSpPr>
        <p:spPr>
          <a:xfrm>
            <a:off x="4719756" y="1566898"/>
            <a:ext cx="3741083" cy="1754326"/>
          </a:xfrm>
          <a:prstGeom prst="rect">
            <a:avLst/>
          </a:prstGeom>
          <a:noFill/>
        </p:spPr>
        <p:txBody>
          <a:bodyPr wrap="square" rtlCol="0">
            <a:spAutoFit/>
          </a:bodyPr>
          <a:lstStyle/>
          <a:p>
            <a:pPr marL="285750" indent="-285750">
              <a:buFont typeface="Arial" panose="020B0604020202020204" pitchFamily="34" charset="0"/>
              <a:buChar char="•"/>
            </a:pPr>
            <a:r>
              <a:rPr lang="el-GR" b="1">
                <a:latin typeface="Calibri" panose="020F0502020204030204" charset="0"/>
                <a:cs typeface="Calibri" panose="020F0502020204030204" charset="0"/>
              </a:rPr>
              <a:t>δεν</a:t>
            </a:r>
            <a:r>
              <a:rPr lang="el-GR">
                <a:latin typeface="Calibri" panose="020F0502020204030204" charset="0"/>
                <a:cs typeface="Calibri" panose="020F0502020204030204" charset="0"/>
              </a:rPr>
              <a:t> εγκρίνει νόμους της ΕΕ</a:t>
            </a:r>
            <a:endParaRPr lang="el-GR">
              <a:latin typeface="Calibri" panose="020F0502020204030204" charset="0"/>
              <a:cs typeface="Calibri" panose="020F0502020204030204" charset="0"/>
            </a:endParaRPr>
          </a:p>
          <a:p>
            <a:pPr marL="285750" indent="-285750">
              <a:buFont typeface="Arial" panose="020B0604020202020204" pitchFamily="34" charset="0"/>
              <a:buChar char="•"/>
            </a:pPr>
            <a:endParaRPr lang="en-GB" dirty="0">
              <a:latin typeface="Calibri" panose="020F0502020204030204" charset="0"/>
              <a:cs typeface="Calibri" panose="020F0502020204030204" charset="0"/>
            </a:endParaRPr>
          </a:p>
          <a:p>
            <a:pPr marL="285750" indent="-285750">
              <a:buFont typeface="Arial" panose="020B0604020202020204" pitchFamily="34" charset="0"/>
              <a:buChar char="•"/>
            </a:pPr>
            <a:r>
              <a:rPr lang="el-GR">
                <a:latin typeface="Calibri" panose="020F0502020204030204" charset="0"/>
                <a:cs typeface="Calibri" panose="020F0502020204030204" charset="0"/>
              </a:rPr>
              <a:t>συνέρχεται τουλάχιστον τέσσερις φορές ετησίως στις </a:t>
            </a:r>
            <a:r>
              <a:rPr lang="el-GR" b="1">
                <a:latin typeface="Calibri" panose="020F0502020204030204" charset="0"/>
                <a:cs typeface="Calibri" panose="020F0502020204030204" charset="0"/>
              </a:rPr>
              <a:t>Βρυξέλλες</a:t>
            </a:r>
            <a:r>
              <a:rPr lang="el-GR">
                <a:latin typeface="Calibri" panose="020F0502020204030204" charset="0"/>
                <a:cs typeface="Calibri" panose="020F0502020204030204" charset="0"/>
              </a:rPr>
              <a:t> (Βέλγιο) ή στο </a:t>
            </a:r>
            <a:r>
              <a:rPr lang="el-GR" b="1">
                <a:latin typeface="Calibri" panose="020F0502020204030204" charset="0"/>
                <a:cs typeface="Calibri" panose="020F0502020204030204" charset="0"/>
              </a:rPr>
              <a:t>Λουξεμβούργο</a:t>
            </a:r>
            <a:r>
              <a:rPr lang="el-GR">
                <a:latin typeface="Calibri" panose="020F0502020204030204" charset="0"/>
                <a:cs typeface="Calibri" panose="020F0502020204030204" charset="0"/>
              </a:rPr>
              <a:t> (Λουξεμβούργο) για τις ευρωπαϊκές συνόδους κορυφής</a:t>
            </a:r>
            <a:endParaRPr lang="el-GR">
              <a:latin typeface="Calibri" panose="020F0502020204030204" charset="0"/>
              <a:cs typeface="Calibri" panose="020F0502020204030204" charset="0"/>
            </a:endParaRPr>
          </a:p>
        </p:txBody>
      </p:sp>
      <p:sp>
        <p:nvSpPr>
          <p:cNvPr id="14" name="TextBox 13"/>
          <p:cNvSpPr txBox="1"/>
          <p:nvPr/>
        </p:nvSpPr>
        <p:spPr>
          <a:xfrm>
            <a:off x="8085156" y="6692205"/>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endParaRPr lang="el-GR" sz="60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2000">
              <a:schemeClr val="accent2">
                <a:lumMod val="40000"/>
                <a:lumOff val="60000"/>
              </a:schemeClr>
            </a:gs>
            <a:gs pos="83000">
              <a:schemeClr val="accent2">
                <a:lumMod val="40000"/>
                <a:lumOff val="6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80753" y="56007"/>
            <a:ext cx="5273749" cy="861774"/>
          </a:xfrm>
          <a:prstGeom prst="rect">
            <a:avLst/>
          </a:prstGeom>
          <a:noFill/>
        </p:spPr>
        <p:txBody>
          <a:bodyPr wrap="square" rtlCol="0">
            <a:spAutoFit/>
          </a:bodyPr>
          <a:lstStyle/>
          <a:p>
            <a:pPr algn="ctr"/>
            <a:r>
              <a:rPr lang="el-GR" sz="3200" b="1">
                <a:solidFill>
                  <a:srgbClr val="FFA00E"/>
                </a:solidFill>
                <a:latin typeface="Calibri" panose="020F0502020204030204" charset="0"/>
                <a:cs typeface="Calibri" panose="020F0502020204030204" charset="0"/>
              </a:rPr>
              <a:t>ΤΟ ΣΥΜΒΟΥΛΙΟ ΤΗΣ ΕΕ</a:t>
            </a:r>
            <a:endParaRPr lang="el-GR" sz="3200" b="1">
              <a:solidFill>
                <a:srgbClr val="FFA00E"/>
              </a:solidFill>
              <a:latin typeface="Calibri" panose="020F0502020204030204" charset="0"/>
              <a:cs typeface="Calibri" panose="020F0502020204030204" charset="0"/>
            </a:endParaRPr>
          </a:p>
          <a:p>
            <a:endParaRPr lang="fr-BE" dirty="0"/>
          </a:p>
        </p:txBody>
      </p:sp>
      <p:sp>
        <p:nvSpPr>
          <p:cNvPr id="3" name="Larme 2"/>
          <p:cNvSpPr/>
          <p:nvPr/>
        </p:nvSpPr>
        <p:spPr>
          <a:xfrm rot="5400000">
            <a:off x="80656" y="52903"/>
            <a:ext cx="620883" cy="627091"/>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279341" y="917781"/>
            <a:ext cx="4165068" cy="5695670"/>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extBox 4"/>
          <p:cNvSpPr txBox="1"/>
          <p:nvPr/>
        </p:nvSpPr>
        <p:spPr>
          <a:xfrm>
            <a:off x="279341" y="923437"/>
            <a:ext cx="4165068" cy="4524315"/>
          </a:xfrm>
          <a:prstGeom prst="rect">
            <a:avLst/>
          </a:prstGeom>
          <a:noFill/>
        </p:spPr>
        <p:txBody>
          <a:bodyPr wrap="square" rtlCol="0">
            <a:spAutoFit/>
          </a:bodyPr>
          <a:lstStyle/>
          <a:p>
            <a:pPr marL="285750" indent="-285750">
              <a:buFont typeface="Arial" panose="020B0604020202020204" pitchFamily="34" charset="0"/>
              <a:buChar char="•"/>
            </a:pPr>
            <a:r>
              <a:rPr lang="el-GR" b="1">
                <a:latin typeface="Calibri" panose="020F0502020204030204" charset="0"/>
                <a:cs typeface="Calibri" panose="020F0502020204030204" charset="0"/>
              </a:rPr>
              <a:t>εκπροσωπεί τις κυβερνήσεις </a:t>
            </a:r>
            <a:r>
              <a:rPr lang="el-GR">
                <a:latin typeface="Calibri" panose="020F0502020204030204" charset="0"/>
                <a:cs typeface="Calibri" panose="020F0502020204030204" charset="0"/>
              </a:rPr>
              <a:t>των χωρών της ΕΕ</a:t>
            </a:r>
            <a:endParaRPr lang="el-GR">
              <a:latin typeface="Calibri" panose="020F0502020204030204" charset="0"/>
              <a:cs typeface="Calibri" panose="020F0502020204030204" charset="0"/>
            </a:endParaRPr>
          </a:p>
          <a:p>
            <a:pPr marL="285750" indent="-285750">
              <a:buFont typeface="Arial" panose="020B0604020202020204" pitchFamily="34" charset="0"/>
              <a:buChar char="•"/>
            </a:pPr>
            <a:endParaRPr lang="en-GB" dirty="0">
              <a:latin typeface="Calibri" panose="020F0502020204030204" charset="0"/>
              <a:cs typeface="Calibri" panose="020F0502020204030204" charset="0"/>
            </a:endParaRPr>
          </a:p>
          <a:p>
            <a:pPr marL="285750" indent="-285750">
              <a:buFont typeface="Arial" panose="020B0604020202020204" pitchFamily="34" charset="0"/>
              <a:buChar char="•"/>
            </a:pPr>
            <a:r>
              <a:rPr lang="el-GR" b="1">
                <a:latin typeface="Calibri" panose="020F0502020204030204" charset="0"/>
                <a:cs typeface="Calibri" panose="020F0502020204030204" charset="0"/>
              </a:rPr>
              <a:t>στο πλαίσιό του συνέρχονται υπουργοί</a:t>
            </a:r>
            <a:r>
              <a:rPr lang="el-GR">
                <a:latin typeface="Calibri" panose="020F0502020204030204" charset="0"/>
                <a:cs typeface="Calibri" panose="020F0502020204030204" charset="0"/>
              </a:rPr>
              <a:t> των χωρών της ΕΕ, που συνεδριάζουν για να συζητήσουν θέματα της ΕΕ (γεωργία, εξωτερικές υποθέσεις, δικαιοσύνη κ.λπ.)</a:t>
            </a:r>
            <a:endParaRPr lang="el-GR">
              <a:latin typeface="Calibri" panose="020F0502020204030204" charset="0"/>
              <a:cs typeface="Calibri" panose="020F0502020204030204" charset="0"/>
            </a:endParaRPr>
          </a:p>
          <a:p>
            <a:endParaRPr lang="en-GB" dirty="0">
              <a:latin typeface="Calibri" panose="020F0502020204030204" charset="0"/>
              <a:cs typeface="Calibri" panose="020F0502020204030204" charset="0"/>
            </a:endParaRPr>
          </a:p>
          <a:p>
            <a:pPr marL="285750" indent="-285750">
              <a:buFont typeface="Arial" panose="020B0604020202020204" pitchFamily="34" charset="0"/>
              <a:buChar char="•"/>
            </a:pPr>
            <a:r>
              <a:rPr lang="el-GR">
                <a:latin typeface="Calibri" panose="020F0502020204030204" charset="0"/>
                <a:cs typeface="Calibri" panose="020F0502020204030204" charset="0"/>
              </a:rPr>
              <a:t>λαμβάνει </a:t>
            </a:r>
            <a:r>
              <a:rPr lang="el-GR" b="1">
                <a:latin typeface="Calibri" panose="020F0502020204030204" charset="0"/>
                <a:cs typeface="Calibri" panose="020F0502020204030204" charset="0"/>
              </a:rPr>
              <a:t>αποφάσεις</a:t>
            </a:r>
            <a:r>
              <a:rPr lang="el-GR">
                <a:latin typeface="Calibri" panose="020F0502020204030204" charset="0"/>
                <a:cs typeface="Calibri" panose="020F0502020204030204" charset="0"/>
              </a:rPr>
              <a:t> και ψηφίζει </a:t>
            </a:r>
            <a:r>
              <a:rPr lang="el-GR" b="1">
                <a:latin typeface="Calibri" panose="020F0502020204030204" charset="0"/>
                <a:cs typeface="Calibri" panose="020F0502020204030204" charset="0"/>
              </a:rPr>
              <a:t>νόμους </a:t>
            </a:r>
            <a:r>
              <a:rPr lang="el-GR">
                <a:latin typeface="Calibri" panose="020F0502020204030204" charset="0"/>
                <a:cs typeface="Calibri" panose="020F0502020204030204" charset="0"/>
              </a:rPr>
              <a:t>μαζί με το Ευρωπαϊκό Κοινοβούλιο</a:t>
            </a:r>
            <a:endParaRPr lang="el-GR">
              <a:latin typeface="Calibri" panose="020F0502020204030204" charset="0"/>
              <a:cs typeface="Calibri" panose="020F0502020204030204" charset="0"/>
            </a:endParaRPr>
          </a:p>
          <a:p>
            <a:pPr marL="285750" indent="-285750">
              <a:buFont typeface="Arial" panose="020B0604020202020204" pitchFamily="34" charset="0"/>
              <a:buChar char="•"/>
            </a:pPr>
            <a:endParaRPr lang="en-GB" b="1" dirty="0">
              <a:latin typeface="Calibri" panose="020F0502020204030204" charset="0"/>
              <a:cs typeface="Calibri" panose="020F0502020204030204" charset="0"/>
            </a:endParaRPr>
          </a:p>
          <a:p>
            <a:pPr marL="285750" indent="-285750">
              <a:buFont typeface="Arial" panose="020B0604020202020204" pitchFamily="34" charset="0"/>
              <a:buChar char="•"/>
            </a:pPr>
            <a:r>
              <a:rPr lang="el-GR">
                <a:latin typeface="Calibri" panose="020F0502020204030204" charset="0"/>
                <a:cs typeface="Calibri" panose="020F0502020204030204" charset="0"/>
              </a:rPr>
              <a:t>έχει </a:t>
            </a:r>
            <a:r>
              <a:rPr lang="el-GR" b="1">
                <a:latin typeface="Calibri" panose="020F0502020204030204" charset="0"/>
                <a:cs typeface="Calibri" panose="020F0502020204030204" charset="0"/>
              </a:rPr>
              <a:t>εναλλασσόμενη Προεδρία </a:t>
            </a:r>
            <a:r>
              <a:rPr lang="el-GR">
                <a:latin typeface="Calibri" panose="020F0502020204030204" charset="0"/>
                <a:cs typeface="Calibri" panose="020F0502020204030204" charset="0"/>
              </a:rPr>
              <a:t>—κάθε έξι μήνες αναλαμβάνει την Προεδρία διαφορετική χώρα της ΕΕ</a:t>
            </a:r>
            <a:endParaRPr lang="el-GR">
              <a:latin typeface="Calibri" panose="020F0502020204030204" charset="0"/>
              <a:cs typeface="Calibri" panose="020F0502020204030204" charset="0"/>
            </a:endParaRPr>
          </a:p>
          <a:p>
            <a:pPr marL="285750" indent="-285750">
              <a:buFont typeface="Arial" panose="020B0604020202020204" pitchFamily="34" charset="0"/>
              <a:buChar char="•"/>
            </a:pPr>
            <a:endParaRPr lang="en-GB" dirty="0">
              <a:latin typeface="Calibri" panose="020F0502020204030204" charset="0"/>
              <a:cs typeface="Calibri" panose="020F0502020204030204" charset="0"/>
            </a:endParaRPr>
          </a:p>
          <a:p>
            <a:pPr marL="285750" indent="-285750">
              <a:buFont typeface="Arial" panose="020B0604020202020204" pitchFamily="34" charset="0"/>
              <a:buChar char="•"/>
            </a:pPr>
            <a:r>
              <a:rPr lang="el-GR">
                <a:latin typeface="Calibri" panose="020F0502020204030204" charset="0"/>
                <a:cs typeface="Calibri" panose="020F0502020204030204" charset="0"/>
              </a:rPr>
              <a:t>συνεδριάζει στις</a:t>
            </a:r>
            <a:r>
              <a:rPr lang="el-GR" b="1">
                <a:latin typeface="Calibri" panose="020F0502020204030204" charset="0"/>
                <a:cs typeface="Calibri" panose="020F0502020204030204" charset="0"/>
              </a:rPr>
              <a:t> Βρυξέλλες </a:t>
            </a:r>
            <a:r>
              <a:rPr lang="el-GR">
                <a:latin typeface="Calibri" panose="020F0502020204030204" charset="0"/>
                <a:cs typeface="Calibri" panose="020F0502020204030204" charset="0"/>
              </a:rPr>
              <a:t>ή στο </a:t>
            </a:r>
            <a:r>
              <a:rPr lang="el-GR" b="1">
                <a:latin typeface="Calibri" panose="020F0502020204030204" charset="0"/>
                <a:cs typeface="Calibri" panose="020F0502020204030204" charset="0"/>
              </a:rPr>
              <a:t>Λουξεμβούργο</a:t>
            </a:r>
            <a:endParaRPr lang="el-GR" b="1">
              <a:latin typeface="Calibri" panose="020F0502020204030204" charset="0"/>
              <a:cs typeface="Calibri" panose="020F0502020204030204" charset="0"/>
            </a:endParaRPr>
          </a:p>
        </p:txBody>
      </p:sp>
      <p:pic>
        <p:nvPicPr>
          <p:cNvPr id="6" name="Picture 5"/>
          <p:cNvPicPr>
            <a:picLocks noChangeAspect="1"/>
          </p:cNvPicPr>
          <p:nvPr/>
        </p:nvPicPr>
        <p:blipFill>
          <a:blip r:embed="rId1" cstate="email"/>
          <a:stretch>
            <a:fillRect/>
          </a:stretch>
        </p:blipFill>
        <p:spPr>
          <a:xfrm>
            <a:off x="4676805" y="917781"/>
            <a:ext cx="3116859" cy="2080503"/>
          </a:xfrm>
          <a:prstGeom prst="rect">
            <a:avLst/>
          </a:prstGeom>
        </p:spPr>
      </p:pic>
      <p:pic>
        <p:nvPicPr>
          <p:cNvPr id="7" name="Picture 6"/>
          <p:cNvPicPr>
            <a:picLocks noChangeAspect="1"/>
          </p:cNvPicPr>
          <p:nvPr/>
        </p:nvPicPr>
        <p:blipFill>
          <a:blip r:embed="rId2" cstate="email"/>
          <a:stretch>
            <a:fillRect/>
          </a:stretch>
        </p:blipFill>
        <p:spPr>
          <a:xfrm>
            <a:off x="4676805" y="3283770"/>
            <a:ext cx="3186297" cy="3329681"/>
          </a:xfrm>
          <a:prstGeom prst="rect">
            <a:avLst/>
          </a:prstGeom>
        </p:spPr>
      </p:pic>
      <p:sp>
        <p:nvSpPr>
          <p:cNvPr id="8" name="Rectangle 7"/>
          <p:cNvSpPr/>
          <p:nvPr/>
        </p:nvSpPr>
        <p:spPr>
          <a:xfrm rot="16200000">
            <a:off x="8042096" y="5663476"/>
            <a:ext cx="1957587" cy="246221"/>
          </a:xfrm>
          <a:prstGeom prst="rect">
            <a:avLst/>
          </a:prstGeom>
        </p:spPr>
        <p:txBody>
          <a:bodyPr wrap="none">
            <a:spAutoFit/>
          </a:bodyPr>
          <a:lstStyle/>
          <a:p>
            <a:r>
              <a:rPr lang="el-GR" sz="1000" b="1">
                <a:solidFill>
                  <a:srgbClr val="FFA00E"/>
                </a:solidFill>
                <a:latin typeface="Arial" panose="020B0604020202020204" pitchFamily="34" charset="0"/>
                <a:ea typeface="Arial" panose="020B0604020202020204" pitchFamily="34" charset="0"/>
                <a:cs typeface="Arial" panose="020B0604020202020204" pitchFamily="34" charset="0"/>
              </a:rPr>
              <a:t>ΠΩΣ ΛΕΙΤΟΥΡΓΕΙ Η ΕΕ;</a:t>
            </a:r>
            <a:endParaRPr lang="el-GR" sz="1000" b="1">
              <a:solidFill>
                <a:srgbClr val="FFA00E"/>
              </a:solidFill>
              <a:latin typeface="Arial" panose="020B0604020202020204" pitchFamily="34" charset="0"/>
              <a:ea typeface="Arial" panose="020B0604020202020204" pitchFamily="34" charset="0"/>
              <a:cs typeface="Arial" panose="020B0604020202020204" pitchFamily="34" charset="0"/>
            </a:endParaRPr>
          </a:p>
        </p:txBody>
      </p:sp>
      <p:cxnSp>
        <p:nvCxnSpPr>
          <p:cNvPr id="9" name="Connecteur droit 5"/>
          <p:cNvCxnSpPr/>
          <p:nvPr/>
        </p:nvCxnSpPr>
        <p:spPr>
          <a:xfrm flipV="1">
            <a:off x="8906897" y="4867875"/>
            <a:ext cx="244681" cy="9526"/>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981040" y="2864028"/>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endParaRPr lang="el-GR" sz="600">
              <a:solidFill>
                <a:schemeClr val="bg1"/>
              </a:solidFill>
            </a:endParaRPr>
          </a:p>
        </p:txBody>
      </p:sp>
      <p:sp>
        <p:nvSpPr>
          <p:cNvPr id="13" name="TextBox 12"/>
          <p:cNvSpPr txBox="1"/>
          <p:nvPr/>
        </p:nvSpPr>
        <p:spPr>
          <a:xfrm>
            <a:off x="6981040" y="3283770"/>
            <a:ext cx="1625248" cy="184666"/>
          </a:xfrm>
          <a:prstGeom prst="rect">
            <a:avLst/>
          </a:prstGeom>
          <a:noFill/>
        </p:spPr>
        <p:txBody>
          <a:bodyPr wrap="square" rtlCol="0">
            <a:spAutoFit/>
          </a:bodyPr>
          <a:lstStyle/>
          <a:p>
            <a:r>
              <a:rPr lang="el-GR" sz="600" i="1"/>
              <a:t>©</a:t>
            </a:r>
            <a:r>
              <a:rPr lang="el-GR" sz="600"/>
              <a:t> ΕΥΡΩΠΑΪΚΗ ΕΝΩΣΗ</a:t>
            </a:r>
            <a:endParaRPr lang="el-GR" sz="6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2000">
              <a:schemeClr val="accent2">
                <a:lumMod val="40000"/>
                <a:lumOff val="60000"/>
              </a:schemeClr>
            </a:gs>
            <a:gs pos="83000">
              <a:schemeClr val="accent2">
                <a:lumMod val="40000"/>
                <a:lumOff val="6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sp>
        <p:nvSpPr>
          <p:cNvPr id="5" name="ZoneTexte 4"/>
          <p:cNvSpPr txBox="1"/>
          <p:nvPr/>
        </p:nvSpPr>
        <p:spPr>
          <a:xfrm>
            <a:off x="632941" y="-3458"/>
            <a:ext cx="68160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3200" b="1" i="0" u="none" strike="noStrike" kern="1200" cap="none" spc="0" normalizeH="0" baseline="0" noProof="0">
                <a:ln>
                  <a:noFill/>
                </a:ln>
                <a:solidFill>
                  <a:srgbClr val="FFA00E"/>
                </a:solidFill>
                <a:effectLst/>
                <a:uLnTx/>
                <a:uFillTx/>
                <a:latin typeface="Calibri" panose="020F0502020204030204"/>
                <a:ea typeface="+mn-ea"/>
                <a:cs typeface="+mn-cs"/>
              </a:rPr>
              <a:t>Η ΕΥΡΩΠΑΪΚΗ ΕΠΙΤΡΟΠΗ</a:t>
            </a:r>
            <a:endParaRPr kumimoji="0" lang="el-GR" sz="3200" b="1" i="0" u="none" strike="noStrike" kern="1200" cap="none" spc="0" normalizeH="0" baseline="0" noProof="0">
              <a:ln>
                <a:noFill/>
              </a:ln>
              <a:solidFill>
                <a:srgbClr val="FFA00E"/>
              </a:solidFill>
              <a:effectLst/>
              <a:uLnTx/>
              <a:uFillTx/>
              <a:latin typeface="Calibri" panose="020F0502020204030204"/>
              <a:ea typeface="+mn-ea"/>
              <a:cs typeface="+mn-cs"/>
            </a:endParaRPr>
          </a:p>
        </p:txBody>
      </p:sp>
      <p:sp>
        <p:nvSpPr>
          <p:cNvPr id="7" name="Rectangle 6"/>
          <p:cNvSpPr/>
          <p:nvPr/>
        </p:nvSpPr>
        <p:spPr>
          <a:xfrm rot="16200000">
            <a:off x="8042096" y="5663476"/>
            <a:ext cx="195758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1000" b="1" i="0" u="none" strike="noStrike" kern="1200" cap="none" spc="0" normalizeH="0" baseline="0" noProof="0">
                <a:ln>
                  <a:noFill/>
                </a:ln>
                <a:solidFill>
                  <a:srgbClr val="FFA00E"/>
                </a:solidFill>
                <a:effectLst/>
                <a:uLnTx/>
                <a:uFillTx/>
                <a:latin typeface="Arial" panose="020B0604020202020204" pitchFamily="34" charset="0"/>
                <a:ea typeface="Arial" panose="020B0604020202020204" pitchFamily="34" charset="0"/>
                <a:cs typeface="Arial" panose="020B0604020202020204" pitchFamily="34" charset="0"/>
              </a:rPr>
              <a:t>ΠΩΣ ΛΕΙΤΟΥΡΓΕΙ Η ΕΕ;</a:t>
            </a:r>
            <a:endParaRPr kumimoji="0" lang="el-GR" sz="1000" b="1" i="0" u="none" strike="noStrike" kern="1200" cap="none" spc="0" normalizeH="0" baseline="0" noProof="0">
              <a:ln>
                <a:noFill/>
              </a:ln>
              <a:solidFill>
                <a:srgbClr val="FFA00E"/>
              </a:solidFill>
              <a:effectLst/>
              <a:uLnTx/>
              <a:uFillTx/>
              <a:latin typeface="Arial" panose="020B0604020202020204" pitchFamily="34" charset="0"/>
              <a:ea typeface="Arial" panose="020B0604020202020204" pitchFamily="34" charset="0"/>
              <a:cs typeface="Arial" panose="020B0604020202020204" pitchFamily="34" charset="0"/>
            </a:endParaRPr>
          </a:p>
        </p:txBody>
      </p:sp>
      <p:cxnSp>
        <p:nvCxnSpPr>
          <p:cNvPr id="8" name="Connecteur droit 7"/>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6" name="Larme 5"/>
          <p:cNvSpPr/>
          <p:nvPr/>
        </p:nvSpPr>
        <p:spPr>
          <a:xfrm rot="5551977">
            <a:off x="21234" y="27677"/>
            <a:ext cx="579604" cy="583070"/>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Wave 1"/>
          <p:cNvSpPr/>
          <p:nvPr/>
        </p:nvSpPr>
        <p:spPr>
          <a:xfrm>
            <a:off x="2" y="542401"/>
            <a:ext cx="9143997" cy="3715830"/>
          </a:xfrm>
          <a:prstGeom prst="wave">
            <a:avLst>
              <a:gd name="adj1" fmla="val 12500"/>
              <a:gd name="adj2" fmla="val 116"/>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523409" y="777044"/>
            <a:ext cx="4633382"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εκπροσωπεί τα κοινά </a:t>
            </a:r>
            <a:endPar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     συμφέροντα της ΕΕ</a:t>
            </a:r>
            <a:endPar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αποτελείται από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έναν πρόεδρο, </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καθώς και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έναν επίτροπο</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 από κάθε χώρα της ΕΕ, ο οποίος είναι αρμόδιος για συγκεκριμένο αντικείμενο, όπως η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οικονομία</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 η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γεωργία</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 και οι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μεταφορές</a:t>
            </a:r>
            <a:endPar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προτείνει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νέους νόμους </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και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προγράμματα</a:t>
            </a:r>
            <a:endPar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p:cNvSpPr txBox="1"/>
          <p:nvPr/>
        </p:nvSpPr>
        <p:spPr>
          <a:xfrm>
            <a:off x="4995333" y="1481908"/>
            <a:ext cx="4148668" cy="255454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εκλέγεται </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από το Κοινοβούλιο για </a:t>
            </a:r>
            <a:b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πέντε χρόνια</a:t>
            </a:r>
            <a:endPar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διαχειρίζεται τις πολιτικές της ΕΕ και</a:t>
            </a:r>
            <a:b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τον προϋπολογισμό της ΕΕ</a:t>
            </a:r>
            <a:endPar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είναι ο θεματοφύλακας των Συνθηκών</a:t>
            </a:r>
            <a:endPar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εδρεύει στις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Βρυξέλλες και στο Λουξεμβούργο</a:t>
            </a:r>
            <a:endPar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Image 10"/>
          <p:cNvPicPr>
            <a:picLocks noChangeAspect="1"/>
          </p:cNvPicPr>
          <p:nvPr/>
        </p:nvPicPr>
        <p:blipFill>
          <a:blip r:embed="rId1" cstate="email"/>
          <a:stretch>
            <a:fillRect/>
          </a:stretch>
        </p:blipFill>
        <p:spPr>
          <a:xfrm>
            <a:off x="8447612" y="2787616"/>
            <a:ext cx="573277" cy="574751"/>
          </a:xfrm>
          <a:prstGeom prst="rect">
            <a:avLst/>
          </a:prstGeom>
        </p:spPr>
      </p:pic>
      <p:pic>
        <p:nvPicPr>
          <p:cNvPr id="16" name="Picture 15"/>
          <p:cNvPicPr/>
          <p:nvPr/>
        </p:nvPicPr>
        <p:blipFill>
          <a:blip r:embed="rId2">
            <a:extLst>
              <a:ext uri="{28A0092B-C50C-407E-A947-70E740481C1C}">
                <a14:useLocalDpi xmlns:a14="http://schemas.microsoft.com/office/drawing/2010/main" val="0"/>
              </a:ext>
            </a:extLst>
          </a:blip>
          <a:stretch>
            <a:fillRect/>
          </a:stretch>
        </p:blipFill>
        <p:spPr>
          <a:xfrm>
            <a:off x="352213" y="3671433"/>
            <a:ext cx="4643120" cy="3095625"/>
          </a:xfrm>
          <a:prstGeom prst="rect">
            <a:avLst/>
          </a:prstGeom>
        </p:spPr>
      </p:pic>
      <p:sp>
        <p:nvSpPr>
          <p:cNvPr id="14" name="TextBox 13"/>
          <p:cNvSpPr txBox="1"/>
          <p:nvPr/>
        </p:nvSpPr>
        <p:spPr>
          <a:xfrm>
            <a:off x="4040988" y="6501550"/>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600" b="0" i="1" u="none" strike="noStrike" kern="1200" cap="none" spc="0" normalizeH="0" baseline="0" noProof="0">
                <a:ln>
                  <a:noFill/>
                </a:ln>
                <a:solidFill>
                  <a:prstClr val="white"/>
                </a:solidFill>
                <a:effectLst/>
                <a:uLnTx/>
                <a:uFillTx/>
                <a:latin typeface="Calibri" panose="020F0502020204030204"/>
                <a:ea typeface="+mn-ea"/>
                <a:cs typeface="+mn-cs"/>
              </a:rPr>
              <a:t>©</a:t>
            </a:r>
            <a:r>
              <a:rPr kumimoji="0" lang="el-GR" sz="600" b="0" i="0" u="none" strike="noStrike" kern="1200" cap="none" spc="0" normalizeH="0" baseline="0" noProof="0">
                <a:ln>
                  <a:noFill/>
                </a:ln>
                <a:solidFill>
                  <a:prstClr val="white"/>
                </a:solidFill>
                <a:effectLst/>
                <a:uLnTx/>
                <a:uFillTx/>
                <a:latin typeface="Calibri" panose="020F0502020204030204"/>
                <a:ea typeface="+mn-ea"/>
                <a:cs typeface="+mn-cs"/>
              </a:rPr>
              <a:t> ΕΥΡΩΠΑΪΚΗ ΕΝΩΣΗ</a:t>
            </a:r>
            <a:endParaRPr kumimoji="0" lang="el-GR" sz="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2000">
              <a:schemeClr val="accent2">
                <a:lumMod val="40000"/>
                <a:lumOff val="60000"/>
              </a:schemeClr>
            </a:gs>
            <a:gs pos="83000">
              <a:schemeClr val="accent2">
                <a:lumMod val="40000"/>
                <a:lumOff val="6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sp>
        <p:nvSpPr>
          <p:cNvPr id="5" name="Teardrop 4"/>
          <p:cNvSpPr/>
          <p:nvPr/>
        </p:nvSpPr>
        <p:spPr>
          <a:xfrm rot="5400000">
            <a:off x="134754" y="120317"/>
            <a:ext cx="678582" cy="707456"/>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5424171" cy="584775"/>
          </a:xfrm>
          <a:prstGeom prst="rect">
            <a:avLst/>
          </a:prstGeom>
          <a:noFill/>
        </p:spPr>
        <p:txBody>
          <a:bodyPr wrap="square" rtlCol="0">
            <a:spAutoFit/>
          </a:bodyPr>
          <a:lstStyle/>
          <a:p>
            <a:r>
              <a:rPr lang="el-GR" sz="3200" b="1">
                <a:solidFill>
                  <a:srgbClr val="FFA00E"/>
                </a:solidFill>
              </a:rPr>
              <a:t>ΝΟΜΟΙ ΤΗΣ ΕΕ: ΠΟΙΟΣ ΚΑΝΕΙ ΤΙ</a:t>
            </a:r>
            <a:endParaRPr lang="el-GR" sz="3200" b="1">
              <a:solidFill>
                <a:srgbClr val="FFA00E"/>
              </a:solidFill>
            </a:endParaRPr>
          </a:p>
        </p:txBody>
      </p:sp>
      <p:sp>
        <p:nvSpPr>
          <p:cNvPr id="7" name="Rectangle 6"/>
          <p:cNvSpPr/>
          <p:nvPr/>
        </p:nvSpPr>
        <p:spPr>
          <a:xfrm rot="16200000">
            <a:off x="8042096" y="5663476"/>
            <a:ext cx="1957587" cy="246221"/>
          </a:xfrm>
          <a:prstGeom prst="rect">
            <a:avLst/>
          </a:prstGeom>
        </p:spPr>
        <p:txBody>
          <a:bodyPr wrap="none">
            <a:spAutoFit/>
          </a:bodyPr>
          <a:lstStyle/>
          <a:p>
            <a:r>
              <a:rPr lang="el-GR" sz="1000" b="1">
                <a:solidFill>
                  <a:srgbClr val="FFA00E"/>
                </a:solidFill>
                <a:latin typeface="Arial" panose="020B0604020202020204" pitchFamily="34" charset="0"/>
                <a:ea typeface="Arial" panose="020B0604020202020204" pitchFamily="34" charset="0"/>
                <a:cs typeface="Arial" panose="020B0604020202020204" pitchFamily="34" charset="0"/>
              </a:rPr>
              <a:t>ΠΩΣ ΛΕΙΤΟΥΡΓΕΙ Η ΕΕ;</a:t>
            </a:r>
            <a:endParaRPr lang="el-GR" sz="1000" b="1">
              <a:solidFill>
                <a:srgbClr val="FFA00E"/>
              </a:solidFill>
              <a:latin typeface="Arial" panose="020B0604020202020204" pitchFamily="34" charset="0"/>
              <a:ea typeface="Arial" panose="020B0604020202020204" pitchFamily="34" charset="0"/>
              <a:cs typeface="Arial" panose="020B0604020202020204" pitchFamily="34" charset="0"/>
            </a:endParaRPr>
          </a:p>
        </p:txBody>
      </p:sp>
      <p:cxnSp>
        <p:nvCxnSpPr>
          <p:cNvPr id="8" name="Connecteur droit 7"/>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47135" y="1037969"/>
            <a:ext cx="8386119"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 name="Picture 13"/>
          <p:cNvPicPr>
            <a:picLocks noChangeAspect="1"/>
          </p:cNvPicPr>
          <p:nvPr/>
        </p:nvPicPr>
        <p:blipFill>
          <a:blip r:embed="rId1" cstate="email"/>
          <a:stretch>
            <a:fillRect/>
          </a:stretch>
        </p:blipFill>
        <p:spPr>
          <a:xfrm>
            <a:off x="5720143" y="4311690"/>
            <a:ext cx="1053618" cy="896881"/>
          </a:xfrm>
          <a:prstGeom prst="rect">
            <a:avLst/>
          </a:prstGeom>
        </p:spPr>
      </p:pic>
      <p:pic>
        <p:nvPicPr>
          <p:cNvPr id="15" name="Image 12"/>
          <p:cNvPicPr>
            <a:picLocks noChangeAspect="1"/>
          </p:cNvPicPr>
          <p:nvPr/>
        </p:nvPicPr>
        <p:blipFill>
          <a:blip r:embed="rId2" cstate="email"/>
          <a:stretch>
            <a:fillRect/>
          </a:stretch>
        </p:blipFill>
        <p:spPr>
          <a:xfrm>
            <a:off x="1528088" y="4311690"/>
            <a:ext cx="1644283" cy="896881"/>
          </a:xfrm>
          <a:prstGeom prst="rect">
            <a:avLst/>
          </a:prstGeom>
        </p:spPr>
      </p:pic>
      <p:sp>
        <p:nvSpPr>
          <p:cNvPr id="16" name="Isosceles Triangle 15"/>
          <p:cNvSpPr/>
          <p:nvPr/>
        </p:nvSpPr>
        <p:spPr>
          <a:xfrm>
            <a:off x="3338381" y="2797731"/>
            <a:ext cx="2203623" cy="1733080"/>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ular Callout 20"/>
          <p:cNvSpPr/>
          <p:nvPr/>
        </p:nvSpPr>
        <p:spPr>
          <a:xfrm>
            <a:off x="3690968" y="1849782"/>
            <a:ext cx="1503981" cy="360133"/>
          </a:xfrm>
          <a:prstGeom prst="wedgeRectCallou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ular Callout 21"/>
          <p:cNvSpPr/>
          <p:nvPr/>
        </p:nvSpPr>
        <p:spPr>
          <a:xfrm>
            <a:off x="5927777" y="5383699"/>
            <a:ext cx="1598140" cy="597302"/>
          </a:xfrm>
          <a:prstGeom prst="wedgeRectCallou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Rectangular Callout 22"/>
          <p:cNvSpPr/>
          <p:nvPr/>
        </p:nvSpPr>
        <p:spPr>
          <a:xfrm>
            <a:off x="1648452" y="5657836"/>
            <a:ext cx="2169377" cy="547997"/>
          </a:xfrm>
          <a:prstGeom prst="wedgeRectCallou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TextBox 23"/>
          <p:cNvSpPr txBox="1"/>
          <p:nvPr/>
        </p:nvSpPr>
        <p:spPr>
          <a:xfrm>
            <a:off x="3627268" y="1840583"/>
            <a:ext cx="1573168" cy="369332"/>
          </a:xfrm>
          <a:prstGeom prst="rect">
            <a:avLst/>
          </a:prstGeom>
          <a:noFill/>
        </p:spPr>
        <p:txBody>
          <a:bodyPr wrap="square" rtlCol="0">
            <a:spAutoFit/>
          </a:bodyPr>
          <a:lstStyle/>
          <a:p>
            <a:r>
              <a:rPr lang="el-GR" dirty="0">
                <a:solidFill>
                  <a:schemeClr val="bg1"/>
                </a:solidFill>
              </a:rPr>
              <a:t>Η φωνή της ΕΕ</a:t>
            </a:r>
            <a:endParaRPr lang="el-GR" dirty="0">
              <a:solidFill>
                <a:schemeClr val="bg1"/>
              </a:solidFill>
            </a:endParaRPr>
          </a:p>
        </p:txBody>
      </p:sp>
      <p:sp>
        <p:nvSpPr>
          <p:cNvPr id="25" name="TextBox 24"/>
          <p:cNvSpPr txBox="1"/>
          <p:nvPr/>
        </p:nvSpPr>
        <p:spPr>
          <a:xfrm>
            <a:off x="5850081" y="5334670"/>
            <a:ext cx="1588169" cy="646331"/>
          </a:xfrm>
          <a:prstGeom prst="rect">
            <a:avLst/>
          </a:prstGeom>
          <a:noFill/>
        </p:spPr>
        <p:txBody>
          <a:bodyPr wrap="square" rtlCol="0">
            <a:spAutoFit/>
          </a:bodyPr>
          <a:lstStyle/>
          <a:p>
            <a:r>
              <a:rPr lang="el-GR">
                <a:solidFill>
                  <a:schemeClr val="bg1"/>
                </a:solidFill>
              </a:rPr>
              <a:t>Η φωνή των κρατών μελών</a:t>
            </a:r>
            <a:endParaRPr lang="el-GR">
              <a:solidFill>
                <a:schemeClr val="bg1"/>
              </a:solidFill>
            </a:endParaRPr>
          </a:p>
        </p:txBody>
      </p:sp>
      <p:sp>
        <p:nvSpPr>
          <p:cNvPr id="26" name="TextBox 25"/>
          <p:cNvSpPr txBox="1"/>
          <p:nvPr/>
        </p:nvSpPr>
        <p:spPr>
          <a:xfrm>
            <a:off x="1617948" y="5741687"/>
            <a:ext cx="2199882" cy="369332"/>
          </a:xfrm>
          <a:prstGeom prst="rect">
            <a:avLst/>
          </a:prstGeom>
          <a:noFill/>
        </p:spPr>
        <p:txBody>
          <a:bodyPr wrap="square" rtlCol="0">
            <a:spAutoFit/>
          </a:bodyPr>
          <a:lstStyle/>
          <a:p>
            <a:r>
              <a:rPr lang="el-GR" dirty="0">
                <a:solidFill>
                  <a:schemeClr val="bg1"/>
                </a:solidFill>
              </a:rPr>
              <a:t>Η φωνή των πολιτών</a:t>
            </a:r>
            <a:endParaRPr lang="el-GR" dirty="0">
              <a:solidFill>
                <a:schemeClr val="bg1"/>
              </a:solidFill>
            </a:endParaRPr>
          </a:p>
        </p:txBody>
      </p:sp>
      <p:cxnSp>
        <p:nvCxnSpPr>
          <p:cNvPr id="28" name="Straight Arrow Connector 27"/>
          <p:cNvCxnSpPr/>
          <p:nvPr/>
        </p:nvCxnSpPr>
        <p:spPr>
          <a:xfrm>
            <a:off x="4657396" y="2275328"/>
            <a:ext cx="1428447" cy="1975703"/>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2701255" y="2275328"/>
            <a:ext cx="1353568" cy="1975703"/>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528088" y="5279315"/>
            <a:ext cx="2289742" cy="307777"/>
          </a:xfrm>
          <a:prstGeom prst="rect">
            <a:avLst/>
          </a:prstGeom>
          <a:noFill/>
        </p:spPr>
        <p:txBody>
          <a:bodyPr wrap="square" rtlCol="0">
            <a:spAutoFit/>
          </a:bodyPr>
          <a:lstStyle/>
          <a:p>
            <a:r>
              <a:rPr lang="el-GR" sz="1400">
                <a:solidFill>
                  <a:schemeClr val="bg1">
                    <a:lumMod val="50000"/>
                  </a:schemeClr>
                </a:solidFill>
              </a:rPr>
              <a:t>Ευρωπαϊκό Κοινοβούλιο</a:t>
            </a:r>
            <a:endParaRPr lang="el-GR" sz="1400">
              <a:solidFill>
                <a:schemeClr val="bg1">
                  <a:lumMod val="50000"/>
                </a:schemeClr>
              </a:solidFill>
            </a:endParaRPr>
          </a:p>
        </p:txBody>
      </p:sp>
      <p:sp>
        <p:nvSpPr>
          <p:cNvPr id="35" name="TextBox 34"/>
          <p:cNvSpPr txBox="1"/>
          <p:nvPr/>
        </p:nvSpPr>
        <p:spPr>
          <a:xfrm>
            <a:off x="6725664" y="4751123"/>
            <a:ext cx="1787610" cy="523220"/>
          </a:xfrm>
          <a:prstGeom prst="rect">
            <a:avLst/>
          </a:prstGeom>
          <a:noFill/>
        </p:spPr>
        <p:txBody>
          <a:bodyPr wrap="square" rtlCol="0">
            <a:spAutoFit/>
          </a:bodyPr>
          <a:lstStyle/>
          <a:p>
            <a:r>
              <a:rPr lang="el-GR" sz="1400">
                <a:solidFill>
                  <a:schemeClr val="bg1">
                    <a:lumMod val="50000"/>
                  </a:schemeClr>
                </a:solidFill>
              </a:rPr>
              <a:t>Συμβούλιο της Ευρωπαϊκής Ένωσης</a:t>
            </a:r>
            <a:endParaRPr lang="el-GR" sz="1400">
              <a:solidFill>
                <a:schemeClr val="bg1">
                  <a:lumMod val="50000"/>
                </a:schemeClr>
              </a:solidFill>
            </a:endParaRPr>
          </a:p>
        </p:txBody>
      </p:sp>
      <p:sp>
        <p:nvSpPr>
          <p:cNvPr id="36" name="TextBox 35"/>
          <p:cNvSpPr txBox="1"/>
          <p:nvPr/>
        </p:nvSpPr>
        <p:spPr>
          <a:xfrm rot="18389077">
            <a:off x="2538444" y="2797731"/>
            <a:ext cx="1176822" cy="369332"/>
          </a:xfrm>
          <a:prstGeom prst="rect">
            <a:avLst/>
          </a:prstGeom>
          <a:noFill/>
        </p:spPr>
        <p:txBody>
          <a:bodyPr wrap="square" rtlCol="0">
            <a:spAutoFit/>
          </a:bodyPr>
          <a:lstStyle/>
          <a:p>
            <a:r>
              <a:rPr lang="el-GR">
                <a:solidFill>
                  <a:srgbClr val="FFA00E"/>
                </a:solidFill>
              </a:rPr>
              <a:t>Προτάσεις</a:t>
            </a:r>
            <a:endParaRPr lang="el-GR">
              <a:solidFill>
                <a:srgbClr val="FFA00E"/>
              </a:solidFill>
            </a:endParaRPr>
          </a:p>
        </p:txBody>
      </p:sp>
      <p:sp>
        <p:nvSpPr>
          <p:cNvPr id="37" name="TextBox 36"/>
          <p:cNvSpPr txBox="1"/>
          <p:nvPr/>
        </p:nvSpPr>
        <p:spPr>
          <a:xfrm rot="3185319">
            <a:off x="5113065" y="2786426"/>
            <a:ext cx="1176822" cy="369332"/>
          </a:xfrm>
          <a:prstGeom prst="rect">
            <a:avLst/>
          </a:prstGeom>
          <a:noFill/>
        </p:spPr>
        <p:txBody>
          <a:bodyPr wrap="square" rtlCol="0">
            <a:spAutoFit/>
          </a:bodyPr>
          <a:lstStyle/>
          <a:p>
            <a:r>
              <a:rPr lang="el-GR">
                <a:solidFill>
                  <a:srgbClr val="FFA00E"/>
                </a:solidFill>
              </a:rPr>
              <a:t>Προτάσεις</a:t>
            </a:r>
            <a:endParaRPr lang="el-GR">
              <a:solidFill>
                <a:srgbClr val="FFA00E"/>
              </a:solidFill>
            </a:endParaRPr>
          </a:p>
        </p:txBody>
      </p:sp>
      <p:pic>
        <p:nvPicPr>
          <p:cNvPr id="4" name="Picture 3"/>
          <p:cNvPicPr>
            <a:picLocks noChangeAspect="1"/>
          </p:cNvPicPr>
          <p:nvPr/>
        </p:nvPicPr>
        <p:blipFill>
          <a:blip r:embed="rId3"/>
          <a:stretch>
            <a:fillRect/>
          </a:stretch>
        </p:blipFill>
        <p:spPr>
          <a:xfrm>
            <a:off x="3465802" y="647564"/>
            <a:ext cx="2029108" cy="1019317"/>
          </a:xfrm>
          <a:prstGeom prst="rect">
            <a:avLst/>
          </a:prstGeom>
        </p:spPr>
      </p:pic>
      <p:sp>
        <p:nvSpPr>
          <p:cNvPr id="27" name="TextBox 26"/>
          <p:cNvSpPr txBox="1"/>
          <p:nvPr/>
        </p:nvSpPr>
        <p:spPr>
          <a:xfrm>
            <a:off x="3554600" y="1547713"/>
            <a:ext cx="2289742" cy="307777"/>
          </a:xfrm>
          <a:prstGeom prst="rect">
            <a:avLst/>
          </a:prstGeom>
          <a:noFill/>
        </p:spPr>
        <p:txBody>
          <a:bodyPr wrap="square" rtlCol="0">
            <a:spAutoFit/>
          </a:bodyPr>
          <a:lstStyle/>
          <a:p>
            <a:r>
              <a:rPr lang="el-GR" sz="1400">
                <a:solidFill>
                  <a:schemeClr val="bg1">
                    <a:lumMod val="50000"/>
                  </a:schemeClr>
                </a:solidFill>
              </a:rPr>
              <a:t>Ευρωπαϊκή Επιτροπή</a:t>
            </a:r>
            <a:endParaRPr lang="el-GR" sz="1400">
              <a:solidFill>
                <a:schemeClr val="bg1">
                  <a:lumMod val="50000"/>
                </a:scheme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2000">
              <a:schemeClr val="accent2">
                <a:lumMod val="40000"/>
                <a:lumOff val="60000"/>
              </a:schemeClr>
            </a:gs>
            <a:gs pos="83000">
              <a:schemeClr val="accent2">
                <a:lumMod val="40000"/>
                <a:lumOff val="6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778220" y="65613"/>
            <a:ext cx="8720782" cy="584775"/>
          </a:xfrm>
          <a:prstGeom prst="rect">
            <a:avLst/>
          </a:prstGeom>
        </p:spPr>
        <p:txBody>
          <a:bodyPr wrap="square">
            <a:spAutoFit/>
          </a:bodyPr>
          <a:lstStyle/>
          <a:p>
            <a:r>
              <a:rPr lang="el-GR" sz="3200" b="1">
                <a:solidFill>
                  <a:srgbClr val="FFA00E"/>
                </a:solidFill>
                <a:latin typeface="Calibri" panose="020F0502020204030204" charset="0"/>
                <a:cs typeface="Calibri" panose="020F0502020204030204" charset="0"/>
              </a:rPr>
              <a:t>ΤΟ ΕΥΡΩΠΑΪΚΟ ΔΙΚΑΣΤΗΡΙΟ</a:t>
            </a:r>
            <a:endParaRPr lang="el-GR" sz="3200" b="1">
              <a:solidFill>
                <a:srgbClr val="FFA00E"/>
              </a:solidFill>
              <a:latin typeface="Calibri" panose="020F0502020204030204" charset="0"/>
              <a:cs typeface="Calibri" panose="020F0502020204030204" charset="0"/>
            </a:endParaRPr>
          </a:p>
        </p:txBody>
      </p:sp>
      <p:sp>
        <p:nvSpPr>
          <p:cNvPr id="7" name="Rectangle 6"/>
          <p:cNvSpPr/>
          <p:nvPr/>
        </p:nvSpPr>
        <p:spPr>
          <a:xfrm>
            <a:off x="199325" y="993448"/>
            <a:ext cx="4380921" cy="5566098"/>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4" name="Rectangle 3"/>
          <p:cNvSpPr/>
          <p:nvPr/>
        </p:nvSpPr>
        <p:spPr>
          <a:xfrm>
            <a:off x="199325" y="1005597"/>
            <a:ext cx="4380921" cy="5355312"/>
          </a:xfrm>
          <a:prstGeom prst="rect">
            <a:avLst/>
          </a:prstGeom>
        </p:spPr>
        <p:txBody>
          <a:bodyPr wrap="square">
            <a:spAutoFit/>
          </a:bodyPr>
          <a:lstStyle/>
          <a:p>
            <a:r>
              <a:rPr lang="el-GR" b="1">
                <a:latin typeface="Calibri" panose="020F0502020204030204" charset="0"/>
                <a:cs typeface="Calibri" panose="020F0502020204030204" charset="0"/>
              </a:rPr>
              <a:t>Το Δικαστήριο:</a:t>
            </a:r>
            <a:endParaRPr lang="el-GR" b="1">
              <a:latin typeface="Calibri" panose="020F0502020204030204" charset="0"/>
              <a:cs typeface="Calibri" panose="020F0502020204030204" charset="0"/>
            </a:endParaRPr>
          </a:p>
          <a:p>
            <a:endParaRPr lang="en-GB" b="1" dirty="0">
              <a:solidFill>
                <a:schemeClr val="bg1"/>
              </a:solidFill>
              <a:latin typeface="Calibri" panose="020F0502020204030204" charset="0"/>
              <a:cs typeface="Calibri" panose="020F0502020204030204" charset="0"/>
            </a:endParaRPr>
          </a:p>
          <a:p>
            <a:pPr marL="285750" indent="-285750">
              <a:buSzPct val="120000"/>
              <a:buFont typeface="Arial" panose="020B0604020202020204" pitchFamily="34" charset="0"/>
              <a:buChar char="•"/>
            </a:pPr>
            <a:r>
              <a:rPr lang="el-GR">
                <a:latin typeface="Calibri" panose="020F0502020204030204" charset="0"/>
                <a:cs typeface="Calibri" panose="020F0502020204030204" charset="0"/>
              </a:rPr>
              <a:t>παρακολουθεί </a:t>
            </a:r>
            <a:r>
              <a:rPr lang="el-GR" b="1">
                <a:latin typeface="Calibri" panose="020F0502020204030204" charset="0"/>
                <a:cs typeface="Calibri" panose="020F0502020204030204" charset="0"/>
              </a:rPr>
              <a:t>τους νόμους της ΕΕ</a:t>
            </a:r>
            <a:endParaRPr lang="el-GR" b="1">
              <a:latin typeface="Calibri" panose="020F0502020204030204" charset="0"/>
              <a:cs typeface="Calibri" panose="020F0502020204030204" charset="0"/>
            </a:endParaRPr>
          </a:p>
          <a:p>
            <a:pPr>
              <a:buSzPct val="120000"/>
            </a:pPr>
            <a:endParaRPr lang="en-GB" dirty="0">
              <a:latin typeface="Calibri" panose="020F0502020204030204" charset="0"/>
              <a:cs typeface="Calibri" panose="020F0502020204030204" charset="0"/>
            </a:endParaRPr>
          </a:p>
          <a:p>
            <a:pPr marL="285750" indent="-285750">
              <a:buSzPct val="120000"/>
              <a:buFont typeface="Arial" panose="020B0604020202020204" pitchFamily="34" charset="0"/>
              <a:buChar char="•"/>
            </a:pPr>
            <a:r>
              <a:rPr lang="el-GR">
                <a:latin typeface="Calibri" panose="020F0502020204030204" charset="0"/>
                <a:cs typeface="Calibri" panose="020F0502020204030204" charset="0"/>
              </a:rPr>
              <a:t>διασφαλίζει ότι </a:t>
            </a:r>
            <a:r>
              <a:rPr lang="el-GR" b="1">
                <a:latin typeface="Calibri" panose="020F0502020204030204" charset="0"/>
                <a:cs typeface="Calibri" panose="020F0502020204030204" charset="0"/>
              </a:rPr>
              <a:t>οι χώρες της ΕΕ τηρούν τους νόμους της ΕΕ</a:t>
            </a:r>
            <a:endParaRPr lang="el-GR" b="1">
              <a:latin typeface="Calibri" panose="020F0502020204030204" charset="0"/>
              <a:cs typeface="Calibri" panose="020F0502020204030204" charset="0"/>
            </a:endParaRPr>
          </a:p>
          <a:p>
            <a:pPr>
              <a:buSzPct val="120000"/>
            </a:pPr>
            <a:endParaRPr lang="en-GB" sz="1200" dirty="0">
              <a:latin typeface="Calibri" panose="020F0502020204030204" charset="0"/>
              <a:cs typeface="Calibri" panose="020F0502020204030204" charset="0"/>
            </a:endParaRPr>
          </a:p>
          <a:p>
            <a:pPr marL="285750" indent="-285750">
              <a:buSzPct val="120000"/>
              <a:buFont typeface="Arial" panose="020B0604020202020204" pitchFamily="34" charset="0"/>
              <a:buChar char="•"/>
            </a:pPr>
            <a:r>
              <a:rPr lang="el-GR" b="1">
                <a:latin typeface="Calibri" panose="020F0502020204030204" charset="0"/>
                <a:cs typeface="Calibri" panose="020F0502020204030204" charset="0"/>
              </a:rPr>
              <a:t>συμβουλεύει τα εθνικά δικαστήρια </a:t>
            </a:r>
            <a:r>
              <a:rPr lang="el-GR">
                <a:latin typeface="Calibri" panose="020F0502020204030204" charset="0"/>
                <a:cs typeface="Calibri" panose="020F0502020204030204" charset="0"/>
              </a:rPr>
              <a:t>για την ερμηνεία αυτών των νόμων</a:t>
            </a:r>
            <a:endParaRPr lang="el-GR">
              <a:latin typeface="Calibri" panose="020F0502020204030204" charset="0"/>
              <a:cs typeface="Calibri" panose="020F0502020204030204" charset="0"/>
            </a:endParaRPr>
          </a:p>
          <a:p>
            <a:pPr marL="285750" indent="-285750">
              <a:buSzPct val="120000"/>
              <a:buFont typeface="Arial" panose="020B0604020202020204" pitchFamily="34" charset="0"/>
              <a:buChar char="•"/>
            </a:pPr>
            <a:endParaRPr lang="en-GB" dirty="0">
              <a:latin typeface="Calibri" panose="020F0502020204030204" charset="0"/>
              <a:cs typeface="Calibri" panose="020F0502020204030204" charset="0"/>
            </a:endParaRPr>
          </a:p>
          <a:p>
            <a:pPr marL="285750" indent="-285750">
              <a:buSzPct val="120000"/>
              <a:buFont typeface="Arial" panose="020B0604020202020204" pitchFamily="34" charset="0"/>
              <a:buChar char="•"/>
            </a:pPr>
            <a:r>
              <a:rPr lang="el-GR" b="1">
                <a:latin typeface="Calibri" panose="020F0502020204030204" charset="0"/>
                <a:cs typeface="Calibri" panose="020F0502020204030204" charset="0"/>
              </a:rPr>
              <a:t>επιβάλλει κυρώσεις </a:t>
            </a:r>
            <a:r>
              <a:rPr lang="el-GR">
                <a:latin typeface="Calibri" panose="020F0502020204030204" charset="0"/>
                <a:cs typeface="Calibri" panose="020F0502020204030204" charset="0"/>
              </a:rPr>
              <a:t>στις χώρες, αν δεν τηρούν τους νόμους της ΕΕ</a:t>
            </a:r>
            <a:endParaRPr lang="el-GR">
              <a:latin typeface="Calibri" panose="020F0502020204030204" charset="0"/>
              <a:cs typeface="Calibri" panose="020F0502020204030204" charset="0"/>
            </a:endParaRPr>
          </a:p>
          <a:p>
            <a:pPr>
              <a:buSzPct val="120000"/>
            </a:pPr>
            <a:endParaRPr lang="en-GB" sz="1200" dirty="0">
              <a:latin typeface="Calibri" panose="020F0502020204030204" charset="0"/>
              <a:cs typeface="Calibri" panose="020F0502020204030204" charset="0"/>
            </a:endParaRPr>
          </a:p>
          <a:p>
            <a:pPr marL="285750" indent="-285750">
              <a:buSzPct val="120000"/>
              <a:buFont typeface="Arial" panose="020B0604020202020204" pitchFamily="34" charset="0"/>
              <a:buChar char="•"/>
            </a:pPr>
            <a:r>
              <a:rPr lang="el-GR">
                <a:latin typeface="Calibri" panose="020F0502020204030204" charset="0"/>
                <a:cs typeface="Calibri" panose="020F0502020204030204" charset="0"/>
              </a:rPr>
              <a:t>ελέγχει αν οι νόμοι σέβονται τα </a:t>
            </a:r>
            <a:r>
              <a:rPr lang="el-GR" b="1">
                <a:latin typeface="Calibri" panose="020F0502020204030204" charset="0"/>
                <a:cs typeface="Calibri" panose="020F0502020204030204" charset="0"/>
              </a:rPr>
              <a:t>θεμελιώδη δικαιώματα </a:t>
            </a:r>
            <a:r>
              <a:rPr lang="el-GR">
                <a:latin typeface="Calibri" panose="020F0502020204030204" charset="0"/>
                <a:cs typeface="Calibri" panose="020F0502020204030204" charset="0"/>
              </a:rPr>
              <a:t>(π.χ. ελευθερία λόγου, ελευθερία του Τύπου)</a:t>
            </a:r>
            <a:endParaRPr lang="el-GR">
              <a:latin typeface="Calibri" panose="020F0502020204030204" charset="0"/>
              <a:cs typeface="Calibri" panose="020F0502020204030204" charset="0"/>
            </a:endParaRPr>
          </a:p>
          <a:p>
            <a:pPr marL="285750" indent="-285750">
              <a:buSzPct val="120000"/>
              <a:buFont typeface="Arial" panose="020B0604020202020204" pitchFamily="34" charset="0"/>
              <a:buChar char="•"/>
            </a:pPr>
            <a:endParaRPr lang="en-GB" sz="1200" dirty="0">
              <a:latin typeface="Calibri" panose="020F0502020204030204" charset="0"/>
              <a:cs typeface="Calibri" panose="020F0502020204030204" charset="0"/>
            </a:endParaRPr>
          </a:p>
          <a:p>
            <a:pPr marL="285750" indent="-285750">
              <a:buSzPct val="120000"/>
              <a:buFont typeface="Arial" panose="020B0604020202020204" pitchFamily="34" charset="0"/>
              <a:buChar char="•"/>
            </a:pPr>
            <a:r>
              <a:rPr lang="el-GR">
                <a:latin typeface="Calibri" panose="020F0502020204030204" charset="0"/>
                <a:cs typeface="Calibri" panose="020F0502020204030204" charset="0"/>
              </a:rPr>
              <a:t>αποτελείται από έναν δικαστή ανά χώρα της ΕΕ</a:t>
            </a:r>
            <a:endParaRPr lang="el-GR">
              <a:latin typeface="Calibri" panose="020F0502020204030204" charset="0"/>
              <a:cs typeface="Calibri" panose="020F0502020204030204" charset="0"/>
            </a:endParaRPr>
          </a:p>
          <a:p>
            <a:pPr>
              <a:buSzPct val="120000"/>
            </a:pPr>
            <a:endParaRPr lang="en-GB" dirty="0">
              <a:latin typeface="Calibri" panose="020F0502020204030204" charset="0"/>
              <a:cs typeface="Calibri" panose="020F0502020204030204" charset="0"/>
            </a:endParaRPr>
          </a:p>
          <a:p>
            <a:pPr marL="285750" indent="-285750">
              <a:buSzPct val="120000"/>
              <a:buFont typeface="Arial" panose="020B0604020202020204" pitchFamily="34" charset="0"/>
              <a:buChar char="•"/>
            </a:pPr>
            <a:r>
              <a:rPr lang="el-GR">
                <a:latin typeface="Calibri" panose="020F0502020204030204" charset="0"/>
                <a:cs typeface="Calibri" panose="020F0502020204030204" charset="0"/>
              </a:rPr>
              <a:t>εδρεύει στο </a:t>
            </a:r>
            <a:r>
              <a:rPr lang="el-GR" b="1">
                <a:latin typeface="Calibri" panose="020F0502020204030204" charset="0"/>
                <a:cs typeface="Calibri" panose="020F0502020204030204" charset="0"/>
              </a:rPr>
              <a:t>Λουξεμβούργο</a:t>
            </a:r>
            <a:endParaRPr lang="el-GR" b="1">
              <a:latin typeface="Calibri" panose="020F0502020204030204" charset="0"/>
              <a:cs typeface="Calibri" panose="020F0502020204030204" charset="0"/>
            </a:endParaRPr>
          </a:p>
        </p:txBody>
      </p:sp>
      <p:sp>
        <p:nvSpPr>
          <p:cNvPr id="3" name="Larme 2"/>
          <p:cNvSpPr/>
          <p:nvPr/>
        </p:nvSpPr>
        <p:spPr>
          <a:xfrm rot="5591629">
            <a:off x="181191" y="150277"/>
            <a:ext cx="579604" cy="583070"/>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1" cstate="email"/>
          <a:stretch>
            <a:fillRect/>
          </a:stretch>
        </p:blipFill>
        <p:spPr>
          <a:xfrm>
            <a:off x="3903241" y="5782417"/>
            <a:ext cx="612836" cy="746894"/>
          </a:xfrm>
          <a:prstGeom prst="rect">
            <a:avLst/>
          </a:prstGeom>
        </p:spPr>
      </p:pic>
      <p:pic>
        <p:nvPicPr>
          <p:cNvPr id="12" name="Picture 11"/>
          <p:cNvPicPr>
            <a:picLocks noChangeAspect="1"/>
          </p:cNvPicPr>
          <p:nvPr/>
        </p:nvPicPr>
        <p:blipFill>
          <a:blip r:embed="rId2" cstate="email"/>
          <a:stretch>
            <a:fillRect/>
          </a:stretch>
        </p:blipFill>
        <p:spPr>
          <a:xfrm>
            <a:off x="4716098" y="993448"/>
            <a:ext cx="3875010" cy="2163876"/>
          </a:xfrm>
          <a:prstGeom prst="rect">
            <a:avLst/>
          </a:prstGeom>
        </p:spPr>
      </p:pic>
      <p:sp>
        <p:nvSpPr>
          <p:cNvPr id="14" name="Rectangle 13"/>
          <p:cNvSpPr/>
          <p:nvPr/>
        </p:nvSpPr>
        <p:spPr>
          <a:xfrm rot="16200000">
            <a:off x="8042096" y="5663476"/>
            <a:ext cx="1957587" cy="246221"/>
          </a:xfrm>
          <a:prstGeom prst="rect">
            <a:avLst/>
          </a:prstGeom>
        </p:spPr>
        <p:txBody>
          <a:bodyPr wrap="none">
            <a:spAutoFit/>
          </a:bodyPr>
          <a:lstStyle/>
          <a:p>
            <a:r>
              <a:rPr lang="el-GR" sz="1000" b="1">
                <a:solidFill>
                  <a:srgbClr val="FFA00E"/>
                </a:solidFill>
                <a:latin typeface="Arial" panose="020B0604020202020204" pitchFamily="34" charset="0"/>
                <a:ea typeface="Arial" panose="020B0604020202020204" pitchFamily="34" charset="0"/>
                <a:cs typeface="Arial" panose="020B0604020202020204" pitchFamily="34" charset="0"/>
              </a:rPr>
              <a:t>ΠΩΣ ΛΕΙΤΟΥΡΓΕΙ Η ΕΕ;</a:t>
            </a:r>
            <a:endParaRPr lang="el-GR" sz="1000" b="1">
              <a:solidFill>
                <a:srgbClr val="FFA00E"/>
              </a:solidFill>
              <a:latin typeface="Arial" panose="020B0604020202020204" pitchFamily="34" charset="0"/>
              <a:ea typeface="Arial" panose="020B0604020202020204" pitchFamily="34" charset="0"/>
              <a:cs typeface="Arial" panose="020B0604020202020204" pitchFamily="34" charset="0"/>
            </a:endParaRPr>
          </a:p>
        </p:txBody>
      </p:sp>
      <p:cxnSp>
        <p:nvCxnSpPr>
          <p:cNvPr id="15" name="Connecteur droit 7"/>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803206" y="2972658"/>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endParaRPr lang="el-GR" sz="600">
              <a:solidFill>
                <a:schemeClr val="bg1"/>
              </a:solidFill>
            </a:endParaRPr>
          </a:p>
        </p:txBody>
      </p:sp>
      <p:pic>
        <p:nvPicPr>
          <p:cNvPr id="9" name="Picture 8"/>
          <p:cNvPicPr>
            <a:picLocks noChangeAspect="1"/>
          </p:cNvPicPr>
          <p:nvPr/>
        </p:nvPicPr>
        <p:blipFill>
          <a:blip r:embed="rId3" cstate="screen"/>
          <a:stretch>
            <a:fillRect/>
          </a:stretch>
        </p:blipFill>
        <p:spPr>
          <a:xfrm>
            <a:off x="4716098" y="3945971"/>
            <a:ext cx="3875010" cy="258334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2000">
              <a:schemeClr val="accent2">
                <a:lumMod val="40000"/>
                <a:lumOff val="60000"/>
              </a:schemeClr>
            </a:gs>
            <a:gs pos="83000">
              <a:schemeClr val="accent2">
                <a:lumMod val="40000"/>
                <a:lumOff val="6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sp>
        <p:nvSpPr>
          <p:cNvPr id="4" name="Larme 2"/>
          <p:cNvSpPr/>
          <p:nvPr/>
        </p:nvSpPr>
        <p:spPr>
          <a:xfrm rot="5591629">
            <a:off x="73748" y="150276"/>
            <a:ext cx="579604" cy="583070"/>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Box 4"/>
          <p:cNvSpPr txBox="1"/>
          <p:nvPr/>
        </p:nvSpPr>
        <p:spPr>
          <a:xfrm>
            <a:off x="670779" y="136217"/>
            <a:ext cx="6887852" cy="584775"/>
          </a:xfrm>
          <a:prstGeom prst="rect">
            <a:avLst/>
          </a:prstGeom>
          <a:noFill/>
        </p:spPr>
        <p:txBody>
          <a:bodyPr wrap="square" rtlCol="0">
            <a:spAutoFit/>
          </a:bodyPr>
          <a:lstStyle/>
          <a:p>
            <a:r>
              <a:rPr lang="el-GR" sz="3200" b="1">
                <a:solidFill>
                  <a:srgbClr val="FFA00E"/>
                </a:solidFill>
                <a:latin typeface="Calibri" panose="020F0502020204030204" charset="0"/>
                <a:cs typeface="Calibri" panose="020F0502020204030204" charset="0"/>
              </a:rPr>
              <a:t>ΤΟ ΕΥΡΩΠΑΪΚΟ ΕΛΕΓΚΤΙΚΟ ΣΥΝΕΔΡΙΟ</a:t>
            </a:r>
            <a:endParaRPr lang="el-GR" sz="3200" b="1">
              <a:solidFill>
                <a:srgbClr val="FFA00E"/>
              </a:solidFill>
              <a:latin typeface="Calibri" panose="020F0502020204030204" charset="0"/>
              <a:cs typeface="Calibri" panose="020F0502020204030204" charset="0"/>
            </a:endParaRPr>
          </a:p>
        </p:txBody>
      </p:sp>
      <p:sp>
        <p:nvSpPr>
          <p:cNvPr id="6" name="Rectangle 5"/>
          <p:cNvSpPr/>
          <p:nvPr/>
        </p:nvSpPr>
        <p:spPr>
          <a:xfrm>
            <a:off x="363550" y="997991"/>
            <a:ext cx="3838353" cy="5725632"/>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TextBox 6"/>
          <p:cNvSpPr txBox="1"/>
          <p:nvPr/>
        </p:nvSpPr>
        <p:spPr>
          <a:xfrm>
            <a:off x="363550" y="1000420"/>
            <a:ext cx="3838353" cy="3693319"/>
          </a:xfrm>
          <a:prstGeom prst="rect">
            <a:avLst/>
          </a:prstGeom>
          <a:noFill/>
        </p:spPr>
        <p:txBody>
          <a:bodyPr wrap="square" rtlCol="0">
            <a:spAutoFit/>
          </a:bodyPr>
          <a:lstStyle/>
          <a:p>
            <a:r>
              <a:rPr lang="el-GR" b="1"/>
              <a:t>Το Ελεγκτικό Συνέδριο:</a:t>
            </a:r>
            <a:endParaRPr lang="el-GR" b="1"/>
          </a:p>
          <a:p>
            <a:endParaRPr lang="en-GB" dirty="0">
              <a:latin typeface="Calibri" panose="020F0502020204030204" charset="0"/>
              <a:cs typeface="Calibri" panose="020F0502020204030204" charset="0"/>
            </a:endParaRPr>
          </a:p>
          <a:p>
            <a:pPr marL="285750" indent="-285750">
              <a:buFont typeface="Arial" panose="020B0604020202020204" pitchFamily="34" charset="0"/>
              <a:buChar char="•"/>
            </a:pPr>
            <a:r>
              <a:rPr lang="el-GR">
                <a:latin typeface="Calibri" panose="020F0502020204030204" charset="0"/>
                <a:cs typeface="Calibri" panose="020F0502020204030204" charset="0"/>
              </a:rPr>
              <a:t>ελέγχει αν ο </a:t>
            </a:r>
            <a:r>
              <a:rPr lang="el-GR" b="1">
                <a:latin typeface="Calibri" panose="020F0502020204030204" charset="0"/>
                <a:cs typeface="Calibri" panose="020F0502020204030204" charset="0"/>
              </a:rPr>
              <a:t>προϋπολογισμός</a:t>
            </a:r>
            <a:r>
              <a:rPr lang="el-GR">
                <a:latin typeface="Calibri" panose="020F0502020204030204" charset="0"/>
                <a:cs typeface="Calibri" panose="020F0502020204030204" charset="0"/>
              </a:rPr>
              <a:t> της ΕΕ έχει </a:t>
            </a:r>
            <a:r>
              <a:rPr lang="el-GR" b="1">
                <a:latin typeface="Calibri" panose="020F0502020204030204" charset="0"/>
                <a:cs typeface="Calibri" panose="020F0502020204030204" charset="0"/>
              </a:rPr>
              <a:t>δαπανηθεί σωστά</a:t>
            </a:r>
            <a:endParaRPr lang="el-GR" b="1">
              <a:latin typeface="Calibri" panose="020F0502020204030204" charset="0"/>
              <a:cs typeface="Calibri" panose="020F0502020204030204" charset="0"/>
            </a:endParaRPr>
          </a:p>
          <a:p>
            <a:endParaRPr lang="en-GB" dirty="0">
              <a:latin typeface="Calibri" panose="020F0502020204030204" charset="0"/>
              <a:cs typeface="Calibri" panose="020F0502020204030204" charset="0"/>
            </a:endParaRPr>
          </a:p>
          <a:p>
            <a:pPr marL="285750" indent="-285750">
              <a:buFont typeface="Arial" panose="020B0604020202020204" pitchFamily="34" charset="0"/>
              <a:buChar char="•"/>
            </a:pPr>
            <a:r>
              <a:rPr lang="el-GR" b="1">
                <a:latin typeface="Calibri" panose="020F0502020204030204" charset="0"/>
                <a:cs typeface="Calibri" panose="020F0502020204030204" charset="0"/>
              </a:rPr>
              <a:t>υποβάλλει εκθέσεις για απάτη, διαφθορά </a:t>
            </a:r>
            <a:r>
              <a:rPr lang="el-GR">
                <a:latin typeface="Calibri" panose="020F0502020204030204" charset="0"/>
                <a:cs typeface="Calibri" panose="020F0502020204030204" charset="0"/>
              </a:rPr>
              <a:t>ή άλλη </a:t>
            </a:r>
            <a:r>
              <a:rPr lang="el-GR" b="1">
                <a:latin typeface="Calibri" panose="020F0502020204030204" charset="0"/>
                <a:cs typeface="Calibri" panose="020F0502020204030204" charset="0"/>
              </a:rPr>
              <a:t>παράνομη δραστηριότητα</a:t>
            </a:r>
            <a:endParaRPr lang="el-GR" b="1">
              <a:latin typeface="Calibri" panose="020F0502020204030204" charset="0"/>
              <a:cs typeface="Calibri" panose="020F0502020204030204" charset="0"/>
            </a:endParaRPr>
          </a:p>
          <a:p>
            <a:pPr marL="285750" indent="-285750">
              <a:buFont typeface="Arial" panose="020B0604020202020204" pitchFamily="34" charset="0"/>
              <a:buChar char="•"/>
            </a:pPr>
            <a:endParaRPr lang="en-GB" b="1" dirty="0">
              <a:latin typeface="Calibri" panose="020F0502020204030204" charset="0"/>
              <a:cs typeface="Calibri" panose="020F0502020204030204" charset="0"/>
            </a:endParaRPr>
          </a:p>
          <a:p>
            <a:pPr marL="285750" indent="-285750">
              <a:buFont typeface="Arial" panose="020B0604020202020204" pitchFamily="34" charset="0"/>
              <a:buChar char="•"/>
            </a:pPr>
            <a:r>
              <a:rPr lang="el-GR" b="1">
                <a:latin typeface="Calibri" panose="020F0502020204030204" charset="0"/>
                <a:cs typeface="Calibri" panose="020F0502020204030204" charset="0"/>
              </a:rPr>
              <a:t>συμβουλεύει τους υπεύθυνους χάραξης πολιτικής της ΕΕ </a:t>
            </a:r>
            <a:r>
              <a:rPr lang="el-GR">
                <a:latin typeface="Calibri" panose="020F0502020204030204" charset="0"/>
                <a:cs typeface="Calibri" panose="020F0502020204030204" charset="0"/>
              </a:rPr>
              <a:t>σχετικά με τον βέλτιστο τρόπο διάθεσης του προϋπολογισμού</a:t>
            </a:r>
            <a:endParaRPr lang="el-GR">
              <a:latin typeface="Calibri" panose="020F0502020204030204" charset="0"/>
              <a:cs typeface="Calibri" panose="020F0502020204030204" charset="0"/>
            </a:endParaRPr>
          </a:p>
          <a:p>
            <a:pPr marL="285750" indent="-285750">
              <a:buFont typeface="Arial" panose="020B0604020202020204" pitchFamily="34" charset="0"/>
              <a:buChar char="•"/>
            </a:pPr>
            <a:endParaRPr lang="en-GB" dirty="0">
              <a:latin typeface="Calibri" panose="020F0502020204030204" charset="0"/>
              <a:cs typeface="Calibri" panose="020F0502020204030204" charset="0"/>
            </a:endParaRPr>
          </a:p>
          <a:p>
            <a:pPr marL="285750" indent="-285750">
              <a:buFont typeface="Arial" panose="020B0604020202020204" pitchFamily="34" charset="0"/>
              <a:buChar char="•"/>
            </a:pPr>
            <a:r>
              <a:rPr lang="el-GR">
                <a:latin typeface="Calibri" panose="020F0502020204030204" charset="0"/>
                <a:cs typeface="Calibri" panose="020F0502020204030204" charset="0"/>
              </a:rPr>
              <a:t>τα μέλη του διορίζονται από το Συμβούλιο και έχουν εξαετή θητεία</a:t>
            </a:r>
            <a:endParaRPr lang="el-GR">
              <a:latin typeface="Calibri" panose="020F0502020204030204" charset="0"/>
              <a:cs typeface="Calibri" panose="020F0502020204030204" charset="0"/>
            </a:endParaRPr>
          </a:p>
        </p:txBody>
      </p:sp>
      <p:pic>
        <p:nvPicPr>
          <p:cNvPr id="8" name="Picture 7"/>
          <p:cNvPicPr>
            <a:picLocks noChangeAspect="1"/>
          </p:cNvPicPr>
          <p:nvPr/>
        </p:nvPicPr>
        <p:blipFill>
          <a:blip r:embed="rId1" cstate="email"/>
          <a:stretch>
            <a:fillRect/>
          </a:stretch>
        </p:blipFill>
        <p:spPr>
          <a:xfrm>
            <a:off x="3448993" y="6003758"/>
            <a:ext cx="662080" cy="633501"/>
          </a:xfrm>
          <a:prstGeom prst="rect">
            <a:avLst/>
          </a:prstGeom>
        </p:spPr>
      </p:pic>
      <p:pic>
        <p:nvPicPr>
          <p:cNvPr id="14" name="Picture 13"/>
          <p:cNvPicPr>
            <a:picLocks noChangeAspect="1"/>
          </p:cNvPicPr>
          <p:nvPr/>
        </p:nvPicPr>
        <p:blipFill>
          <a:blip r:embed="rId2" cstate="email"/>
          <a:stretch>
            <a:fillRect/>
          </a:stretch>
        </p:blipFill>
        <p:spPr>
          <a:xfrm>
            <a:off x="4349643" y="997991"/>
            <a:ext cx="4369981" cy="2833580"/>
          </a:xfrm>
          <a:prstGeom prst="rect">
            <a:avLst/>
          </a:prstGeom>
        </p:spPr>
      </p:pic>
      <p:sp>
        <p:nvSpPr>
          <p:cNvPr id="11" name="Rectangle 10"/>
          <p:cNvSpPr/>
          <p:nvPr/>
        </p:nvSpPr>
        <p:spPr>
          <a:xfrm rot="16200000">
            <a:off x="8042096" y="5663476"/>
            <a:ext cx="1957587" cy="246221"/>
          </a:xfrm>
          <a:prstGeom prst="rect">
            <a:avLst/>
          </a:prstGeom>
        </p:spPr>
        <p:txBody>
          <a:bodyPr wrap="none">
            <a:spAutoFit/>
          </a:bodyPr>
          <a:lstStyle/>
          <a:p>
            <a:r>
              <a:rPr lang="el-GR" sz="1000" b="1">
                <a:solidFill>
                  <a:srgbClr val="FFA00E"/>
                </a:solidFill>
                <a:latin typeface="Arial" panose="020B0604020202020204" pitchFamily="34" charset="0"/>
                <a:ea typeface="Arial" panose="020B0604020202020204" pitchFamily="34" charset="0"/>
                <a:cs typeface="Arial" panose="020B0604020202020204" pitchFamily="34" charset="0"/>
              </a:rPr>
              <a:t>ΠΩΣ ΛΕΙΤΟΥΡΓΕΙ Η ΕΕ;</a:t>
            </a:r>
            <a:endParaRPr lang="el-GR" sz="1000" b="1">
              <a:solidFill>
                <a:srgbClr val="FFA00E"/>
              </a:solidFill>
              <a:latin typeface="Arial" panose="020B0604020202020204" pitchFamily="34" charset="0"/>
              <a:ea typeface="Arial" panose="020B0604020202020204" pitchFamily="34" charset="0"/>
              <a:cs typeface="Arial" panose="020B0604020202020204" pitchFamily="34" charset="0"/>
            </a:endParaRPr>
          </a:p>
        </p:txBody>
      </p:sp>
      <p:cxnSp>
        <p:nvCxnSpPr>
          <p:cNvPr id="12" name="Connecteur droit 7"/>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31694" y="3672022"/>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endParaRPr lang="el-GR" sz="60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fr-FR"/>
          </a:p>
        </p:txBody>
      </p:sp>
      <p:sp>
        <p:nvSpPr>
          <p:cNvPr id="3" name="ZoneTexte 2"/>
          <p:cNvSpPr txBox="1"/>
          <p:nvPr/>
        </p:nvSpPr>
        <p:spPr>
          <a:xfrm>
            <a:off x="2223029" y="2405102"/>
            <a:ext cx="6282105" cy="830997"/>
          </a:xfrm>
          <a:prstGeom prst="rect">
            <a:avLst/>
          </a:prstGeom>
          <a:noFill/>
        </p:spPr>
        <p:txBody>
          <a:bodyPr wrap="square" rtlCol="0">
            <a:spAutoFit/>
          </a:bodyPr>
          <a:lstStyle/>
          <a:p>
            <a:r>
              <a:rPr lang="el-GR" sz="4800" b="1" dirty="0">
                <a:solidFill>
                  <a:schemeClr val="bg1"/>
                </a:solidFill>
                <a:latin typeface="Calibri" panose="020F0502020204030204" charset="0"/>
                <a:ea typeface="Calibri" panose="020F0502020204030204" charset="0"/>
                <a:cs typeface="Calibri" panose="020F0502020204030204" charset="0"/>
              </a:rPr>
              <a:t>ΤΙ ΕΙΝΑΙ Η ΕΥΡΩΠΗ;</a:t>
            </a:r>
            <a:endParaRPr lang="el-GR" sz="4800" b="1" dirty="0">
              <a:solidFill>
                <a:schemeClr val="bg1"/>
              </a:solidFill>
              <a:latin typeface="Calibri" panose="020F0502020204030204" charset="0"/>
              <a:ea typeface="Calibri" panose="020F0502020204030204" charset="0"/>
              <a:cs typeface="Calibri" panose="020F0502020204030204" charset="0"/>
            </a:endParaRPr>
          </a:p>
        </p:txBody>
      </p:sp>
      <p:sp>
        <p:nvSpPr>
          <p:cNvPr id="9" name="Larme 8"/>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p:cNvPicPr>
            <a:picLocks noChangeAspect="1"/>
          </p:cNvPicPr>
          <p:nvPr/>
        </p:nvPicPr>
        <p:blipFill>
          <a:blip r:embed="rId1"/>
          <a:stretch>
            <a:fillRect/>
          </a:stretch>
        </p:blipFill>
        <p:spPr>
          <a:xfrm>
            <a:off x="5539472" y="3631130"/>
            <a:ext cx="2159000" cy="5965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2000">
              <a:schemeClr val="accent2">
                <a:lumMod val="40000"/>
                <a:lumOff val="60000"/>
              </a:schemeClr>
            </a:gs>
            <a:gs pos="83000">
              <a:schemeClr val="accent2">
                <a:lumMod val="40000"/>
                <a:lumOff val="6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sp>
        <p:nvSpPr>
          <p:cNvPr id="3" name="Larme 2"/>
          <p:cNvSpPr/>
          <p:nvPr/>
        </p:nvSpPr>
        <p:spPr>
          <a:xfrm rot="5400000">
            <a:off x="62904" y="110018"/>
            <a:ext cx="579604" cy="583070"/>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644241" y="130142"/>
            <a:ext cx="6097290" cy="584775"/>
          </a:xfrm>
          <a:prstGeom prst="rect">
            <a:avLst/>
          </a:prstGeom>
          <a:noFill/>
        </p:spPr>
        <p:txBody>
          <a:bodyPr wrap="square" rtlCol="0">
            <a:spAutoFit/>
          </a:bodyPr>
          <a:lstStyle/>
          <a:p>
            <a:r>
              <a:rPr lang="el-GR" sz="3200" b="1">
                <a:solidFill>
                  <a:srgbClr val="FFA00E"/>
                </a:solidFill>
                <a:latin typeface="Calibri" panose="020F0502020204030204" charset="0"/>
                <a:cs typeface="Calibri" panose="020F0502020204030204" charset="0"/>
              </a:rPr>
              <a:t>Η ΕΥΡΩΠΑΪΚΗ ΚΕΝΤΡΙΚΗ ΤΡΑΠΕΖΑ:</a:t>
            </a:r>
            <a:endParaRPr lang="el-GR" sz="3200" b="1">
              <a:solidFill>
                <a:srgbClr val="FFA00E"/>
              </a:solidFill>
              <a:latin typeface="Calibri" panose="020F0502020204030204" charset="0"/>
              <a:cs typeface="Calibri" panose="020F0502020204030204" charset="0"/>
            </a:endParaRPr>
          </a:p>
        </p:txBody>
      </p:sp>
      <p:sp>
        <p:nvSpPr>
          <p:cNvPr id="9" name="Rectangle 8"/>
          <p:cNvSpPr/>
          <p:nvPr/>
        </p:nvSpPr>
        <p:spPr>
          <a:xfrm>
            <a:off x="165675" y="995788"/>
            <a:ext cx="3998422" cy="5638928"/>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4" name="Rectangle 3"/>
          <p:cNvSpPr/>
          <p:nvPr/>
        </p:nvSpPr>
        <p:spPr>
          <a:xfrm>
            <a:off x="165677" y="1008891"/>
            <a:ext cx="3998420" cy="5262979"/>
          </a:xfrm>
          <a:prstGeom prst="rect">
            <a:avLst/>
          </a:prstGeom>
        </p:spPr>
        <p:txBody>
          <a:bodyPr wrap="square">
            <a:spAutoFit/>
          </a:bodyPr>
          <a:lstStyle/>
          <a:p>
            <a:pPr marL="285750" indent="-285750">
              <a:buSzPct val="120000"/>
              <a:buFont typeface="Arial" panose="020B0604020202020204" pitchFamily="34" charset="0"/>
              <a:buChar char="•"/>
            </a:pPr>
            <a:r>
              <a:rPr lang="el-GR" sz="1600" b="1" dirty="0">
                <a:latin typeface="Calibri" panose="020F0502020204030204" charset="0"/>
                <a:cs typeface="Calibri" panose="020F0502020204030204" charset="0"/>
              </a:rPr>
              <a:t>χαράσσει την οικονομική και νομισματική πολιτική της ΕΕ</a:t>
            </a:r>
            <a:endParaRPr lang="el-GR" sz="1600" b="1" dirty="0">
              <a:latin typeface="Calibri" panose="020F0502020204030204" charset="0"/>
              <a:cs typeface="Calibri" panose="020F0502020204030204" charset="0"/>
            </a:endParaRPr>
          </a:p>
          <a:p>
            <a:pPr marL="285750" indent="-285750">
              <a:buSzPct val="120000"/>
              <a:buFont typeface="Arial" panose="020B0604020202020204" pitchFamily="34" charset="0"/>
              <a:buChar char="•"/>
            </a:pPr>
            <a:endParaRPr lang="en-GB" sz="1600" b="1" dirty="0">
              <a:latin typeface="Calibri" panose="020F0502020204030204" charset="0"/>
              <a:cs typeface="Calibri" panose="020F0502020204030204" charset="0"/>
            </a:endParaRPr>
          </a:p>
          <a:p>
            <a:pPr marL="285750" indent="-285750">
              <a:buSzPct val="120000"/>
              <a:buFont typeface="Arial" panose="020B0604020202020204" pitchFamily="34" charset="0"/>
              <a:buChar char="•"/>
            </a:pPr>
            <a:r>
              <a:rPr lang="el-GR" sz="1600" b="1" dirty="0">
                <a:latin typeface="Calibri" panose="020F0502020204030204" charset="0"/>
                <a:cs typeface="Calibri" panose="020F0502020204030204" charset="0"/>
              </a:rPr>
              <a:t>διαχειρίζεται</a:t>
            </a:r>
            <a:r>
              <a:rPr lang="el-GR" sz="1600" dirty="0">
                <a:latin typeface="Calibri" panose="020F0502020204030204" charset="0"/>
                <a:cs typeface="Calibri" panose="020F0502020204030204" charset="0"/>
              </a:rPr>
              <a:t> το ευρωπαϊκό νόμισμα – το «ευρώ»</a:t>
            </a:r>
            <a:endParaRPr lang="el-GR" sz="1600" dirty="0">
              <a:latin typeface="Calibri" panose="020F0502020204030204" charset="0"/>
              <a:cs typeface="Calibri" panose="020F0502020204030204" charset="0"/>
            </a:endParaRPr>
          </a:p>
          <a:p>
            <a:pPr marL="285750" indent="-285750">
              <a:buSzPct val="120000"/>
              <a:buFont typeface="Arial" panose="020B0604020202020204" pitchFamily="34" charset="0"/>
              <a:buChar char="•"/>
            </a:pPr>
            <a:endParaRPr lang="en-GB" sz="1600" dirty="0">
              <a:latin typeface="Calibri" panose="020F0502020204030204" charset="0"/>
              <a:cs typeface="Calibri" panose="020F0502020204030204" charset="0"/>
            </a:endParaRPr>
          </a:p>
          <a:p>
            <a:pPr marL="285750" indent="-285750">
              <a:buSzPct val="120000"/>
              <a:buFont typeface="Arial" panose="020B0604020202020204" pitchFamily="34" charset="0"/>
              <a:buChar char="•"/>
            </a:pPr>
            <a:r>
              <a:rPr lang="el-GR" sz="1600" dirty="0">
                <a:latin typeface="Calibri" panose="020F0502020204030204" charset="0"/>
                <a:cs typeface="Calibri" panose="020F0502020204030204" charset="0"/>
              </a:rPr>
              <a:t>είναι </a:t>
            </a:r>
            <a:r>
              <a:rPr lang="el-GR" sz="1600" b="1" dirty="0">
                <a:latin typeface="Calibri" panose="020F0502020204030204" charset="0"/>
                <a:cs typeface="Calibri" panose="020F0502020204030204" charset="0"/>
              </a:rPr>
              <a:t>αρμόδια</a:t>
            </a:r>
            <a:r>
              <a:rPr lang="el-GR" sz="1600" dirty="0">
                <a:latin typeface="Calibri" panose="020F0502020204030204" charset="0"/>
                <a:cs typeface="Calibri" panose="020F0502020204030204" charset="0"/>
              </a:rPr>
              <a:t> για τη διατήρηση</a:t>
            </a:r>
            <a:br>
              <a:rPr lang="el-GR" sz="1600" dirty="0">
                <a:latin typeface="Calibri" panose="020F0502020204030204" charset="0"/>
                <a:cs typeface="Calibri" panose="020F0502020204030204" charset="0"/>
              </a:rPr>
            </a:br>
            <a:r>
              <a:rPr lang="el-GR" sz="1600" dirty="0">
                <a:latin typeface="Calibri" panose="020F0502020204030204" charset="0"/>
                <a:cs typeface="Calibri" panose="020F0502020204030204" charset="0"/>
              </a:rPr>
              <a:t>του ευρώ και των τιμών σε </a:t>
            </a:r>
            <a:r>
              <a:rPr lang="el-GR" sz="1600" b="1" dirty="0">
                <a:latin typeface="Calibri" panose="020F0502020204030204" charset="0"/>
                <a:cs typeface="Calibri" panose="020F0502020204030204" charset="0"/>
              </a:rPr>
              <a:t>σταθερά επίπεδα</a:t>
            </a:r>
            <a:endParaRPr lang="el-GR" sz="1600" b="1" dirty="0">
              <a:latin typeface="Calibri" panose="020F0502020204030204" charset="0"/>
              <a:cs typeface="Calibri" panose="020F0502020204030204" charset="0"/>
            </a:endParaRPr>
          </a:p>
          <a:p>
            <a:pPr>
              <a:buSzPct val="120000"/>
            </a:pPr>
            <a:endParaRPr lang="en-GB" sz="1600" dirty="0">
              <a:latin typeface="Calibri" panose="020F0502020204030204" charset="0"/>
              <a:cs typeface="Calibri" panose="020F0502020204030204" charset="0"/>
            </a:endParaRPr>
          </a:p>
          <a:p>
            <a:pPr marL="285750" indent="-285750">
              <a:buSzPct val="120000"/>
              <a:buFont typeface="Arial" panose="020B0604020202020204" pitchFamily="34" charset="0"/>
              <a:buChar char="•"/>
            </a:pPr>
            <a:r>
              <a:rPr lang="el-GR" sz="1600" dirty="0">
                <a:latin typeface="Calibri" panose="020F0502020204030204" charset="0"/>
                <a:cs typeface="Calibri" panose="020F0502020204030204" charset="0"/>
              </a:rPr>
              <a:t>ορίζει τα </a:t>
            </a:r>
            <a:r>
              <a:rPr lang="el-GR" sz="1600" b="1" dirty="0">
                <a:latin typeface="Calibri" panose="020F0502020204030204" charset="0"/>
                <a:cs typeface="Calibri" panose="020F0502020204030204" charset="0"/>
              </a:rPr>
              <a:t>επιτόκια </a:t>
            </a:r>
            <a:r>
              <a:rPr lang="el-GR" sz="1600" dirty="0">
                <a:latin typeface="Calibri" panose="020F0502020204030204" charset="0"/>
                <a:cs typeface="Calibri" panose="020F0502020204030204" charset="0"/>
              </a:rPr>
              <a:t>για τη </a:t>
            </a:r>
            <a:br>
              <a:rPr lang="el-GR" sz="1600" dirty="0">
                <a:latin typeface="Calibri" panose="020F0502020204030204" charset="0"/>
                <a:cs typeface="Calibri" panose="020F0502020204030204" charset="0"/>
              </a:rPr>
            </a:br>
            <a:r>
              <a:rPr lang="el-GR" sz="1600" b="1" dirty="0">
                <a:latin typeface="Calibri" panose="020F0502020204030204" charset="0"/>
                <a:cs typeface="Calibri" panose="020F0502020204030204" charset="0"/>
              </a:rPr>
              <a:t>ζώνη του ευρώ</a:t>
            </a:r>
            <a:endParaRPr lang="el-GR" sz="1600" b="1" dirty="0">
              <a:latin typeface="Calibri" panose="020F0502020204030204" charset="0"/>
              <a:cs typeface="Calibri" panose="020F0502020204030204" charset="0"/>
            </a:endParaRPr>
          </a:p>
          <a:p>
            <a:pPr marL="285750" indent="-285750">
              <a:buSzPct val="120000"/>
              <a:buFont typeface="Arial" panose="020B0604020202020204" pitchFamily="34" charset="0"/>
              <a:buChar char="•"/>
            </a:pPr>
            <a:endParaRPr lang="en-GB" sz="1600" b="1" dirty="0">
              <a:latin typeface="Calibri" panose="020F0502020204030204" charset="0"/>
              <a:cs typeface="Calibri" panose="020F0502020204030204" charset="0"/>
            </a:endParaRPr>
          </a:p>
          <a:p>
            <a:pPr marL="285750" indent="-285750">
              <a:buSzPct val="120000"/>
              <a:buFont typeface="Arial" panose="020B0604020202020204" pitchFamily="34" charset="0"/>
              <a:buChar char="•"/>
            </a:pPr>
            <a:r>
              <a:rPr lang="el-GR" sz="1600" b="1" dirty="0">
                <a:latin typeface="Calibri" panose="020F0502020204030204" charset="0"/>
                <a:cs typeface="Calibri" panose="020F0502020204030204" charset="0"/>
              </a:rPr>
              <a:t>συνεργάζεται με τις εθνικές κεντρικές τράπεζες </a:t>
            </a:r>
            <a:r>
              <a:rPr lang="el-GR" sz="1600" dirty="0">
                <a:latin typeface="Calibri" panose="020F0502020204030204" charset="0"/>
                <a:cs typeface="Calibri" panose="020F0502020204030204" charset="0"/>
              </a:rPr>
              <a:t>των χωρών της ΕΕ</a:t>
            </a:r>
            <a:endParaRPr lang="el-GR" sz="1600" dirty="0">
              <a:latin typeface="Calibri" panose="020F0502020204030204" charset="0"/>
              <a:cs typeface="Calibri" panose="020F0502020204030204" charset="0"/>
            </a:endParaRPr>
          </a:p>
          <a:p>
            <a:pPr marL="285750" indent="-285750">
              <a:buSzPct val="120000"/>
              <a:buFont typeface="Arial" panose="020B0604020202020204" pitchFamily="34" charset="0"/>
              <a:buChar char="•"/>
            </a:pPr>
            <a:endParaRPr lang="en-GB" sz="1600" dirty="0">
              <a:latin typeface="Calibri" panose="020F0502020204030204" charset="0"/>
              <a:cs typeface="Calibri" panose="020F0502020204030204" charset="0"/>
            </a:endParaRPr>
          </a:p>
          <a:p>
            <a:pPr marL="285750" indent="-285750">
              <a:buSzPct val="120000"/>
              <a:buFont typeface="Arial" panose="020B0604020202020204" pitchFamily="34" charset="0"/>
              <a:buChar char="•"/>
            </a:pPr>
            <a:r>
              <a:rPr lang="el-GR" sz="1600" b="1" dirty="0">
                <a:latin typeface="Calibri" panose="020F0502020204030204" charset="0"/>
                <a:cs typeface="Calibri" panose="020F0502020204030204" charset="0"/>
              </a:rPr>
              <a:t>τα έξι μέλη της διορίζονται </a:t>
            </a:r>
            <a:r>
              <a:rPr lang="el-GR" sz="1600" dirty="0">
                <a:latin typeface="Calibri" panose="020F0502020204030204" charset="0"/>
                <a:cs typeface="Calibri" panose="020F0502020204030204" charset="0"/>
              </a:rPr>
              <a:t>από το Συμβούλιο και έχουν </a:t>
            </a:r>
            <a:r>
              <a:rPr lang="el-GR" sz="1600" b="1" dirty="0">
                <a:latin typeface="Calibri" panose="020F0502020204030204" charset="0"/>
                <a:cs typeface="Calibri" panose="020F0502020204030204" charset="0"/>
              </a:rPr>
              <a:t>οκταετή θητεία </a:t>
            </a:r>
            <a:r>
              <a:rPr lang="el-GR" sz="1600" dirty="0">
                <a:latin typeface="Calibri" panose="020F0502020204030204" charset="0"/>
                <a:cs typeface="Calibri" panose="020F0502020204030204" charset="0"/>
              </a:rPr>
              <a:t>μη ανανεώσιμη</a:t>
            </a:r>
            <a:endParaRPr lang="el-GR" sz="1600" dirty="0">
              <a:latin typeface="Calibri" panose="020F0502020204030204" charset="0"/>
              <a:cs typeface="Calibri" panose="020F0502020204030204" charset="0"/>
            </a:endParaRPr>
          </a:p>
          <a:p>
            <a:pPr>
              <a:buSzPct val="120000"/>
            </a:pPr>
            <a:endParaRPr lang="en-GB" sz="1600" b="1" dirty="0">
              <a:latin typeface="Calibri" panose="020F0502020204030204" charset="0"/>
              <a:cs typeface="Calibri" panose="020F0502020204030204" charset="0"/>
            </a:endParaRPr>
          </a:p>
          <a:p>
            <a:pPr marL="285750" indent="-285750">
              <a:buSzPct val="120000"/>
              <a:buFont typeface="Arial" panose="020B0604020202020204" pitchFamily="34" charset="0"/>
              <a:buChar char="•"/>
            </a:pPr>
            <a:r>
              <a:rPr lang="el-GR" sz="1600" dirty="0">
                <a:latin typeface="Calibri" panose="020F0502020204030204" charset="0"/>
                <a:cs typeface="Calibri" panose="020F0502020204030204" charset="0"/>
              </a:rPr>
              <a:t>εδρεύει στη </a:t>
            </a:r>
            <a:r>
              <a:rPr lang="el-GR" sz="1600" b="1" dirty="0">
                <a:latin typeface="Calibri" panose="020F0502020204030204" charset="0"/>
                <a:cs typeface="Calibri" panose="020F0502020204030204" charset="0"/>
              </a:rPr>
              <a:t>Φρανκφούρτη </a:t>
            </a:r>
            <a:r>
              <a:rPr lang="el-GR" sz="1600" dirty="0">
                <a:latin typeface="Calibri" panose="020F0502020204030204" charset="0"/>
                <a:cs typeface="Calibri" panose="020F0502020204030204" charset="0"/>
              </a:rPr>
              <a:t>(Γερμανία)</a:t>
            </a:r>
            <a:endParaRPr lang="el-GR" sz="1600" dirty="0">
              <a:latin typeface="Calibri" panose="020F0502020204030204" charset="0"/>
              <a:cs typeface="Calibri" panose="020F0502020204030204" charset="0"/>
            </a:endParaRPr>
          </a:p>
        </p:txBody>
      </p:sp>
      <p:pic>
        <p:nvPicPr>
          <p:cNvPr id="8" name="Picture 7"/>
          <p:cNvPicPr>
            <a:picLocks noChangeAspect="1"/>
          </p:cNvPicPr>
          <p:nvPr/>
        </p:nvPicPr>
        <p:blipFill>
          <a:blip r:embed="rId1" cstate="email"/>
          <a:stretch>
            <a:fillRect/>
          </a:stretch>
        </p:blipFill>
        <p:spPr>
          <a:xfrm>
            <a:off x="4683773" y="3844733"/>
            <a:ext cx="3946966" cy="2789983"/>
          </a:xfrm>
          <a:prstGeom prst="rect">
            <a:avLst/>
          </a:prstGeom>
        </p:spPr>
      </p:pic>
      <p:sp>
        <p:nvSpPr>
          <p:cNvPr id="10" name="Rectangle 9"/>
          <p:cNvSpPr/>
          <p:nvPr/>
        </p:nvSpPr>
        <p:spPr>
          <a:xfrm rot="16200000">
            <a:off x="8042096" y="5663476"/>
            <a:ext cx="1957587" cy="246221"/>
          </a:xfrm>
          <a:prstGeom prst="rect">
            <a:avLst/>
          </a:prstGeom>
        </p:spPr>
        <p:txBody>
          <a:bodyPr wrap="none">
            <a:spAutoFit/>
          </a:bodyPr>
          <a:lstStyle/>
          <a:p>
            <a:r>
              <a:rPr lang="el-GR" sz="1000" b="1">
                <a:solidFill>
                  <a:srgbClr val="FFA00E"/>
                </a:solidFill>
                <a:latin typeface="Arial" panose="020B0604020202020204" pitchFamily="34" charset="0"/>
                <a:ea typeface="Arial" panose="020B0604020202020204" pitchFamily="34" charset="0"/>
                <a:cs typeface="Arial" panose="020B0604020202020204" pitchFamily="34" charset="0"/>
              </a:rPr>
              <a:t>ΠΩΣ ΛΕΙΤΟΥΡΓΕΙ Η ΕΕ;</a:t>
            </a:r>
            <a:endParaRPr lang="el-GR" sz="1000" b="1">
              <a:solidFill>
                <a:srgbClr val="FFA00E"/>
              </a:solidFill>
              <a:latin typeface="Arial" panose="020B0604020202020204" pitchFamily="34" charset="0"/>
              <a:ea typeface="Arial" panose="020B0604020202020204" pitchFamily="34" charset="0"/>
              <a:cs typeface="Arial" panose="020B0604020202020204" pitchFamily="34" charset="0"/>
            </a:endParaRPr>
          </a:p>
        </p:txBody>
      </p:sp>
      <p:cxnSp>
        <p:nvCxnSpPr>
          <p:cNvPr id="11" name="Connecteur droit 7"/>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818115" y="6456536"/>
            <a:ext cx="1625248" cy="184666"/>
          </a:xfrm>
          <a:prstGeom prst="rect">
            <a:avLst/>
          </a:prstGeom>
          <a:noFill/>
        </p:spPr>
        <p:txBody>
          <a:bodyPr wrap="square" rtlCol="0">
            <a:spAutoFit/>
          </a:bodyPr>
          <a:lstStyle/>
          <a:p>
            <a:r>
              <a:rPr lang="el-GR" sz="600" i="1"/>
              <a:t>©</a:t>
            </a:r>
            <a:r>
              <a:rPr lang="el-GR" sz="600"/>
              <a:t> ΕΥΡΩΠΑΪΚΗ ΕΝΩΣΗ</a:t>
            </a:r>
            <a:endParaRPr lang="el-GR" sz="600"/>
          </a:p>
        </p:txBody>
      </p:sp>
      <p:pic>
        <p:nvPicPr>
          <p:cNvPr id="5" name="Picture 4"/>
          <p:cNvPicPr>
            <a:picLocks noChangeAspect="1"/>
          </p:cNvPicPr>
          <p:nvPr/>
        </p:nvPicPr>
        <p:blipFill>
          <a:blip r:embed="rId2" cstate="screen"/>
          <a:stretch>
            <a:fillRect/>
          </a:stretch>
        </p:blipFill>
        <p:spPr>
          <a:xfrm>
            <a:off x="4683773" y="1206501"/>
            <a:ext cx="3946966" cy="2072157"/>
          </a:xfrm>
          <a:prstGeom prst="rect">
            <a:avLst/>
          </a:prstGeom>
        </p:spPr>
      </p:pic>
      <p:sp>
        <p:nvSpPr>
          <p:cNvPr id="6" name="TextBox 5"/>
          <p:cNvSpPr txBox="1"/>
          <p:nvPr/>
        </p:nvSpPr>
        <p:spPr>
          <a:xfrm>
            <a:off x="6555533" y="1206992"/>
            <a:ext cx="2742285" cy="184666"/>
          </a:xfrm>
          <a:prstGeom prst="rect">
            <a:avLst/>
          </a:prstGeom>
          <a:noFill/>
        </p:spPr>
        <p:txBody>
          <a:bodyPr wrap="square" rtlCol="0">
            <a:spAutoFit/>
          </a:bodyPr>
          <a:lstStyle/>
          <a:p>
            <a:r>
              <a:rPr lang="el-GR" sz="600">
                <a:solidFill>
                  <a:schemeClr val="bg1"/>
                </a:solidFill>
                <a:hlinkClick r:id="rId3" tooltip="w:en:Creative Commons"/>
              </a:rPr>
              <a:t>Creative Commons</a:t>
            </a:r>
            <a:r>
              <a:rPr lang="el-GR" sz="600">
                <a:solidFill>
                  <a:schemeClr val="bg1"/>
                </a:solidFill>
              </a:rPr>
              <a:t> </a:t>
            </a:r>
            <a:r>
              <a:rPr lang="el-GR" sz="600">
                <a:solidFill>
                  <a:schemeClr val="bg1"/>
                </a:solidFill>
                <a:hlinkClick r:id="rId4"/>
              </a:rPr>
              <a:t>Αναφορά Δημιουργού - Παρόμοια Διανομή 4.0 Διεθνές</a:t>
            </a:r>
            <a:endParaRPr lang="el-GR" sz="600">
              <a:solidFill>
                <a:schemeClr val="bg1"/>
              </a:solidFill>
              <a:hlinkClick r:id="rId4"/>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100000">
              <a:srgbClr val="FF7C80"/>
            </a:gs>
            <a:gs pos="0">
              <a:schemeClr val="bg1"/>
            </a:gs>
            <a:gs pos="47000">
              <a:srgbClr val="FF7C80"/>
            </a:gs>
          </a:gsLst>
          <a:lin ang="5400000" scaled="1"/>
        </a:gradFill>
        <a:effectLst/>
      </p:bgPr>
    </p:bg>
    <p:spTree>
      <p:nvGrpSpPr>
        <p:cNvPr id="1" name=""/>
        <p:cNvGrpSpPr/>
        <p:nvPr/>
      </p:nvGrpSpPr>
      <p:grpSpPr>
        <a:xfrm>
          <a:off x="0" y="0"/>
          <a:ext cx="0" cy="0"/>
          <a:chOff x="0" y="0"/>
          <a:chExt cx="0" cy="0"/>
        </a:xfrm>
      </p:grpSpPr>
      <p:sp>
        <p:nvSpPr>
          <p:cNvPr id="7" name="Larme 6"/>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E65657"/>
              </a:highlight>
            </a:endParaRPr>
          </a:p>
        </p:txBody>
      </p:sp>
      <p:sp>
        <p:nvSpPr>
          <p:cNvPr id="9" name="ZoneTexte 1"/>
          <p:cNvSpPr txBox="1"/>
          <p:nvPr/>
        </p:nvSpPr>
        <p:spPr>
          <a:xfrm>
            <a:off x="676545" y="97262"/>
            <a:ext cx="6858787" cy="584775"/>
          </a:xfrm>
          <a:prstGeom prst="rect">
            <a:avLst/>
          </a:prstGeom>
          <a:noFill/>
        </p:spPr>
        <p:txBody>
          <a:bodyPr wrap="square" rtlCol="0">
            <a:spAutoFit/>
          </a:bodyPr>
          <a:lstStyle/>
          <a:p>
            <a:r>
              <a:rPr lang="el-GR" sz="3200" b="1" dirty="0">
                <a:solidFill>
                  <a:srgbClr val="E65657"/>
                </a:solidFill>
                <a:latin typeface="Calibri" panose="020F0502020204030204" charset="0"/>
                <a:cs typeface="Calibri" panose="020F0502020204030204" charset="0"/>
              </a:rPr>
              <a:t>ΠΩΣ ΜΠΟΡΩ ΝΑ ΜΑΘΩ ΠΕΡΙΣΣΟΤΕΡΑ;</a:t>
            </a:r>
            <a:endParaRPr lang="el-GR" sz="3200" b="1" dirty="0">
              <a:solidFill>
                <a:srgbClr val="E65657"/>
              </a:solidFill>
              <a:latin typeface="Calibri" panose="020F0502020204030204" charset="0"/>
              <a:cs typeface="Calibri" panose="020F0502020204030204" charset="0"/>
            </a:endParaRPr>
          </a:p>
        </p:txBody>
      </p:sp>
      <p:pic>
        <p:nvPicPr>
          <p:cNvPr id="3" name="Picture 2"/>
          <p:cNvPicPr>
            <a:picLocks noChangeAspect="1"/>
          </p:cNvPicPr>
          <p:nvPr/>
        </p:nvPicPr>
        <p:blipFill>
          <a:blip r:embed="rId1"/>
          <a:stretch>
            <a:fillRect/>
          </a:stretch>
        </p:blipFill>
        <p:spPr>
          <a:xfrm>
            <a:off x="0" y="4572002"/>
            <a:ext cx="9144000" cy="2285999"/>
          </a:xfrm>
          <a:prstGeom prst="rect">
            <a:avLst/>
          </a:prstGeom>
        </p:spPr>
      </p:pic>
      <p:sp>
        <p:nvSpPr>
          <p:cNvPr id="13" name="Rectangle 12"/>
          <p:cNvSpPr/>
          <p:nvPr/>
        </p:nvSpPr>
        <p:spPr>
          <a:xfrm rot="16200000">
            <a:off x="7889886" y="5591891"/>
            <a:ext cx="2285999" cy="246221"/>
          </a:xfrm>
          <a:prstGeom prst="rect">
            <a:avLst/>
          </a:prstGeom>
          <a:solidFill>
            <a:schemeClr val="bg1"/>
          </a:solidFill>
        </p:spPr>
        <p:txBody>
          <a:bodyPr wrap="square">
            <a:spAutoFit/>
          </a:bodyPr>
          <a:lstStyle/>
          <a:p>
            <a:r>
              <a:rPr lang="el-GR" sz="1000" b="1">
                <a:solidFill>
                  <a:srgbClr val="FF5050"/>
                </a:solidFill>
                <a:latin typeface="Arial" panose="020B0604020202020204" pitchFamily="34" charset="0"/>
                <a:ea typeface="Arial" panose="020B0604020202020204" pitchFamily="34" charset="0"/>
                <a:cs typeface="Arial" panose="020B0604020202020204" pitchFamily="34" charset="0"/>
              </a:rPr>
              <a:t>ΠΩΣ ΜΠΟΡΩ ΝΑ ΜΑΘΩ ΠΕΡΙΣΣΟΤΕΡΑ; </a:t>
            </a:r>
            <a:r>
              <a:rPr lang="el-GR" sz="1000" b="1">
                <a:solidFill>
                  <a:schemeClr val="bg1"/>
                </a:solidFill>
                <a:latin typeface="Arial" panose="020B0604020202020204" pitchFamily="34" charset="0"/>
                <a:ea typeface="Arial" panose="020B0604020202020204" pitchFamily="34" charset="0"/>
                <a:cs typeface="Arial" panose="020B0604020202020204" pitchFamily="34" charset="0"/>
              </a:rPr>
              <a:t>;</a:t>
            </a:r>
            <a:endParaRPr lang="el-GR" sz="1000" b="1">
              <a:solidFill>
                <a:schemeClr val="bg1"/>
              </a:solidFill>
              <a:latin typeface="Arial" panose="020B0604020202020204" pitchFamily="34" charset="0"/>
              <a:ea typeface="Arial" panose="020B0604020202020204" pitchFamily="34" charset="0"/>
              <a:cs typeface="Arial" panose="020B0604020202020204" pitchFamily="34" charset="0"/>
            </a:endParaRPr>
          </a:p>
        </p:txBody>
      </p:sp>
      <p:cxnSp>
        <p:nvCxnSpPr>
          <p:cNvPr id="14" name="Connecteur droit 5"/>
          <p:cNvCxnSpPr/>
          <p:nvPr/>
        </p:nvCxnSpPr>
        <p:spPr>
          <a:xfrm>
            <a:off x="8900883" y="5003442"/>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flipH="1">
            <a:off x="4565632" y="682037"/>
            <a:ext cx="6368" cy="388996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475943" y="2641365"/>
            <a:ext cx="4089689"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1200329"/>
          </a:xfrm>
          <a:prstGeom prst="rect">
            <a:avLst/>
          </a:prstGeom>
        </p:spPr>
        <p:txBody>
          <a:bodyPr>
            <a:spAutoFit/>
          </a:bodyPr>
          <a:lstStyle/>
          <a:p>
            <a:r>
              <a:rPr lang="el-GR" b="0">
                <a:solidFill>
                  <a:schemeClr val="tx1"/>
                </a:solidFill>
                <a:cs typeface="Arial" panose="020B0604020202020204" pitchFamily="34" charset="0"/>
              </a:rPr>
              <a:t>Όλες οι εκδόσεις της ΕΕ που χρειάζεστε</a:t>
            </a:r>
            <a:endParaRPr lang="el-GR" b="0">
              <a:solidFill>
                <a:schemeClr val="tx1"/>
              </a:solidFill>
              <a:cs typeface="Arial" panose="020B0604020202020204" pitchFamily="34" charset="0"/>
            </a:endParaRPr>
          </a:p>
          <a:p>
            <a:r>
              <a:rPr lang="el-GR" b="1">
                <a:cs typeface="Arial" panose="020B0604020202020204" pitchFamily="34" charset="0"/>
                <a:hlinkClick r:id="rId2"/>
              </a:rPr>
              <a:t>publications.europa.eu</a:t>
            </a:r>
            <a:endParaRPr lang="el-GR" b="1">
              <a:cs typeface="Arial" panose="020B0604020202020204" pitchFamily="34" charset="0"/>
            </a:endParaRPr>
          </a:p>
          <a:p>
            <a:endParaRPr lang="en-US" b="0" dirty="0">
              <a:solidFill>
                <a:schemeClr val="tx1"/>
              </a:solidFill>
              <a:cs typeface="Arial" panose="020B0604020202020204" pitchFamily="34" charset="0"/>
            </a:endParaRPr>
          </a:p>
          <a:p>
            <a:endParaRPr lang="de-DE" b="0" dirty="0">
              <a:solidFill>
                <a:schemeClr val="tx1"/>
              </a:solidFill>
              <a:cs typeface="Arial" panose="020B0604020202020204" pitchFamily="34" charset="0"/>
            </a:endParaRPr>
          </a:p>
        </p:txBody>
      </p:sp>
      <p:sp>
        <p:nvSpPr>
          <p:cNvPr id="5" name="TextBox 4"/>
          <p:cNvSpPr txBox="1"/>
          <p:nvPr/>
        </p:nvSpPr>
        <p:spPr>
          <a:xfrm>
            <a:off x="4685629" y="1084449"/>
            <a:ext cx="4360159" cy="3139321"/>
          </a:xfrm>
          <a:prstGeom prst="rect">
            <a:avLst/>
          </a:prstGeom>
          <a:noFill/>
        </p:spPr>
        <p:txBody>
          <a:bodyPr wrap="square" rtlCol="0">
            <a:spAutoFit/>
          </a:bodyPr>
          <a:lstStyle/>
          <a:p>
            <a:r>
              <a:rPr lang="el-GR" b="1" dirty="0"/>
              <a:t>Γωνιά μάθησης</a:t>
            </a:r>
            <a:endParaRPr lang="el-GR" b="1" dirty="0"/>
          </a:p>
          <a:p>
            <a:r>
              <a:rPr lang="el-GR" b="1" dirty="0">
                <a:hlinkClick r:id="rId3"/>
              </a:rPr>
              <a:t>https://europa.eu/learning-corner/home_el</a:t>
            </a:r>
            <a:endParaRPr lang="el-GR" b="1" dirty="0"/>
          </a:p>
          <a:p>
            <a:endParaRPr lang="en-GB" b="1" dirty="0"/>
          </a:p>
          <a:p>
            <a:r>
              <a:rPr lang="el-GR" b="1" dirty="0"/>
              <a:t>Η ΕΕ σε διαφάνειες</a:t>
            </a:r>
            <a:endParaRPr lang="el-GR" b="1" dirty="0"/>
          </a:p>
          <a:p>
            <a:r>
              <a:rPr lang="el-GR" b="1" dirty="0">
                <a:hlinkClick r:id="rId4"/>
              </a:rPr>
              <a:t>https://europa.eu/european-union/documents-publications/slide-presentations_el</a:t>
            </a:r>
            <a:endParaRPr lang="el-GR" b="1" dirty="0"/>
          </a:p>
          <a:p>
            <a:endParaRPr lang="en-GB" b="1" dirty="0"/>
          </a:p>
          <a:p>
            <a:r>
              <a:rPr lang="el-GR" b="1" dirty="0" err="1"/>
              <a:t>Ιστότοπος</a:t>
            </a:r>
            <a:r>
              <a:rPr lang="el-GR" b="1" dirty="0"/>
              <a:t> Europa  </a:t>
            </a:r>
            <a:endParaRPr lang="el-GR" b="1" dirty="0"/>
          </a:p>
          <a:p>
            <a:r>
              <a:rPr lang="el-GR" b="1" dirty="0">
                <a:hlinkClick r:id="rId5"/>
              </a:rPr>
              <a:t>europa.eu/</a:t>
            </a:r>
            <a:r>
              <a:rPr lang="el-GR" b="1" dirty="0" err="1">
                <a:hlinkClick r:id="rId5"/>
              </a:rPr>
              <a:t>european-union</a:t>
            </a:r>
            <a:r>
              <a:rPr lang="el-GR" b="1" dirty="0">
                <a:hlinkClick r:id="rId5"/>
              </a:rPr>
              <a:t>/</a:t>
            </a:r>
            <a:r>
              <a:rPr lang="el-GR" b="1" dirty="0" err="1">
                <a:hlinkClick r:id="rId5"/>
              </a:rPr>
              <a:t>index_el</a:t>
            </a:r>
            <a:endParaRPr lang="el-GR" b="1" dirty="0">
              <a:hlinkClick r:id="rId5"/>
            </a:endParaRPr>
          </a:p>
        </p:txBody>
      </p:sp>
      <p:sp>
        <p:nvSpPr>
          <p:cNvPr id="16" name="Rectangle 15"/>
          <p:cNvSpPr/>
          <p:nvPr/>
        </p:nvSpPr>
        <p:spPr>
          <a:xfrm>
            <a:off x="8811" y="1887668"/>
            <a:ext cx="4603685" cy="1092607"/>
          </a:xfrm>
          <a:prstGeom prst="rect">
            <a:avLst/>
          </a:prstGeom>
        </p:spPr>
        <p:txBody>
          <a:bodyPr wrap="square">
            <a:spAutoFit/>
          </a:bodyPr>
          <a:lstStyle/>
          <a:p>
            <a:r>
              <a:rPr lang="el-GR" b="1" dirty="0"/>
              <a:t>Τι κάνει η Ευρώπη για μένα </a:t>
            </a:r>
            <a:endParaRPr lang="el-GR" b="1" dirty="0"/>
          </a:p>
          <a:p>
            <a:pPr lvl="0"/>
            <a:r>
              <a:rPr lang="el-GR" b="1" dirty="0">
                <a:solidFill>
                  <a:srgbClr val="808080">
                    <a:lumMod val="75000"/>
                  </a:srgbClr>
                </a:solidFill>
                <a:cs typeface="Arial" panose="020B0604020202020204" pitchFamily="34" charset="0"/>
                <a:hlinkClick r:id="rId6"/>
              </a:rPr>
              <a:t>https://what-europe-does-for-me.eu/el/home</a:t>
            </a:r>
            <a:endParaRPr lang="el-GR" b="1" dirty="0">
              <a:solidFill>
                <a:srgbClr val="808080">
                  <a:lumMod val="75000"/>
                </a:srgbClr>
              </a:solidFill>
              <a:cs typeface="Arial" panose="020B0604020202020204" pitchFamily="34" charset="0"/>
            </a:endParaRPr>
          </a:p>
          <a:p>
            <a:pPr lvl="0"/>
            <a:endParaRPr lang="en-GB" b="1" dirty="0">
              <a:solidFill>
                <a:srgbClr val="808080">
                  <a:lumMod val="75000"/>
                </a:srgbClr>
              </a:solidFill>
              <a:cs typeface="Arial" panose="020B0604020202020204" pitchFamily="34" charset="0"/>
            </a:endParaRPr>
          </a:p>
          <a:p>
            <a:pPr lvl="0" algn="ctr"/>
            <a:endParaRPr lang="fr-BE" sz="1100" b="0" dirty="0">
              <a:solidFill>
                <a:srgbClr val="808080">
                  <a:lumMod val="75000"/>
                </a:srgbClr>
              </a:solidFill>
              <a:latin typeface="Arial" panose="020B0604020202020204" pitchFamily="34" charset="0"/>
              <a:cs typeface="Arial" panose="020B0604020202020204" pitchFamily="34" charset="0"/>
            </a:endParaRPr>
          </a:p>
        </p:txBody>
      </p:sp>
      <p:sp>
        <p:nvSpPr>
          <p:cNvPr id="18" name="TextBox 17"/>
          <p:cNvSpPr txBox="1"/>
          <p:nvPr/>
        </p:nvSpPr>
        <p:spPr>
          <a:xfrm>
            <a:off x="8097151" y="6684435"/>
            <a:ext cx="1625248" cy="184666"/>
          </a:xfrm>
          <a:prstGeom prst="rect">
            <a:avLst/>
          </a:prstGeom>
          <a:noFill/>
        </p:spPr>
        <p:txBody>
          <a:bodyPr wrap="square" rtlCol="0">
            <a:spAutoFit/>
          </a:bodyPr>
          <a:lstStyle/>
          <a:p>
            <a:r>
              <a:rPr lang="el-GR" sz="600" i="1"/>
              <a:t>©</a:t>
            </a:r>
            <a:r>
              <a:rPr lang="el-GR" sz="600"/>
              <a:t> ΕΥΡΩΠΑΪΚΗ ΕΝΩΣΗ</a:t>
            </a:r>
            <a:endParaRPr lang="el-GR" sz="600"/>
          </a:p>
        </p:txBody>
      </p:sp>
      <p:pic>
        <p:nvPicPr>
          <p:cNvPr id="21" name="Picture 20"/>
          <p:cNvPicPr>
            <a:picLocks noChangeAspect="1"/>
          </p:cNvPicPr>
          <p:nvPr/>
        </p:nvPicPr>
        <p:blipFill>
          <a:blip r:embed="rId7"/>
          <a:stretch>
            <a:fillRect/>
          </a:stretch>
        </p:blipFill>
        <p:spPr>
          <a:xfrm>
            <a:off x="385011" y="975238"/>
            <a:ext cx="1834497" cy="900196"/>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011" y="2800729"/>
            <a:ext cx="1714500" cy="97155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rgbClr val="FF99CC"/>
            </a:gs>
            <a:gs pos="100000">
              <a:srgbClr val="FF99CC"/>
            </a:gs>
          </a:gsLst>
          <a:lin ang="5400000" scaled="1"/>
        </a:gradFill>
        <a:effectLst/>
      </p:bgPr>
    </p:bg>
    <p:spTree>
      <p:nvGrpSpPr>
        <p:cNvPr id="1" name=""/>
        <p:cNvGrpSpPr/>
        <p:nvPr/>
      </p:nvGrpSpPr>
      <p:grpSpPr>
        <a:xfrm>
          <a:off x="0" y="0"/>
          <a:ext cx="0" cy="0"/>
          <a:chOff x="0" y="0"/>
          <a:chExt cx="0" cy="0"/>
        </a:xfrm>
      </p:grpSpPr>
      <p:sp>
        <p:nvSpPr>
          <p:cNvPr id="6" name="Larme 5"/>
          <p:cNvSpPr/>
          <p:nvPr/>
        </p:nvSpPr>
        <p:spPr>
          <a:xfrm rot="5400000">
            <a:off x="151099" y="89960"/>
            <a:ext cx="579604" cy="58307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p:cNvSpPr txBox="1"/>
          <p:nvPr/>
        </p:nvSpPr>
        <p:spPr>
          <a:xfrm>
            <a:off x="732436" y="91693"/>
            <a:ext cx="5881015" cy="584775"/>
          </a:xfrm>
          <a:prstGeom prst="rect">
            <a:avLst/>
          </a:prstGeom>
          <a:noFill/>
        </p:spPr>
        <p:txBody>
          <a:bodyPr wrap="square" rtlCol="0">
            <a:spAutoFit/>
          </a:bodyPr>
          <a:lstStyle/>
          <a:p>
            <a:r>
              <a:rPr lang="el-GR" sz="3200" b="1">
                <a:solidFill>
                  <a:srgbClr val="FF6699"/>
                </a:solidFill>
              </a:rPr>
              <a:t>ΕΠΙΚΟΙΝΩΝΙΑ</a:t>
            </a:r>
            <a:endParaRPr lang="el-GR" sz="3200" b="1">
              <a:solidFill>
                <a:srgbClr val="FF6699"/>
              </a:solidFill>
            </a:endParaRPr>
          </a:p>
        </p:txBody>
      </p:sp>
      <p:sp>
        <p:nvSpPr>
          <p:cNvPr id="10" name="Rectangle 9"/>
          <p:cNvSpPr/>
          <p:nvPr/>
        </p:nvSpPr>
        <p:spPr>
          <a:xfrm rot="16200000">
            <a:off x="8407004" y="6121004"/>
            <a:ext cx="1227770" cy="246221"/>
          </a:xfrm>
          <a:prstGeom prst="rect">
            <a:avLst/>
          </a:prstGeom>
          <a:solidFill>
            <a:schemeClr val="bg1"/>
          </a:solidFill>
        </p:spPr>
        <p:txBody>
          <a:bodyPr wrap="square">
            <a:spAutoFit/>
          </a:bodyPr>
          <a:lstStyle/>
          <a:p>
            <a:r>
              <a:rPr lang="el-GR" sz="1000" b="1">
                <a:solidFill>
                  <a:srgbClr val="FF6699"/>
                </a:solidFill>
                <a:latin typeface="Arial" panose="020B0604020202020204" pitchFamily="34" charset="0"/>
                <a:ea typeface="Arial" panose="020B0604020202020204" pitchFamily="34" charset="0"/>
                <a:cs typeface="Arial" panose="020B0604020202020204" pitchFamily="34" charset="0"/>
              </a:rPr>
              <a:t>ΕΠΙΚΟΙΝΩΝΙΑ</a:t>
            </a:r>
            <a:endParaRPr lang="el-GR" sz="1000" b="1">
              <a:solidFill>
                <a:srgbClr val="FF6699"/>
              </a:solidFill>
              <a:latin typeface="Arial" panose="020B0604020202020204" pitchFamily="34" charset="0"/>
              <a:ea typeface="Arial" panose="020B0604020202020204" pitchFamily="34" charset="0"/>
              <a:cs typeface="Arial" panose="020B0604020202020204" pitchFamily="34" charset="0"/>
            </a:endParaRPr>
          </a:p>
        </p:txBody>
      </p:sp>
      <p:cxnSp>
        <p:nvCxnSpPr>
          <p:cNvPr id="15" name="Straight Connector 14"/>
          <p:cNvCxnSpPr/>
          <p:nvPr/>
        </p:nvCxnSpPr>
        <p:spPr>
          <a:xfrm>
            <a:off x="8926880" y="5651745"/>
            <a:ext cx="203174" cy="0"/>
          </a:xfrm>
          <a:prstGeom prst="line">
            <a:avLst/>
          </a:prstGeom>
          <a:ln>
            <a:solidFill>
              <a:srgbClr val="FF7C8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60474"/>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4" descr="Image result for europe direct">
            <a:hlinkClick r:id="rId1"/>
          </p:cNvPr>
          <p:cNvPicPr>
            <a:picLocks noChangeAspect="1" noChangeArrowheads="1"/>
          </p:cNvPicPr>
          <p:nvPr/>
        </p:nvPicPr>
        <p:blipFill>
          <a:blip r:embed="rId2" cstate="email"/>
          <a:srcRect/>
          <a:stretch>
            <a:fillRect/>
          </a:stretch>
        </p:blipFill>
        <p:spPr bwMode="auto">
          <a:xfrm>
            <a:off x="1499948" y="1949837"/>
            <a:ext cx="1347899" cy="123148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2908" y="3816693"/>
            <a:ext cx="4572000" cy="1077218"/>
          </a:xfrm>
          <a:prstGeom prst="rect">
            <a:avLst/>
          </a:prstGeom>
          <a:noFill/>
        </p:spPr>
        <p:txBody>
          <a:bodyPr wrap="square" rtlCol="0">
            <a:spAutoFit/>
          </a:bodyPr>
          <a:lstStyle/>
          <a:p>
            <a:r>
              <a:rPr lang="el-GR" sz="1600" b="0" dirty="0">
                <a:solidFill>
                  <a:schemeClr val="tx1"/>
                </a:solidFill>
                <a:cs typeface="Arial" panose="020B0604020202020204" pitchFamily="34" charset="0"/>
              </a:rPr>
              <a:t>Τηλέφωνο χωρίς χρέωση: </a:t>
            </a:r>
            <a:r>
              <a:rPr lang="el-GR" sz="1600" b="1" dirty="0">
                <a:solidFill>
                  <a:schemeClr val="tx1"/>
                </a:solidFill>
                <a:cs typeface="Arial" panose="020B0604020202020204" pitchFamily="34" charset="0"/>
              </a:rPr>
              <a:t>00 800 6 7 8 9 10 11</a:t>
            </a:r>
            <a:endParaRPr lang="el-GR" sz="1600" b="1" dirty="0">
              <a:solidFill>
                <a:schemeClr val="tx1"/>
              </a:solidFill>
              <a:cs typeface="Arial" panose="020B0604020202020204" pitchFamily="34" charset="0"/>
            </a:endParaRPr>
          </a:p>
          <a:p>
            <a:pPr>
              <a:buFont typeface="Arial" panose="020B0604020202020204"/>
              <a:buChar char="•"/>
            </a:pPr>
            <a:r>
              <a:rPr lang="el-GR" sz="1600" b="0" dirty="0">
                <a:solidFill>
                  <a:schemeClr val="tx1"/>
                </a:solidFill>
                <a:cs typeface="Arial" panose="020B0604020202020204" pitchFamily="34" charset="0"/>
              </a:rPr>
              <a:t> καθημερινές 9:00 – 18:00 ώρα Κεντρικής Ευρώπης</a:t>
            </a:r>
            <a:endParaRPr lang="el-GR" sz="1600" b="0" dirty="0">
              <a:solidFill>
                <a:schemeClr val="tx1"/>
              </a:solidFill>
              <a:cs typeface="Arial" panose="020B0604020202020204" pitchFamily="34" charset="0"/>
            </a:endParaRPr>
          </a:p>
          <a:p>
            <a:pPr>
              <a:buFont typeface="Arial" panose="020B0604020202020204"/>
              <a:buChar char="•"/>
            </a:pPr>
            <a:r>
              <a:rPr lang="el-GR" sz="1600" b="0" dirty="0">
                <a:solidFill>
                  <a:schemeClr val="tx1"/>
                </a:solidFill>
                <a:cs typeface="Arial" panose="020B0604020202020204" pitchFamily="34" charset="0"/>
              </a:rPr>
              <a:t> σε οποιαδήποτε επίσημη γλώσσα της ΕΕ</a:t>
            </a:r>
            <a:endParaRPr lang="el-GR" sz="1600" b="0" dirty="0">
              <a:solidFill>
                <a:schemeClr val="tx1"/>
              </a:solidFill>
              <a:cs typeface="Arial" panose="020B0604020202020204" pitchFamily="34" charset="0"/>
            </a:endParaRPr>
          </a:p>
          <a:p>
            <a:pPr>
              <a:buFont typeface="Arial" panose="020B0604020202020204"/>
              <a:buChar char="•"/>
            </a:pPr>
            <a:r>
              <a:rPr lang="el-GR" sz="1600" b="0" dirty="0">
                <a:solidFill>
                  <a:schemeClr val="tx1"/>
                </a:solidFill>
                <a:cs typeface="Arial" panose="020B0604020202020204" pitchFamily="34" charset="0"/>
              </a:rPr>
              <a:t> από οπουδήποτε στην ΕΕ</a:t>
            </a:r>
            <a:endParaRPr lang="el-GR" sz="1600" b="0" dirty="0">
              <a:solidFill>
                <a:schemeClr val="tx1"/>
              </a:solidFill>
              <a:cs typeface="Arial" panose="020B0604020202020204" pitchFamily="34" charset="0"/>
            </a:endParaRPr>
          </a:p>
        </p:txBody>
      </p:sp>
      <p:sp>
        <p:nvSpPr>
          <p:cNvPr id="3" name="TextBox 2"/>
          <p:cNvSpPr txBox="1"/>
          <p:nvPr/>
        </p:nvSpPr>
        <p:spPr>
          <a:xfrm>
            <a:off x="20958" y="795248"/>
            <a:ext cx="2789980" cy="461665"/>
          </a:xfrm>
          <a:prstGeom prst="rect">
            <a:avLst/>
          </a:prstGeom>
          <a:noFill/>
        </p:spPr>
        <p:txBody>
          <a:bodyPr wrap="square" rtlCol="0">
            <a:spAutoFit/>
          </a:bodyPr>
          <a:lstStyle/>
          <a:p>
            <a:r>
              <a:rPr lang="el-GR" sz="2400" dirty="0"/>
              <a:t>Προσωπική επαφή:</a:t>
            </a:r>
            <a:endParaRPr lang="el-GR" sz="2400" dirty="0"/>
          </a:p>
        </p:txBody>
      </p:sp>
      <p:sp>
        <p:nvSpPr>
          <p:cNvPr id="29" name="TextBox 28"/>
          <p:cNvSpPr txBox="1"/>
          <p:nvPr/>
        </p:nvSpPr>
        <p:spPr>
          <a:xfrm>
            <a:off x="4632830" y="795446"/>
            <a:ext cx="4507982" cy="461665"/>
          </a:xfrm>
          <a:prstGeom prst="rect">
            <a:avLst/>
          </a:prstGeom>
          <a:noFill/>
        </p:spPr>
        <p:txBody>
          <a:bodyPr wrap="square" rtlCol="0">
            <a:spAutoFit/>
          </a:bodyPr>
          <a:lstStyle/>
          <a:p>
            <a:r>
              <a:rPr lang="el-GR" sz="2400" dirty="0"/>
              <a:t>Στα μέσα κοινωνικής δικτύωσης:</a:t>
            </a:r>
            <a:endParaRPr lang="el-GR" sz="2400" dirty="0"/>
          </a:p>
        </p:txBody>
      </p:sp>
      <p:pic>
        <p:nvPicPr>
          <p:cNvPr id="30" name="Picture 29"/>
          <p:cNvPicPr>
            <a:picLocks noChangeAspect="1"/>
          </p:cNvPicPr>
          <p:nvPr/>
        </p:nvPicPr>
        <p:blipFill>
          <a:blip r:embed="rId3" cstate="email"/>
          <a:stretch>
            <a:fillRect/>
          </a:stretch>
        </p:blipFill>
        <p:spPr>
          <a:xfrm>
            <a:off x="5389899" y="1880244"/>
            <a:ext cx="2993844" cy="2954841"/>
          </a:xfrm>
          <a:prstGeom prst="rect">
            <a:avLst/>
          </a:prstGeom>
          <a:solidFill>
            <a:schemeClr val="bg1"/>
          </a:solidFill>
          <a:ln>
            <a:noFill/>
          </a:ln>
          <a:effectLst/>
        </p:spPr>
      </p:pic>
      <p:sp>
        <p:nvSpPr>
          <p:cNvPr id="4" name="TextBox 3"/>
          <p:cNvSpPr txBox="1"/>
          <p:nvPr/>
        </p:nvSpPr>
        <p:spPr>
          <a:xfrm>
            <a:off x="524194" y="3049889"/>
            <a:ext cx="4108636" cy="615553"/>
          </a:xfrm>
          <a:prstGeom prst="rect">
            <a:avLst/>
          </a:prstGeom>
          <a:noFill/>
        </p:spPr>
        <p:txBody>
          <a:bodyPr wrap="square" rtlCol="0">
            <a:spAutoFit/>
          </a:bodyPr>
          <a:lstStyle/>
          <a:p>
            <a:endParaRPr lang="en-GB" dirty="0">
              <a:solidFill>
                <a:schemeClr val="bg1"/>
              </a:solidFill>
              <a:hlinkClick r:id="rId1"/>
            </a:endParaRPr>
          </a:p>
          <a:p>
            <a:r>
              <a:rPr lang="el-GR" sz="1600" b="1">
                <a:solidFill>
                  <a:schemeClr val="bg1"/>
                </a:solidFill>
                <a:hlinkClick r:id="rId1"/>
              </a:rPr>
              <a:t>europa.eu/european-union/contact_el</a:t>
            </a:r>
            <a:endParaRPr lang="el-GR" sz="1600" b="1">
              <a:solidFill>
                <a:schemeClr val="bg1"/>
              </a:solidFill>
              <a:hlinkClick r:id="rId1"/>
            </a:endParaRPr>
          </a:p>
        </p:txBody>
      </p:sp>
      <p:sp>
        <p:nvSpPr>
          <p:cNvPr id="16" name="TextBox 15"/>
          <p:cNvSpPr txBox="1"/>
          <p:nvPr/>
        </p:nvSpPr>
        <p:spPr>
          <a:xfrm>
            <a:off x="7678455" y="1854415"/>
            <a:ext cx="1625248" cy="169277"/>
          </a:xfrm>
          <a:prstGeom prst="rect">
            <a:avLst/>
          </a:prstGeom>
          <a:noFill/>
        </p:spPr>
        <p:txBody>
          <a:bodyPr wrap="square" rtlCol="0">
            <a:spAutoFit/>
          </a:bodyPr>
          <a:lstStyle/>
          <a:p>
            <a:r>
              <a:rPr lang="el-GR" sz="500" i="1"/>
              <a:t>©</a:t>
            </a:r>
            <a:r>
              <a:rPr lang="el-GR" sz="500"/>
              <a:t> ΕΥΡΩΠΑΪΚΗ ΕΝΩΣΗ</a:t>
            </a:r>
            <a:endParaRPr lang="el-GR" sz="500"/>
          </a:p>
        </p:txBody>
      </p:sp>
      <p:sp>
        <p:nvSpPr>
          <p:cNvPr id="2" name="Rectangle 1"/>
          <p:cNvSpPr/>
          <p:nvPr/>
        </p:nvSpPr>
        <p:spPr>
          <a:xfrm>
            <a:off x="20955" y="1231007"/>
            <a:ext cx="4572000" cy="338554"/>
          </a:xfrm>
          <a:prstGeom prst="rect">
            <a:avLst/>
          </a:prstGeom>
        </p:spPr>
        <p:txBody>
          <a:bodyPr>
            <a:spAutoFit/>
          </a:bodyPr>
          <a:lstStyle/>
          <a:p>
            <a:r>
              <a:rPr lang="el-GR" sz="1600" dirty="0">
                <a:cs typeface="Arial" panose="020B0604020202020204" pitchFamily="34" charset="0"/>
              </a:rPr>
              <a:t>Ερωτήσεις σχετικά με την ΕΕ; Η υπηρεσία </a:t>
            </a:r>
            <a:r>
              <a:rPr lang="el-GR" sz="1600" b="1" dirty="0">
                <a:cs typeface="Arial" panose="020B0604020202020204" pitchFamily="34" charset="0"/>
              </a:rPr>
              <a:t>Europe </a:t>
            </a:r>
            <a:r>
              <a:rPr lang="el-GR" sz="1600" b="1" dirty="0" err="1">
                <a:cs typeface="Arial" panose="020B0604020202020204" pitchFamily="34" charset="0"/>
              </a:rPr>
              <a:t>Direct</a:t>
            </a:r>
            <a:r>
              <a:rPr lang="el-GR" sz="1600" dirty="0">
                <a:cs typeface="Arial" panose="020B0604020202020204" pitchFamily="34" charset="0"/>
              </a:rPr>
              <a:t> μπορεί να βοηθήσει.</a:t>
            </a:r>
            <a:endParaRPr lang="el-GR" sz="1600" dirty="0">
              <a:cs typeface="Arial" panose="020B0604020202020204" pitchFamily="34" charset="0"/>
            </a:endParaRPr>
          </a:p>
        </p:txBody>
      </p:sp>
      <p:sp>
        <p:nvSpPr>
          <p:cNvPr id="5" name="Rectangle 4"/>
          <p:cNvSpPr/>
          <p:nvPr/>
        </p:nvSpPr>
        <p:spPr>
          <a:xfrm>
            <a:off x="39770" y="5153717"/>
            <a:ext cx="4374267" cy="1815882"/>
          </a:xfrm>
          <a:prstGeom prst="rect">
            <a:avLst/>
          </a:prstGeom>
        </p:spPr>
        <p:txBody>
          <a:bodyPr wrap="square">
            <a:spAutoFit/>
          </a:bodyPr>
          <a:lstStyle/>
          <a:p>
            <a:r>
              <a:rPr lang="el-GR" sz="1600" dirty="0"/>
              <a:t>Βρείτε το πλησιέστερο κέντρο της ΕΕ για να μας συναντήσετε, να μας ρωτήσετε και να συζητήσετε για την ΕΕ.</a:t>
            </a:r>
            <a:endParaRPr lang="el-GR" sz="1600" dirty="0"/>
          </a:p>
          <a:p>
            <a:endParaRPr lang="en-US" sz="1600" dirty="0"/>
          </a:p>
          <a:p>
            <a:r>
              <a:rPr lang="el-GR" sz="1600" b="1" dirty="0">
                <a:hlinkClick r:id="rId4"/>
              </a:rPr>
              <a:t>https://europa.eu/european-union/contact/meet-us_el</a:t>
            </a:r>
            <a:endParaRPr lang="el-GR" sz="1600" b="1" dirty="0"/>
          </a:p>
          <a:p>
            <a:endParaRPr lang="en-GB" sz="1600" dirty="0"/>
          </a:p>
        </p:txBody>
      </p:sp>
      <p:sp>
        <p:nvSpPr>
          <p:cNvPr id="19" name="Rectangle 18"/>
          <p:cNvSpPr/>
          <p:nvPr/>
        </p:nvSpPr>
        <p:spPr>
          <a:xfrm>
            <a:off x="4632830" y="5153716"/>
            <a:ext cx="4572000" cy="1569660"/>
          </a:xfrm>
          <a:prstGeom prst="rect">
            <a:avLst/>
          </a:prstGeom>
        </p:spPr>
        <p:txBody>
          <a:bodyPr wrap="square">
            <a:spAutoFit/>
          </a:bodyPr>
          <a:lstStyle/>
          <a:p>
            <a:r>
              <a:rPr lang="el-GR" sz="1600"/>
              <a:t>Χρησιμοποιήστε το </a:t>
            </a:r>
            <a:r>
              <a:rPr lang="el-GR" sz="1600" b="1"/>
              <a:t>εργαλείο αναζήτησης </a:t>
            </a:r>
            <a:r>
              <a:rPr lang="el-GR" sz="1600"/>
              <a:t>για να εντοπίσετε λογαριασμούς της ΕΕ στα μέσα κοινωνικής δικτύωσης. </a:t>
            </a:r>
            <a:endParaRPr lang="el-GR" sz="1600"/>
          </a:p>
          <a:p>
            <a:endParaRPr lang="en-US" sz="1600" dirty="0"/>
          </a:p>
          <a:p>
            <a:r>
              <a:rPr lang="el-GR" sz="1600" b="1">
                <a:hlinkClick r:id="rId5"/>
              </a:rPr>
              <a:t>https://europa.eu/european-union/contact/social-networks_el</a:t>
            </a:r>
            <a:endParaRPr lang="el-GR" sz="1600" b="1"/>
          </a:p>
          <a:p>
            <a:endParaRPr lang="en-GB" sz="16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cstate="email">
            <a:extLst>
              <a:ext uri="{BEBA8EAE-BF5A-486C-A8C5-ECC9F3942E4B}">
                <a14:imgProps xmlns:a14="http://schemas.microsoft.com/office/drawing/2010/main">
                  <a14:imgLayer r:embed="rId2">
                    <a14:imgEffect>
                      <a14:brightnessContrast bright="-3000" contrast="-3000"/>
                    </a14:imgEffect>
                    <a14:imgEffect>
                      <a14:sharpenSoften amount="-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8" name="Larme 7"/>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328577" y="2397030"/>
            <a:ext cx="5426889" cy="1938992"/>
          </a:xfrm>
          <a:prstGeom prst="rect">
            <a:avLst/>
          </a:prstGeom>
          <a:noFill/>
        </p:spPr>
        <p:txBody>
          <a:bodyPr wrap="square" rtlCol="0">
            <a:spAutoFit/>
          </a:bodyPr>
          <a:lstStyle/>
          <a:p>
            <a:pPr algn="ctr"/>
            <a:r>
              <a:rPr lang="el-GR" sz="6000" b="1" dirty="0">
                <a:solidFill>
                  <a:schemeClr val="bg1"/>
                </a:solidFill>
              </a:rPr>
              <a:t>ΑΙΣΘΑΝΕΣΤΕ ΕΥΡΩΠΑΙΟΣ/-Α;</a:t>
            </a:r>
            <a:endParaRPr lang="el-GR" sz="6000" b="1" dirty="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endParaRPr lang="el-GR" sz="600">
              <a:solidFill>
                <a:schemeClr val="bg1"/>
              </a:solidFill>
            </a:endParaRPr>
          </a:p>
        </p:txBody>
      </p:sp>
      <p:sp>
        <p:nvSpPr>
          <p:cNvPr id="2" name="TextBox 1"/>
          <p:cNvSpPr txBox="1"/>
          <p:nvPr/>
        </p:nvSpPr>
        <p:spPr>
          <a:xfrm>
            <a:off x="2760363" y="4336022"/>
            <a:ext cx="3705225" cy="646331"/>
          </a:xfrm>
          <a:prstGeom prst="rect">
            <a:avLst/>
          </a:prstGeom>
          <a:noFill/>
        </p:spPr>
        <p:txBody>
          <a:bodyPr wrap="square" rtlCol="0">
            <a:spAutoFit/>
          </a:bodyPr>
          <a:lstStyle/>
          <a:p>
            <a:r>
              <a:rPr lang="el-GR" i="1">
                <a:solidFill>
                  <a:schemeClr val="bg1"/>
                </a:solidFill>
              </a:rPr>
              <a:t>ΤΙ ΣΑΣ ΚΑΝΕΙ Ή TI ΘΑ ΜΠΟΡΟΥΣΕ ΝΑ ΣΑΣ ΚΑΝΕΙ ΝΑ ΑΙΣΘΑΝΕΣΤΕ ΕΥΡΩΠΑΙΟΣ/-Α;</a:t>
            </a:r>
            <a:endParaRPr lang="el-GR" i="1">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1643591" cy="461665"/>
          </a:xfrm>
          <a:prstGeom prst="rect">
            <a:avLst/>
          </a:prstGeom>
          <a:noFill/>
        </p:spPr>
        <p:txBody>
          <a:bodyPr wrap="none" rtlCol="0">
            <a:spAutoFit/>
          </a:bodyPr>
          <a:lstStyle/>
          <a:p>
            <a:r>
              <a:rPr lang="el-GR" sz="2400" b="1">
                <a:solidFill>
                  <a:srgbClr val="2A4591"/>
                </a:solidFill>
                <a:latin typeface="Calibri" panose="020F0502020204030204" charset="0"/>
                <a:ea typeface="Calibri" panose="020F0502020204030204" charset="0"/>
                <a:cs typeface="Calibri" panose="020F0502020204030204" charset="0"/>
              </a:rPr>
              <a:t>ΒΑΣΙΚΑ ΣΤΟΙΧΕΙΑ</a:t>
            </a:r>
            <a:endParaRPr lang="el-GR" sz="2400" b="1">
              <a:solidFill>
                <a:srgbClr val="2A4591"/>
              </a:solidFill>
              <a:latin typeface="Calibri" panose="020F0502020204030204" charset="0"/>
              <a:ea typeface="Calibri" panose="020F0502020204030204" charset="0"/>
              <a:cs typeface="Calibri" panose="020F0502020204030204" charset="0"/>
            </a:endParaRPr>
          </a:p>
        </p:txBody>
      </p:sp>
      <p:sp>
        <p:nvSpPr>
          <p:cNvPr id="12" name="Rectangle 11"/>
          <p:cNvSpPr/>
          <p:nvPr/>
        </p:nvSpPr>
        <p:spPr>
          <a:xfrm rot="16200000">
            <a:off x="8330637" y="6044636"/>
            <a:ext cx="1380506" cy="246221"/>
          </a:xfrm>
          <a:prstGeom prst="rect">
            <a:avLst/>
          </a:prstGeom>
        </p:spPr>
        <p:txBody>
          <a:bodyPr wrap="none">
            <a:spAutoFit/>
          </a:bodyPr>
          <a:lstStyle/>
          <a:p>
            <a:r>
              <a:rPr lang="el-GR" sz="1000" b="1">
                <a:solidFill>
                  <a:srgbClr val="2A4591"/>
                </a:solidFill>
                <a:latin typeface="Arial" panose="020B0604020202020204" pitchFamily="34" charset="0"/>
                <a:ea typeface="Arial" panose="020B0604020202020204" pitchFamily="34" charset="0"/>
                <a:cs typeface="Arial" panose="020B0604020202020204" pitchFamily="34" charset="0"/>
              </a:rPr>
              <a:t>ΤΙ ΕΙΝΑΙ Η ΕΥΡΩΠΗ;</a:t>
            </a:r>
            <a:endParaRPr lang="el-GR" sz="1000" b="1">
              <a:solidFill>
                <a:srgbClr val="2A4591"/>
              </a:solidFill>
              <a:latin typeface="Arial" panose="020B0604020202020204" pitchFamily="34" charset="0"/>
              <a:ea typeface="Arial" panose="020B0604020202020204" pitchFamily="34" charset="0"/>
              <a:cs typeface="Arial" panose="020B0604020202020204" pitchFamily="34" charset="0"/>
            </a:endParaRPr>
          </a:p>
        </p:txBody>
      </p:sp>
      <p:cxnSp>
        <p:nvCxnSpPr>
          <p:cNvPr id="13" name="Connecteur droit 12"/>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9" name="5-Point Star 18"/>
          <p:cNvSpPr/>
          <p:nvPr/>
        </p:nvSpPr>
        <p:spPr>
          <a:xfrm>
            <a:off x="6379454" y="3821171"/>
            <a:ext cx="2518325" cy="2222496"/>
          </a:xfrm>
          <a:prstGeom prst="star5">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7055238" y="1584901"/>
            <a:ext cx="1555928" cy="923330"/>
          </a:xfrm>
          <a:prstGeom prst="rect">
            <a:avLst/>
          </a:prstGeom>
          <a:noFill/>
        </p:spPr>
        <p:txBody>
          <a:bodyPr wrap="square" rtlCol="0">
            <a:spAutoFit/>
          </a:bodyPr>
          <a:lstStyle/>
          <a:p>
            <a:pPr algn="ctr"/>
            <a:r>
              <a:rPr lang="en-GB" b="1" dirty="0">
                <a:latin typeface="Calibri" panose="020F0502020204030204" charset="0"/>
                <a:ea typeface="Calibri" panose="020F0502020204030204" charset="0"/>
                <a:cs typeface="Calibri" panose="020F0502020204030204" charset="0"/>
              </a:rPr>
              <a:t>447</a:t>
            </a:r>
            <a:r>
              <a:rPr lang="el-GR" b="1" dirty="0">
                <a:latin typeface="Calibri" panose="020F0502020204030204" charset="0"/>
                <a:ea typeface="Calibri" panose="020F0502020204030204" charset="0"/>
                <a:cs typeface="Calibri" panose="020F0502020204030204" charset="0"/>
              </a:rPr>
              <a:t> εκατομμύρια</a:t>
            </a:r>
            <a:r>
              <a:rPr lang="el-GR" dirty="0">
                <a:latin typeface="Calibri" panose="020F0502020204030204" charset="0"/>
                <a:ea typeface="Calibri" panose="020F0502020204030204" charset="0"/>
                <a:cs typeface="Calibri" panose="020F0502020204030204" charset="0"/>
              </a:rPr>
              <a:t> άτομα</a:t>
            </a:r>
            <a:endParaRPr lang="el-GR" dirty="0">
              <a:latin typeface="Calibri" panose="020F0502020204030204" charset="0"/>
              <a:ea typeface="Calibri" panose="020F0502020204030204" charset="0"/>
              <a:cs typeface="Calibri" panose="020F0502020204030204" charset="0"/>
            </a:endParaRPr>
          </a:p>
        </p:txBody>
      </p:sp>
      <p:sp>
        <p:nvSpPr>
          <p:cNvPr id="4" name="TextBox 3"/>
          <p:cNvSpPr txBox="1"/>
          <p:nvPr/>
        </p:nvSpPr>
        <p:spPr>
          <a:xfrm>
            <a:off x="6683397" y="4747996"/>
            <a:ext cx="1910437" cy="369332"/>
          </a:xfrm>
          <a:prstGeom prst="rect">
            <a:avLst/>
          </a:prstGeom>
          <a:noFill/>
          <a:effectLst>
            <a:glow rad="63500">
              <a:schemeClr val="accent1">
                <a:satMod val="175000"/>
                <a:alpha val="40000"/>
              </a:schemeClr>
            </a:glow>
          </a:effectLst>
        </p:spPr>
        <p:txBody>
          <a:bodyPr wrap="square" rtlCol="0">
            <a:spAutoFit/>
          </a:bodyPr>
          <a:lstStyle/>
          <a:p>
            <a:pPr algn="ctr"/>
            <a:r>
              <a:rPr lang="el-GR" b="1" dirty="0"/>
              <a:t>2</a:t>
            </a:r>
            <a:r>
              <a:rPr lang="en-GB" b="1" dirty="0"/>
              <a:t>7</a:t>
            </a:r>
            <a:r>
              <a:rPr lang="el-GR" b="1" dirty="0"/>
              <a:t> κράτη μέλη</a:t>
            </a:r>
            <a:endParaRPr lang="el-GR" b="1" dirty="0"/>
          </a:p>
        </p:txBody>
      </p:sp>
      <p:sp>
        <p:nvSpPr>
          <p:cNvPr id="10" name="TextBox 9"/>
          <p:cNvSpPr txBox="1"/>
          <p:nvPr/>
        </p:nvSpPr>
        <p:spPr>
          <a:xfrm>
            <a:off x="7549830" y="1308065"/>
            <a:ext cx="1275907" cy="369332"/>
          </a:xfrm>
          <a:prstGeom prst="rect">
            <a:avLst/>
          </a:prstGeom>
          <a:noFill/>
        </p:spPr>
        <p:txBody>
          <a:bodyPr wrap="square" rtlCol="0">
            <a:spAutoFit/>
          </a:bodyPr>
          <a:lstStyle/>
          <a:p>
            <a:r>
              <a:rPr lang="el-GR"/>
              <a:t>ΕΕ:</a:t>
            </a:r>
            <a:endParaRPr lang="el-GR"/>
          </a:p>
        </p:txBody>
      </p:sp>
      <p:sp>
        <p:nvSpPr>
          <p:cNvPr id="14" name="TextBox 13"/>
          <p:cNvSpPr txBox="1"/>
          <p:nvPr/>
        </p:nvSpPr>
        <p:spPr>
          <a:xfrm>
            <a:off x="7397784" y="4362785"/>
            <a:ext cx="1015772" cy="369332"/>
          </a:xfrm>
          <a:prstGeom prst="rect">
            <a:avLst/>
          </a:prstGeom>
          <a:noFill/>
        </p:spPr>
        <p:txBody>
          <a:bodyPr wrap="square" rtlCol="0">
            <a:spAutoFit/>
          </a:bodyPr>
          <a:lstStyle/>
          <a:p>
            <a:r>
              <a:rPr lang="el-GR"/>
              <a:t>ΕΕ:</a:t>
            </a:r>
            <a:endParaRPr lang="el-GR"/>
          </a:p>
        </p:txBody>
      </p:sp>
      <p:sp>
        <p:nvSpPr>
          <p:cNvPr id="7" name="Oval 6"/>
          <p:cNvSpPr/>
          <p:nvPr/>
        </p:nvSpPr>
        <p:spPr>
          <a:xfrm>
            <a:off x="810461" y="1150455"/>
            <a:ext cx="2738835" cy="1460115"/>
          </a:xfrm>
          <a:prstGeom prst="ellipse">
            <a:avLst/>
          </a:prstGeom>
          <a:solidFill>
            <a:schemeClr val="accent1">
              <a:lumMod val="60000"/>
              <a:lumOff val="40000"/>
              <a:alpha val="98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FFFF00"/>
              </a:solidFill>
            </a:endParaRPr>
          </a:p>
        </p:txBody>
      </p:sp>
      <p:sp>
        <p:nvSpPr>
          <p:cNvPr id="15" name="TextBox 14"/>
          <p:cNvSpPr txBox="1"/>
          <p:nvPr/>
        </p:nvSpPr>
        <p:spPr>
          <a:xfrm>
            <a:off x="1631079" y="1270102"/>
            <a:ext cx="1350335" cy="369332"/>
          </a:xfrm>
          <a:prstGeom prst="rect">
            <a:avLst/>
          </a:prstGeom>
          <a:noFill/>
        </p:spPr>
        <p:txBody>
          <a:bodyPr wrap="square" rtlCol="0">
            <a:spAutoFit/>
          </a:bodyPr>
          <a:lstStyle/>
          <a:p>
            <a:r>
              <a:rPr lang="el-GR"/>
              <a:t>ΕΥΡΩΠΗ:</a:t>
            </a:r>
            <a:endParaRPr lang="el-GR"/>
          </a:p>
        </p:txBody>
      </p:sp>
      <p:sp>
        <p:nvSpPr>
          <p:cNvPr id="16" name="TextBox 15"/>
          <p:cNvSpPr txBox="1"/>
          <p:nvPr/>
        </p:nvSpPr>
        <p:spPr>
          <a:xfrm>
            <a:off x="1503772" y="1666182"/>
            <a:ext cx="1339702" cy="646331"/>
          </a:xfrm>
          <a:prstGeom prst="rect">
            <a:avLst/>
          </a:prstGeom>
          <a:noFill/>
        </p:spPr>
        <p:txBody>
          <a:bodyPr wrap="square" rtlCol="0">
            <a:spAutoFit/>
          </a:bodyPr>
          <a:lstStyle/>
          <a:p>
            <a:pPr algn="ctr"/>
            <a:r>
              <a:rPr lang="el-GR" b="1"/>
              <a:t>1 από τις 7 ηπείρους</a:t>
            </a:r>
            <a:endParaRPr lang="el-GR" b="1"/>
          </a:p>
        </p:txBody>
      </p:sp>
      <p:sp>
        <p:nvSpPr>
          <p:cNvPr id="26" name="Oval 25"/>
          <p:cNvSpPr/>
          <p:nvPr/>
        </p:nvSpPr>
        <p:spPr>
          <a:xfrm>
            <a:off x="3131454" y="3545189"/>
            <a:ext cx="2738835" cy="1460115"/>
          </a:xfrm>
          <a:prstGeom prst="ellipse">
            <a:avLst/>
          </a:prstGeom>
          <a:solidFill>
            <a:schemeClr val="accent1">
              <a:lumMod val="60000"/>
              <a:lumOff val="40000"/>
              <a:alpha val="98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FFFF00"/>
              </a:solidFill>
            </a:endParaRPr>
          </a:p>
        </p:txBody>
      </p:sp>
      <p:sp>
        <p:nvSpPr>
          <p:cNvPr id="18" name="TextBox 17"/>
          <p:cNvSpPr txBox="1"/>
          <p:nvPr/>
        </p:nvSpPr>
        <p:spPr>
          <a:xfrm>
            <a:off x="4016923" y="3628915"/>
            <a:ext cx="1126835" cy="369332"/>
          </a:xfrm>
          <a:prstGeom prst="rect">
            <a:avLst/>
          </a:prstGeom>
          <a:noFill/>
        </p:spPr>
        <p:txBody>
          <a:bodyPr wrap="square" rtlCol="0">
            <a:spAutoFit/>
          </a:bodyPr>
          <a:lstStyle/>
          <a:p>
            <a:r>
              <a:rPr lang="el-GR"/>
              <a:t>ΕΥΡΩΠΗ:</a:t>
            </a:r>
            <a:endParaRPr lang="el-GR"/>
          </a:p>
        </p:txBody>
      </p:sp>
      <p:sp>
        <p:nvSpPr>
          <p:cNvPr id="27" name="Oval 26"/>
          <p:cNvSpPr/>
          <p:nvPr/>
        </p:nvSpPr>
        <p:spPr>
          <a:xfrm>
            <a:off x="430562" y="4662395"/>
            <a:ext cx="2738835" cy="1460115"/>
          </a:xfrm>
          <a:prstGeom prst="ellipse">
            <a:avLst/>
          </a:prstGeom>
          <a:solidFill>
            <a:schemeClr val="accent1">
              <a:lumMod val="60000"/>
              <a:lumOff val="40000"/>
              <a:alpha val="98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FFFF00"/>
              </a:solidFill>
            </a:endParaRPr>
          </a:p>
        </p:txBody>
      </p:sp>
      <p:sp>
        <p:nvSpPr>
          <p:cNvPr id="21" name="TextBox 20"/>
          <p:cNvSpPr txBox="1"/>
          <p:nvPr/>
        </p:nvSpPr>
        <p:spPr>
          <a:xfrm>
            <a:off x="1299389" y="4682138"/>
            <a:ext cx="1892022" cy="369332"/>
          </a:xfrm>
          <a:prstGeom prst="rect">
            <a:avLst/>
          </a:prstGeom>
          <a:noFill/>
        </p:spPr>
        <p:txBody>
          <a:bodyPr wrap="square" rtlCol="0">
            <a:spAutoFit/>
          </a:bodyPr>
          <a:lstStyle/>
          <a:p>
            <a:r>
              <a:rPr lang="el-GR" dirty="0"/>
              <a:t>ΕΥΡΩΠΗ:</a:t>
            </a:r>
            <a:endParaRPr lang="el-GR" dirty="0"/>
          </a:p>
        </p:txBody>
      </p:sp>
      <p:sp>
        <p:nvSpPr>
          <p:cNvPr id="28" name="TextBox 27"/>
          <p:cNvSpPr txBox="1"/>
          <p:nvPr/>
        </p:nvSpPr>
        <p:spPr>
          <a:xfrm>
            <a:off x="1109696" y="5005304"/>
            <a:ext cx="1519406" cy="1200329"/>
          </a:xfrm>
          <a:prstGeom prst="rect">
            <a:avLst/>
          </a:prstGeom>
          <a:noFill/>
        </p:spPr>
        <p:txBody>
          <a:bodyPr wrap="square" rtlCol="0">
            <a:spAutoFit/>
          </a:bodyPr>
          <a:lstStyle/>
          <a:p>
            <a:pPr algn="ctr"/>
            <a:r>
              <a:rPr lang="el-GR" dirty="0">
                <a:latin typeface="Calibri" panose="020F0502020204030204" charset="0"/>
                <a:ea typeface="Calibri" panose="020F0502020204030204" charset="0"/>
                <a:cs typeface="Calibri" panose="020F0502020204030204" charset="0"/>
              </a:rPr>
              <a:t>περισσότερα από </a:t>
            </a:r>
            <a:r>
              <a:rPr lang="el-GR" b="1" dirty="0">
                <a:latin typeface="Calibri" panose="020F0502020204030204" charset="0"/>
                <a:ea typeface="Calibri" panose="020F0502020204030204" charset="0"/>
                <a:cs typeface="Calibri" panose="020F0502020204030204" charset="0"/>
              </a:rPr>
              <a:t>700 εκατομμύρια άτομα</a:t>
            </a:r>
            <a:endParaRPr lang="el-GR" b="1" dirty="0">
              <a:latin typeface="Calibri" panose="020F0502020204030204" charset="0"/>
              <a:ea typeface="Calibri" panose="020F0502020204030204" charset="0"/>
              <a:cs typeface="Calibri" panose="020F0502020204030204" charset="0"/>
            </a:endParaRPr>
          </a:p>
        </p:txBody>
      </p:sp>
      <p:sp>
        <p:nvSpPr>
          <p:cNvPr id="29" name="TextBox 28"/>
          <p:cNvSpPr txBox="1"/>
          <p:nvPr/>
        </p:nvSpPr>
        <p:spPr>
          <a:xfrm>
            <a:off x="3693763" y="4090495"/>
            <a:ext cx="1552354" cy="646331"/>
          </a:xfrm>
          <a:prstGeom prst="rect">
            <a:avLst/>
          </a:prstGeom>
          <a:noFill/>
        </p:spPr>
        <p:txBody>
          <a:bodyPr wrap="square" rtlCol="0">
            <a:spAutoFit/>
          </a:bodyPr>
          <a:lstStyle/>
          <a:p>
            <a:pPr algn="ctr"/>
            <a:r>
              <a:rPr lang="el-GR" b="1">
                <a:latin typeface="Calibri" panose="020F0502020204030204" charset="0"/>
                <a:ea typeface="Calibri" panose="020F0502020204030204" charset="0"/>
                <a:cs typeface="Calibri" panose="020F0502020204030204" charset="0"/>
              </a:rPr>
              <a:t>44 </a:t>
            </a:r>
            <a:endParaRPr lang="el-GR" b="1">
              <a:latin typeface="Calibri" panose="020F0502020204030204" charset="0"/>
              <a:ea typeface="Calibri" panose="020F0502020204030204" charset="0"/>
              <a:cs typeface="Calibri" panose="020F0502020204030204" charset="0"/>
            </a:endParaRPr>
          </a:p>
          <a:p>
            <a:pPr algn="ctr"/>
            <a:r>
              <a:rPr lang="el-GR" b="1">
                <a:latin typeface="Calibri" panose="020F0502020204030204" charset="0"/>
                <a:ea typeface="Calibri" panose="020F0502020204030204" charset="0"/>
                <a:cs typeface="Calibri" panose="020F0502020204030204" charset="0"/>
              </a:rPr>
              <a:t>χώρες</a:t>
            </a:r>
            <a:endParaRPr lang="el-GR" b="1">
              <a:latin typeface="Calibri" panose="020F0502020204030204" charset="0"/>
              <a:ea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500"/>
                                        <p:tgtEl>
                                          <p:spTgt spid="2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down)">
                                      <p:cBhvr>
                                        <p:cTn id="46" dur="500"/>
                                        <p:tgtEl>
                                          <p:spTgt spid="29"/>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down)">
                                      <p:cBhvr>
                                        <p:cTn id="5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3" grpId="0"/>
      <p:bldP spid="4" grpId="0"/>
      <p:bldP spid="10" grpId="0"/>
      <p:bldP spid="14" grpId="0"/>
      <p:bldP spid="7" grpId="0" animBg="1"/>
      <p:bldP spid="15" grpId="0"/>
      <p:bldP spid="16" grpId="0"/>
      <p:bldP spid="26" grpId="0" animBg="1"/>
      <p:bldP spid="18" grpId="0"/>
      <p:bldP spid="27" grpId="0" animBg="1"/>
      <p:bldP spid="21"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cstate="email"/>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3674529" y="4249455"/>
            <a:ext cx="5130800" cy="1424504"/>
          </a:xfrm>
          <a:prstGeom prst="rect">
            <a:avLst/>
          </a:prstGeom>
          <a:solidFill>
            <a:schemeClr val="accent1">
              <a:lumMod val="60000"/>
              <a:lumOff val="4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fr-FR"/>
          </a:p>
        </p:txBody>
      </p:sp>
      <p:sp>
        <p:nvSpPr>
          <p:cNvPr id="8" name="Rectangle 7"/>
          <p:cNvSpPr/>
          <p:nvPr/>
        </p:nvSpPr>
        <p:spPr>
          <a:xfrm rot="16200000">
            <a:off x="8330637" y="6044636"/>
            <a:ext cx="1380506" cy="246221"/>
          </a:xfrm>
          <a:prstGeom prst="rect">
            <a:avLst/>
          </a:prstGeom>
          <a:solidFill>
            <a:schemeClr val="bg1"/>
          </a:solidFill>
        </p:spPr>
        <p:txBody>
          <a:bodyPr wrap="none">
            <a:spAutoFit/>
          </a:bodyPr>
          <a:lstStyle/>
          <a:p>
            <a:r>
              <a:rPr lang="el-GR" sz="1000" b="1">
                <a:solidFill>
                  <a:srgbClr val="2A4591"/>
                </a:solidFill>
                <a:latin typeface="Arial" panose="020B0604020202020204" pitchFamily="34" charset="0"/>
                <a:ea typeface="Arial" panose="020B0604020202020204" pitchFamily="34" charset="0"/>
                <a:cs typeface="Arial" panose="020B0604020202020204" pitchFamily="34" charset="0"/>
              </a:rPr>
              <a:t>ΤΙ ΕΙΝΑΙ Η ΕΥΡΩΠΗ;</a:t>
            </a:r>
            <a:endParaRPr lang="el-GR" sz="1000" b="1">
              <a:solidFill>
                <a:srgbClr val="2A4591"/>
              </a:solidFill>
              <a:latin typeface="Arial" panose="020B0604020202020204" pitchFamily="34" charset="0"/>
              <a:ea typeface="Arial" panose="020B0604020202020204" pitchFamily="34" charset="0"/>
              <a:cs typeface="Arial" panose="020B0604020202020204" pitchFamily="34" charset="0"/>
            </a:endParaRP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8" y="388202"/>
            <a:ext cx="5210935" cy="584775"/>
          </a:xfrm>
          <a:prstGeom prst="rect">
            <a:avLst/>
          </a:prstGeom>
          <a:solidFill>
            <a:schemeClr val="bg1"/>
          </a:solidFill>
        </p:spPr>
        <p:txBody>
          <a:bodyPr wrap="square" rtlCol="0">
            <a:spAutoFit/>
          </a:bodyPr>
          <a:lstStyle/>
          <a:p>
            <a:r>
              <a:rPr lang="el-GR" sz="3200" b="1" dirty="0">
                <a:solidFill>
                  <a:srgbClr val="2A4591"/>
                </a:solidFill>
                <a:latin typeface="Calibri" panose="020F0502020204030204" charset="0"/>
                <a:ea typeface="Calibri" panose="020F0502020204030204" charset="0"/>
                <a:cs typeface="Calibri" panose="020F0502020204030204" charset="0"/>
              </a:rPr>
              <a:t>Ο ΠΟΛΙΤΙΣΜΟΣ ΤΗΣ ΕΥΡΩΠΗΣ</a:t>
            </a:r>
            <a:endParaRPr lang="el-GR" sz="3200" b="1" dirty="0">
              <a:solidFill>
                <a:srgbClr val="2A4591"/>
              </a:solidFill>
              <a:latin typeface="Calibri" panose="020F0502020204030204" charset="0"/>
              <a:ea typeface="Calibri" panose="020F0502020204030204" charset="0"/>
              <a:cs typeface="Calibri" panose="020F0502020204030204" charset="0"/>
            </a:endParaRPr>
          </a:p>
        </p:txBody>
      </p:sp>
      <p:cxnSp>
        <p:nvCxnSpPr>
          <p:cNvPr id="12"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776139" y="4513130"/>
            <a:ext cx="2946399" cy="461665"/>
          </a:xfrm>
          <a:prstGeom prst="rect">
            <a:avLst/>
          </a:prstGeom>
        </p:spPr>
        <p:txBody>
          <a:bodyPr wrap="square" anchor="t">
            <a:spAutoFit/>
          </a:bodyPr>
          <a:lstStyle/>
          <a:p>
            <a:pPr marL="285750" indent="-285750">
              <a:lnSpc>
                <a:spcPct val="150000"/>
              </a:lnSpc>
              <a:buSzPct val="120000"/>
              <a:buFont typeface="Arial" panose="020B0604020202020204" pitchFamily="34" charset="0"/>
              <a:buChar char="•"/>
            </a:pPr>
            <a:r>
              <a:rPr lang="el-GR" sz="1600" dirty="0"/>
              <a:t>την Αρχαία Ελλάδα και Ρώμη</a:t>
            </a:r>
            <a:endParaRPr lang="el-GR" sz="1600" dirty="0"/>
          </a:p>
        </p:txBody>
      </p:sp>
      <p:sp>
        <p:nvSpPr>
          <p:cNvPr id="14" name="Rectangle 13"/>
          <p:cNvSpPr/>
          <p:nvPr/>
        </p:nvSpPr>
        <p:spPr>
          <a:xfrm>
            <a:off x="3776132" y="4893702"/>
            <a:ext cx="3691466" cy="461665"/>
          </a:xfrm>
          <a:prstGeom prst="rect">
            <a:avLst/>
          </a:prstGeom>
        </p:spPr>
        <p:txBody>
          <a:bodyPr wrap="square" anchor="t">
            <a:spAutoFit/>
          </a:bodyPr>
          <a:lstStyle/>
          <a:p>
            <a:pPr marL="285750" indent="-285750">
              <a:lnSpc>
                <a:spcPct val="150000"/>
              </a:lnSpc>
              <a:buSzPct val="120000"/>
              <a:buFont typeface="Arial" panose="020B0604020202020204" pitchFamily="34" charset="0"/>
              <a:buChar char="•"/>
            </a:pPr>
            <a:r>
              <a:rPr lang="el-GR" sz="1600" dirty="0"/>
              <a:t>τη Μεταρρύθμιση και τον Διαφωτισμό</a:t>
            </a:r>
            <a:endParaRPr lang="el-GR" sz="1600" dirty="0"/>
          </a:p>
        </p:txBody>
      </p:sp>
      <p:sp>
        <p:nvSpPr>
          <p:cNvPr id="15" name="Rectangle 14"/>
          <p:cNvSpPr/>
          <p:nvPr/>
        </p:nvSpPr>
        <p:spPr>
          <a:xfrm>
            <a:off x="3759197" y="5263125"/>
            <a:ext cx="4910843" cy="461665"/>
          </a:xfrm>
          <a:prstGeom prst="rect">
            <a:avLst/>
          </a:prstGeom>
        </p:spPr>
        <p:txBody>
          <a:bodyPr wrap="square" anchor="t">
            <a:spAutoFit/>
          </a:bodyPr>
          <a:lstStyle/>
          <a:p>
            <a:pPr marL="285750" indent="-285750">
              <a:lnSpc>
                <a:spcPct val="150000"/>
              </a:lnSpc>
              <a:buSzPct val="120000"/>
              <a:buFont typeface="Arial" panose="020B0604020202020204" pitchFamily="34" charset="0"/>
              <a:buChar char="•"/>
            </a:pPr>
            <a:r>
              <a:rPr lang="el-GR" sz="1600" dirty="0"/>
              <a:t>τον κοινοβουλευτισμό και τα κοινωνικά δικαιώματα</a:t>
            </a:r>
            <a:endParaRPr lang="el-GR" sz="1600" dirty="0"/>
          </a:p>
        </p:txBody>
      </p:sp>
      <p:sp>
        <p:nvSpPr>
          <p:cNvPr id="17" name="Rectangle 16"/>
          <p:cNvSpPr/>
          <p:nvPr/>
        </p:nvSpPr>
        <p:spPr>
          <a:xfrm>
            <a:off x="3725335" y="4306977"/>
            <a:ext cx="5350202" cy="338554"/>
          </a:xfrm>
          <a:prstGeom prst="rect">
            <a:avLst/>
          </a:prstGeom>
        </p:spPr>
        <p:txBody>
          <a:bodyPr wrap="square" anchor="t">
            <a:spAutoFit/>
          </a:bodyPr>
          <a:lstStyle/>
          <a:p>
            <a:pPr lvl="0">
              <a:defRPr/>
            </a:pPr>
            <a:r>
              <a:rPr lang="el-GR" sz="1600" dirty="0"/>
              <a:t>Ο ευρωπαϊκός πολιτισμός και η πολυμορφία πηγάζουν από:</a:t>
            </a:r>
            <a:endParaRPr lang="el-GR" sz="1600" dirty="0"/>
          </a:p>
        </p:txBody>
      </p:sp>
      <p:sp>
        <p:nvSpPr>
          <p:cNvPr id="16" name="TextBox 15"/>
          <p:cNvSpPr txBox="1"/>
          <p:nvPr/>
        </p:nvSpPr>
        <p:spPr>
          <a:xfrm>
            <a:off x="8085155" y="6673335"/>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endParaRPr lang="el-GR" sz="60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50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30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10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10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14" grpId="1"/>
      <p:bldP spid="15" grpId="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0" name="Rectangle 9"/>
          <p:cNvSpPr/>
          <p:nvPr/>
        </p:nvSpPr>
        <p:spPr>
          <a:xfrm>
            <a:off x="424735" y="968623"/>
            <a:ext cx="4274364" cy="37534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fr-FR"/>
          </a:p>
        </p:txBody>
      </p:sp>
      <p:sp>
        <p:nvSpPr>
          <p:cNvPr id="2" name="ZoneTexte 1"/>
          <p:cNvSpPr txBox="1"/>
          <p:nvPr/>
        </p:nvSpPr>
        <p:spPr>
          <a:xfrm>
            <a:off x="762171" y="206235"/>
            <a:ext cx="4527228" cy="584775"/>
          </a:xfrm>
          <a:prstGeom prst="rect">
            <a:avLst/>
          </a:prstGeom>
          <a:noFill/>
        </p:spPr>
        <p:txBody>
          <a:bodyPr wrap="square" rtlCol="0">
            <a:spAutoFit/>
          </a:bodyPr>
          <a:lstStyle/>
          <a:p>
            <a:r>
              <a:rPr lang="el-GR" sz="3200" b="1">
                <a:solidFill>
                  <a:srgbClr val="2A4591"/>
                </a:solidFill>
                <a:latin typeface="Calibri" panose="020F0502020204030204" charset="0"/>
                <a:ea typeface="Calibri" panose="020F0502020204030204" charset="0"/>
                <a:cs typeface="Calibri" panose="020F0502020204030204" charset="0"/>
              </a:rPr>
              <a:t>ΕΥΡΩΠΑΪΚΕΣ ΤΕΧΝΕΣ</a:t>
            </a:r>
            <a:endParaRPr lang="el-GR" sz="3200" b="1">
              <a:solidFill>
                <a:srgbClr val="2A4591"/>
              </a:solidFill>
              <a:latin typeface="Calibri" panose="020F0502020204030204" charset="0"/>
              <a:ea typeface="Calibri" panose="020F0502020204030204" charset="0"/>
              <a:cs typeface="Calibri" panose="020F0502020204030204" charset="0"/>
            </a:endParaRPr>
          </a:p>
        </p:txBody>
      </p:sp>
      <p:sp>
        <p:nvSpPr>
          <p:cNvPr id="3" name="ZoneTexte 2"/>
          <p:cNvSpPr txBox="1"/>
          <p:nvPr/>
        </p:nvSpPr>
        <p:spPr>
          <a:xfrm>
            <a:off x="712736" y="1010130"/>
            <a:ext cx="3385038" cy="1200329"/>
          </a:xfrm>
          <a:prstGeom prst="rect">
            <a:avLst/>
          </a:prstGeom>
          <a:noFill/>
        </p:spPr>
        <p:txBody>
          <a:bodyPr wrap="square" rtlCol="0">
            <a:spAutoFit/>
          </a:bodyPr>
          <a:lstStyle/>
          <a:p>
            <a:r>
              <a:rPr lang="el-GR"/>
              <a:t>Με την πάροδο των αιώνων, νέα είδη μουσικής, αρχιτεκτονικής και λογοτεχνίας ενέπνευσαν τους καλλιτέχνες σε όλη την Ευρώπη.</a:t>
            </a:r>
            <a:endParaRPr lang="el-GR"/>
          </a:p>
        </p:txBody>
      </p:sp>
      <p:sp>
        <p:nvSpPr>
          <p:cNvPr id="8" name="Rectangle 7"/>
          <p:cNvSpPr/>
          <p:nvPr/>
        </p:nvSpPr>
        <p:spPr>
          <a:xfrm rot="16200000">
            <a:off x="8330637" y="6044636"/>
            <a:ext cx="1380506" cy="246221"/>
          </a:xfrm>
          <a:prstGeom prst="rect">
            <a:avLst/>
          </a:prstGeom>
        </p:spPr>
        <p:txBody>
          <a:bodyPr wrap="none">
            <a:spAutoFit/>
          </a:bodyPr>
          <a:lstStyle/>
          <a:p>
            <a:r>
              <a:rPr lang="el-GR" sz="1000" b="1">
                <a:solidFill>
                  <a:srgbClr val="2A4591"/>
                </a:solidFill>
                <a:latin typeface="Arial" panose="020B0604020202020204" pitchFamily="34" charset="0"/>
                <a:ea typeface="Arial" panose="020B0604020202020204" pitchFamily="34" charset="0"/>
                <a:cs typeface="Arial" panose="020B0604020202020204" pitchFamily="34" charset="0"/>
              </a:rPr>
              <a:t>ΤΙ ΕΙΝΑΙ Η ΕΥΡΩΠΗ;</a:t>
            </a:r>
            <a:endParaRPr lang="el-GR" sz="1000" b="1">
              <a:solidFill>
                <a:srgbClr val="2A4591"/>
              </a:solidFill>
              <a:latin typeface="Arial" panose="020B0604020202020204" pitchFamily="34" charset="0"/>
              <a:ea typeface="Arial" panose="020B0604020202020204" pitchFamily="34" charset="0"/>
              <a:cs typeface="Arial" panose="020B0604020202020204" pitchFamily="34" charset="0"/>
            </a:endParaRPr>
          </a:p>
        </p:txBody>
      </p:sp>
      <p:cxnSp>
        <p:nvCxnSpPr>
          <p:cNvPr id="9" name="Connecteur droit 8"/>
          <p:cNvCxnSpPr/>
          <p:nvPr/>
        </p:nvCxnSpPr>
        <p:spPr>
          <a:xfrm>
            <a:off x="8841783" y="5460838"/>
            <a:ext cx="294459" cy="1"/>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p:cNvSpPr txBox="1"/>
          <p:nvPr/>
        </p:nvSpPr>
        <p:spPr>
          <a:xfrm>
            <a:off x="688069" y="2210304"/>
            <a:ext cx="3385038" cy="369332"/>
          </a:xfrm>
          <a:prstGeom prst="rect">
            <a:avLst/>
          </a:prstGeom>
          <a:noFill/>
        </p:spPr>
        <p:txBody>
          <a:bodyPr wrap="square" rtlCol="0">
            <a:spAutoFit/>
          </a:bodyPr>
          <a:lstStyle/>
          <a:p>
            <a:r>
              <a:rPr lang="el-GR"/>
              <a:t>Για παράδειγμα:</a:t>
            </a:r>
            <a:endParaRPr lang="el-GR"/>
          </a:p>
        </p:txBody>
      </p:sp>
      <p:sp>
        <p:nvSpPr>
          <p:cNvPr id="4" name="TextBox 3"/>
          <p:cNvSpPr txBox="1"/>
          <p:nvPr/>
        </p:nvSpPr>
        <p:spPr>
          <a:xfrm>
            <a:off x="673069" y="2722227"/>
            <a:ext cx="2103998" cy="2031325"/>
          </a:xfrm>
          <a:prstGeom prst="rect">
            <a:avLst/>
          </a:prstGeom>
          <a:noFill/>
        </p:spPr>
        <p:txBody>
          <a:bodyPr wrap="square" rtlCol="0">
            <a:spAutoFit/>
          </a:bodyPr>
          <a:lstStyle/>
          <a:p>
            <a:pPr marL="285750" indent="-285750">
              <a:buFont typeface="Arial" panose="020B0604020202020204" pitchFamily="34" charset="0"/>
              <a:buChar char="•"/>
            </a:pPr>
            <a:r>
              <a:rPr lang="el-GR" dirty="0"/>
              <a:t>Ο Πάμπλο Πικάσο</a:t>
            </a:r>
            <a:endParaRPr lang="el-GR" dirty="0"/>
          </a:p>
          <a:p>
            <a:pPr marL="285750" indent="-285750">
              <a:buFont typeface="Arial" panose="020B0604020202020204" pitchFamily="34" charset="0"/>
              <a:buChar char="•"/>
            </a:pPr>
            <a:r>
              <a:rPr lang="el-GR" dirty="0"/>
              <a:t>Ο </a:t>
            </a:r>
            <a:r>
              <a:rPr lang="el-GR" dirty="0" err="1"/>
              <a:t>Μπετόβεν</a:t>
            </a:r>
            <a:endParaRPr lang="el-GR" dirty="0"/>
          </a:p>
          <a:p>
            <a:pPr marL="285750" indent="-285750">
              <a:buFont typeface="Arial" panose="020B0604020202020204" pitchFamily="34" charset="0"/>
              <a:buChar char="•"/>
            </a:pPr>
            <a:r>
              <a:rPr lang="el-GR" dirty="0"/>
              <a:t>Ο Αλφόνς </a:t>
            </a:r>
            <a:r>
              <a:rPr lang="el-GR" dirty="0" err="1"/>
              <a:t>Μούκα</a:t>
            </a:r>
            <a:endParaRPr lang="el-GR" dirty="0"/>
          </a:p>
          <a:p>
            <a:pPr marL="285750" indent="-285750">
              <a:buFont typeface="Arial" panose="020B0604020202020204" pitchFamily="34" charset="0"/>
              <a:buChar char="•"/>
            </a:pPr>
            <a:r>
              <a:rPr lang="el-GR" dirty="0"/>
              <a:t>Η Τζέιν </a:t>
            </a:r>
            <a:r>
              <a:rPr lang="el-GR" dirty="0" err="1"/>
              <a:t>Όστεν</a:t>
            </a:r>
            <a:endParaRPr lang="el-GR" dirty="0"/>
          </a:p>
          <a:p>
            <a:pPr marL="285750" indent="-285750">
              <a:buFont typeface="Arial" panose="020B0604020202020204" pitchFamily="34" charset="0"/>
              <a:buChar char="•"/>
            </a:pPr>
            <a:r>
              <a:rPr lang="el-GR" dirty="0"/>
              <a:t>Ο Βαν </a:t>
            </a:r>
            <a:r>
              <a:rPr lang="el-GR" dirty="0" err="1"/>
              <a:t>Γκογκ</a:t>
            </a:r>
            <a:endParaRPr lang="el-GR" dirty="0"/>
          </a:p>
          <a:p>
            <a:pPr marL="285750" indent="-285750">
              <a:buFont typeface="Arial" panose="020B0604020202020204" pitchFamily="34" charset="0"/>
              <a:buChar char="•"/>
            </a:pPr>
            <a:r>
              <a:rPr lang="el-GR" dirty="0"/>
              <a:t>Ο Στέφαν </a:t>
            </a:r>
            <a:r>
              <a:rPr lang="el-GR" dirty="0" err="1"/>
              <a:t>Τσβάιχ</a:t>
            </a:r>
            <a:endParaRPr lang="el-GR" dirty="0"/>
          </a:p>
        </p:txBody>
      </p:sp>
      <p:pic>
        <p:nvPicPr>
          <p:cNvPr id="5" name="Picture 4"/>
          <p:cNvPicPr>
            <a:picLocks noChangeAspect="1"/>
          </p:cNvPicPr>
          <p:nvPr/>
        </p:nvPicPr>
        <p:blipFill>
          <a:blip r:embed="rId1" cstate="email"/>
          <a:stretch>
            <a:fillRect/>
          </a:stretch>
        </p:blipFill>
        <p:spPr>
          <a:xfrm>
            <a:off x="4835766" y="3096843"/>
            <a:ext cx="1284231" cy="1544287"/>
          </a:xfrm>
          <a:prstGeom prst="rect">
            <a:avLst/>
          </a:prstGeom>
        </p:spPr>
      </p:pic>
      <p:pic>
        <p:nvPicPr>
          <p:cNvPr id="7" name="Picture 6"/>
          <p:cNvPicPr>
            <a:picLocks noChangeAspect="1"/>
          </p:cNvPicPr>
          <p:nvPr/>
        </p:nvPicPr>
        <p:blipFill>
          <a:blip r:embed="rId2" cstate="email"/>
          <a:stretch>
            <a:fillRect/>
          </a:stretch>
        </p:blipFill>
        <p:spPr>
          <a:xfrm>
            <a:off x="6605509" y="5113559"/>
            <a:ext cx="1241547" cy="1627413"/>
          </a:xfrm>
          <a:prstGeom prst="rect">
            <a:avLst/>
          </a:prstGeom>
        </p:spPr>
      </p:pic>
      <p:sp>
        <p:nvSpPr>
          <p:cNvPr id="21" name="TextBox 20"/>
          <p:cNvSpPr txBox="1"/>
          <p:nvPr/>
        </p:nvSpPr>
        <p:spPr>
          <a:xfrm>
            <a:off x="2401983" y="2676060"/>
            <a:ext cx="2297115" cy="646331"/>
          </a:xfrm>
          <a:prstGeom prst="rect">
            <a:avLst/>
          </a:prstGeom>
          <a:noFill/>
        </p:spPr>
        <p:txBody>
          <a:bodyPr wrap="square" rtlCol="0">
            <a:spAutoFit/>
          </a:bodyPr>
          <a:lstStyle/>
          <a:p>
            <a:pPr marL="285750" indent="-285750">
              <a:buFont typeface="Arial" panose="020B0604020202020204" pitchFamily="34" charset="0"/>
              <a:buChar char="•"/>
            </a:pPr>
            <a:r>
              <a:rPr lang="el-GR" dirty="0"/>
              <a:t>Ο Γιόζεφ </a:t>
            </a:r>
            <a:r>
              <a:rPr lang="el-GR" dirty="0" err="1"/>
              <a:t>Τσεχόβιτς</a:t>
            </a:r>
            <a:endParaRPr lang="el-GR" dirty="0"/>
          </a:p>
          <a:p>
            <a:pPr marL="285750" indent="-285750">
              <a:buFont typeface="Arial" panose="020B0604020202020204" pitchFamily="34" charset="0"/>
              <a:buChar char="•"/>
            </a:pPr>
            <a:r>
              <a:rPr lang="el-GR" dirty="0"/>
              <a:t>Ο Κλοντ Μονέ</a:t>
            </a:r>
            <a:endParaRPr lang="el-GR" dirty="0"/>
          </a:p>
        </p:txBody>
      </p:sp>
      <p:pic>
        <p:nvPicPr>
          <p:cNvPr id="13" name="Picture 12"/>
          <p:cNvPicPr>
            <a:picLocks noChangeAspect="1"/>
          </p:cNvPicPr>
          <p:nvPr/>
        </p:nvPicPr>
        <p:blipFill>
          <a:blip r:embed="rId3" cstate="email"/>
          <a:stretch>
            <a:fillRect/>
          </a:stretch>
        </p:blipFill>
        <p:spPr>
          <a:xfrm>
            <a:off x="4797078" y="4851235"/>
            <a:ext cx="1298809" cy="1889737"/>
          </a:xfrm>
          <a:prstGeom prst="rect">
            <a:avLst/>
          </a:prstGeom>
        </p:spPr>
      </p:pic>
      <p:pic>
        <p:nvPicPr>
          <p:cNvPr id="14" name="Picture 13"/>
          <p:cNvPicPr>
            <a:picLocks noChangeAspect="1"/>
          </p:cNvPicPr>
          <p:nvPr/>
        </p:nvPicPr>
        <p:blipFill>
          <a:blip r:embed="rId4" cstate="email"/>
          <a:stretch>
            <a:fillRect/>
          </a:stretch>
        </p:blipFill>
        <p:spPr>
          <a:xfrm>
            <a:off x="6626496" y="3094634"/>
            <a:ext cx="1220560" cy="1627413"/>
          </a:xfrm>
          <a:prstGeom prst="rect">
            <a:avLst/>
          </a:prstGeom>
        </p:spPr>
      </p:pic>
      <p:pic>
        <p:nvPicPr>
          <p:cNvPr id="17" name="Picture 16"/>
          <p:cNvPicPr>
            <a:picLocks noChangeAspect="1"/>
          </p:cNvPicPr>
          <p:nvPr/>
        </p:nvPicPr>
        <p:blipFill>
          <a:blip r:embed="rId5" cstate="email"/>
          <a:stretch>
            <a:fillRect/>
          </a:stretch>
        </p:blipFill>
        <p:spPr>
          <a:xfrm>
            <a:off x="2251552" y="5148108"/>
            <a:ext cx="1821555" cy="1592864"/>
          </a:xfrm>
          <a:prstGeom prst="rect">
            <a:avLst/>
          </a:prstGeom>
        </p:spPr>
      </p:pic>
      <p:pic>
        <p:nvPicPr>
          <p:cNvPr id="15" name="Picture 14"/>
          <p:cNvPicPr>
            <a:picLocks noChangeAspect="1"/>
          </p:cNvPicPr>
          <p:nvPr/>
        </p:nvPicPr>
        <p:blipFill>
          <a:blip r:embed="rId6" cstate="email"/>
          <a:stretch>
            <a:fillRect/>
          </a:stretch>
        </p:blipFill>
        <p:spPr>
          <a:xfrm>
            <a:off x="6626496" y="962565"/>
            <a:ext cx="1225272" cy="1921951"/>
          </a:xfrm>
          <a:prstGeom prst="rect">
            <a:avLst/>
          </a:prstGeom>
        </p:spPr>
      </p:pic>
      <p:sp>
        <p:nvSpPr>
          <p:cNvPr id="20" name="TextBox 19"/>
          <p:cNvSpPr txBox="1"/>
          <p:nvPr/>
        </p:nvSpPr>
        <p:spPr>
          <a:xfrm>
            <a:off x="5365934" y="4453607"/>
            <a:ext cx="1625248" cy="215444"/>
          </a:xfrm>
          <a:prstGeom prst="rect">
            <a:avLst/>
          </a:prstGeom>
          <a:noFill/>
        </p:spPr>
        <p:txBody>
          <a:bodyPr wrap="square" rtlCol="0">
            <a:spAutoFit/>
          </a:bodyPr>
          <a:lstStyle/>
          <a:p>
            <a:r>
              <a:rPr lang="el-GR" sz="800" i="1">
                <a:solidFill>
                  <a:schemeClr val="bg1"/>
                </a:solidFill>
              </a:rPr>
              <a:t>© </a:t>
            </a:r>
            <a:r>
              <a:rPr lang="el-GR" sz="600">
                <a:solidFill>
                  <a:schemeClr val="bg1"/>
                </a:solidFill>
              </a:rPr>
              <a:t>ΚΟΙΝΟ ΚΤΗΜΑ</a:t>
            </a:r>
            <a:endParaRPr lang="el-GR" sz="600">
              <a:solidFill>
                <a:schemeClr val="bg1"/>
              </a:solidFill>
            </a:endParaRPr>
          </a:p>
        </p:txBody>
      </p:sp>
      <p:sp>
        <p:nvSpPr>
          <p:cNvPr id="22" name="TextBox 21"/>
          <p:cNvSpPr txBox="1"/>
          <p:nvPr/>
        </p:nvSpPr>
        <p:spPr>
          <a:xfrm>
            <a:off x="7099582" y="6539054"/>
            <a:ext cx="1625248" cy="215444"/>
          </a:xfrm>
          <a:prstGeom prst="rect">
            <a:avLst/>
          </a:prstGeom>
          <a:noFill/>
        </p:spPr>
        <p:txBody>
          <a:bodyPr wrap="square" rtlCol="0">
            <a:spAutoFit/>
          </a:bodyPr>
          <a:lstStyle/>
          <a:p>
            <a:r>
              <a:rPr lang="el-GR" sz="800" i="1">
                <a:solidFill>
                  <a:schemeClr val="bg1"/>
                </a:solidFill>
              </a:rPr>
              <a:t>© </a:t>
            </a:r>
            <a:r>
              <a:rPr lang="el-GR" sz="600">
                <a:solidFill>
                  <a:schemeClr val="bg1"/>
                </a:solidFill>
              </a:rPr>
              <a:t>ΚΟΙΝΟ ΚΤΗΜΑ</a:t>
            </a:r>
            <a:endParaRPr lang="el-GR" sz="600">
              <a:solidFill>
                <a:schemeClr val="bg1"/>
              </a:solidFill>
            </a:endParaRPr>
          </a:p>
        </p:txBody>
      </p:sp>
      <p:sp>
        <p:nvSpPr>
          <p:cNvPr id="23" name="TextBox 22"/>
          <p:cNvSpPr txBox="1"/>
          <p:nvPr/>
        </p:nvSpPr>
        <p:spPr>
          <a:xfrm>
            <a:off x="5333660" y="6563337"/>
            <a:ext cx="1625248" cy="215444"/>
          </a:xfrm>
          <a:prstGeom prst="rect">
            <a:avLst/>
          </a:prstGeom>
          <a:noFill/>
        </p:spPr>
        <p:txBody>
          <a:bodyPr wrap="square" rtlCol="0">
            <a:spAutoFit/>
          </a:bodyPr>
          <a:lstStyle/>
          <a:p>
            <a:r>
              <a:rPr lang="el-GR" sz="800" i="1">
                <a:solidFill>
                  <a:schemeClr val="bg1"/>
                </a:solidFill>
              </a:rPr>
              <a:t>© </a:t>
            </a:r>
            <a:r>
              <a:rPr lang="el-GR" sz="600">
                <a:solidFill>
                  <a:schemeClr val="bg1"/>
                </a:solidFill>
              </a:rPr>
              <a:t>ΚΟΙΝΟ ΚΤΗΜΑ</a:t>
            </a:r>
            <a:endParaRPr lang="el-GR" sz="600">
              <a:solidFill>
                <a:schemeClr val="bg1"/>
              </a:solidFill>
            </a:endParaRPr>
          </a:p>
        </p:txBody>
      </p:sp>
      <p:sp>
        <p:nvSpPr>
          <p:cNvPr id="24" name="TextBox 23"/>
          <p:cNvSpPr txBox="1"/>
          <p:nvPr/>
        </p:nvSpPr>
        <p:spPr>
          <a:xfrm>
            <a:off x="7039144" y="2681214"/>
            <a:ext cx="1625248" cy="215444"/>
          </a:xfrm>
          <a:prstGeom prst="rect">
            <a:avLst/>
          </a:prstGeom>
          <a:noFill/>
        </p:spPr>
        <p:txBody>
          <a:bodyPr wrap="square" rtlCol="0">
            <a:spAutoFit/>
          </a:bodyPr>
          <a:lstStyle/>
          <a:p>
            <a:r>
              <a:rPr lang="el-GR" sz="800" i="1">
                <a:solidFill>
                  <a:schemeClr val="bg1"/>
                </a:solidFill>
              </a:rPr>
              <a:t>© </a:t>
            </a:r>
            <a:r>
              <a:rPr lang="el-GR" sz="600">
                <a:solidFill>
                  <a:schemeClr val="bg1"/>
                </a:solidFill>
              </a:rPr>
              <a:t>ΚΟΙΝΟ ΚΤΗΜΑ</a:t>
            </a:r>
            <a:endParaRPr lang="el-GR" sz="600">
              <a:solidFill>
                <a:schemeClr val="bg1"/>
              </a:solidFill>
            </a:endParaRPr>
          </a:p>
        </p:txBody>
      </p:sp>
      <p:sp>
        <p:nvSpPr>
          <p:cNvPr id="25" name="TextBox 24"/>
          <p:cNvSpPr txBox="1"/>
          <p:nvPr/>
        </p:nvSpPr>
        <p:spPr>
          <a:xfrm>
            <a:off x="3285150" y="6553384"/>
            <a:ext cx="1625248" cy="215444"/>
          </a:xfrm>
          <a:prstGeom prst="rect">
            <a:avLst/>
          </a:prstGeom>
          <a:noFill/>
        </p:spPr>
        <p:txBody>
          <a:bodyPr wrap="square" rtlCol="0">
            <a:spAutoFit/>
          </a:bodyPr>
          <a:lstStyle/>
          <a:p>
            <a:r>
              <a:rPr lang="el-GR" sz="800" i="1">
                <a:solidFill>
                  <a:schemeClr val="bg1"/>
                </a:solidFill>
              </a:rPr>
              <a:t>© </a:t>
            </a:r>
            <a:r>
              <a:rPr lang="el-GR" sz="600">
                <a:solidFill>
                  <a:schemeClr val="bg1"/>
                </a:solidFill>
              </a:rPr>
              <a:t>ΚΟΙΝΟ ΚΤΗΜΑ</a:t>
            </a:r>
            <a:endParaRPr lang="el-GR" sz="600">
              <a:solidFill>
                <a:schemeClr val="bg1"/>
              </a:solidFill>
            </a:endParaRPr>
          </a:p>
        </p:txBody>
      </p:sp>
      <p:sp>
        <p:nvSpPr>
          <p:cNvPr id="26" name="TextBox 25"/>
          <p:cNvSpPr txBox="1"/>
          <p:nvPr/>
        </p:nvSpPr>
        <p:spPr>
          <a:xfrm>
            <a:off x="7107190" y="4550429"/>
            <a:ext cx="1625248" cy="215444"/>
          </a:xfrm>
          <a:prstGeom prst="rect">
            <a:avLst/>
          </a:prstGeom>
          <a:noFill/>
        </p:spPr>
        <p:txBody>
          <a:bodyPr wrap="square" rtlCol="0">
            <a:spAutoFit/>
          </a:bodyPr>
          <a:lstStyle/>
          <a:p>
            <a:r>
              <a:rPr lang="el-GR" sz="800" i="1">
                <a:solidFill>
                  <a:schemeClr val="bg1"/>
                </a:solidFill>
              </a:rPr>
              <a:t>© </a:t>
            </a:r>
            <a:r>
              <a:rPr lang="el-GR" sz="600">
                <a:solidFill>
                  <a:schemeClr val="bg1"/>
                </a:solidFill>
              </a:rPr>
              <a:t>ΚΟΙΝΟ ΚΤΗΜΑ</a:t>
            </a:r>
            <a:endParaRPr lang="el-GR" sz="600">
              <a:solidFill>
                <a:schemeClr val="bg1"/>
              </a:solidFill>
            </a:endParaRPr>
          </a:p>
        </p:txBody>
      </p:sp>
      <p:pic>
        <p:nvPicPr>
          <p:cNvPr id="6" name="Picture 5"/>
          <p:cNvPicPr>
            <a:picLocks noChangeAspect="1"/>
          </p:cNvPicPr>
          <p:nvPr/>
        </p:nvPicPr>
        <p:blipFill>
          <a:blip r:embed="rId7" cstate="screen"/>
          <a:stretch>
            <a:fillRect/>
          </a:stretch>
        </p:blipFill>
        <p:spPr>
          <a:xfrm>
            <a:off x="4815107" y="968623"/>
            <a:ext cx="1280780" cy="1646717"/>
          </a:xfrm>
          <a:prstGeom prst="rect">
            <a:avLst/>
          </a:prstGeom>
        </p:spPr>
      </p:pic>
      <p:sp>
        <p:nvSpPr>
          <p:cNvPr id="27" name="TextBox 26"/>
          <p:cNvSpPr txBox="1"/>
          <p:nvPr/>
        </p:nvSpPr>
        <p:spPr>
          <a:xfrm>
            <a:off x="5365934" y="2430328"/>
            <a:ext cx="1625248" cy="215444"/>
          </a:xfrm>
          <a:prstGeom prst="rect">
            <a:avLst/>
          </a:prstGeom>
          <a:noFill/>
        </p:spPr>
        <p:txBody>
          <a:bodyPr wrap="square" rtlCol="0">
            <a:spAutoFit/>
          </a:bodyPr>
          <a:lstStyle/>
          <a:p>
            <a:r>
              <a:rPr lang="el-GR" sz="800" i="1">
                <a:solidFill>
                  <a:schemeClr val="bg1"/>
                </a:solidFill>
              </a:rPr>
              <a:t>© </a:t>
            </a:r>
            <a:r>
              <a:rPr lang="el-GR" sz="600">
                <a:solidFill>
                  <a:schemeClr val="bg1"/>
                </a:solidFill>
              </a:rPr>
              <a:t>ΚΟΙΝΟ ΚΤΗΜΑ</a:t>
            </a:r>
            <a:endParaRPr lang="el-GR" sz="600">
              <a:solidFill>
                <a:schemeClr val="bg1"/>
              </a:solidFill>
            </a:endParaRPr>
          </a:p>
        </p:txBody>
      </p:sp>
      <p:pic>
        <p:nvPicPr>
          <p:cNvPr id="28" name="Picture 27"/>
          <p:cNvPicPr>
            <a:picLocks noChangeAspect="1"/>
          </p:cNvPicPr>
          <p:nvPr/>
        </p:nvPicPr>
        <p:blipFill>
          <a:blip r:embed="rId8" cstate="screen"/>
          <a:stretch>
            <a:fillRect/>
          </a:stretch>
        </p:blipFill>
        <p:spPr>
          <a:xfrm>
            <a:off x="424735" y="5128920"/>
            <a:ext cx="1282830" cy="1612052"/>
          </a:xfrm>
          <a:prstGeom prst="rect">
            <a:avLst/>
          </a:prstGeom>
        </p:spPr>
      </p:pic>
      <p:sp>
        <p:nvSpPr>
          <p:cNvPr id="29" name="TextBox 28"/>
          <p:cNvSpPr txBox="1"/>
          <p:nvPr/>
        </p:nvSpPr>
        <p:spPr>
          <a:xfrm>
            <a:off x="965278" y="6564630"/>
            <a:ext cx="1625248" cy="215444"/>
          </a:xfrm>
          <a:prstGeom prst="rect">
            <a:avLst/>
          </a:prstGeom>
          <a:noFill/>
        </p:spPr>
        <p:txBody>
          <a:bodyPr wrap="square" rtlCol="0">
            <a:spAutoFit/>
          </a:bodyPr>
          <a:lstStyle/>
          <a:p>
            <a:r>
              <a:rPr lang="el-GR" sz="800" i="1"/>
              <a:t>© </a:t>
            </a:r>
            <a:r>
              <a:rPr lang="el-GR" sz="600"/>
              <a:t>ΚΟΙΝΟ ΚΤΗΜΑ</a:t>
            </a:r>
            <a:endParaRPr lang="el-GR" sz="6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ppt_w</p:attrName>
                                        </p:attrNameLst>
                                      </p:cBhvr>
                                      <p:tavLst>
                                        <p:tav tm="0" fmla="#ppt_w*sin(2.5*pi*$)">
                                          <p:val>
                                            <p:fltVal val="0"/>
                                          </p:val>
                                        </p:tav>
                                        <p:tav tm="100000">
                                          <p:val>
                                            <p:fltVal val="1"/>
                                          </p:val>
                                        </p:tav>
                                      </p:tavLst>
                                    </p:anim>
                                    <p:anim calcmode="lin" valueType="num">
                                      <p:cBhvr>
                                        <p:cTn id="9" dur="2000" fill="hold"/>
                                        <p:tgtEl>
                                          <p:spTgt spid="1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000"/>
                                        <p:tgtEl>
                                          <p:spTgt spid="17"/>
                                        </p:tgtEl>
                                      </p:cBhvr>
                                    </p:animEffect>
                                    <p:anim calcmode="lin" valueType="num">
                                      <p:cBhvr>
                                        <p:cTn id="13" dur="2000" fill="hold"/>
                                        <p:tgtEl>
                                          <p:spTgt spid="17"/>
                                        </p:tgtEl>
                                        <p:attrNameLst>
                                          <p:attrName>ppt_w</p:attrName>
                                        </p:attrNameLst>
                                      </p:cBhvr>
                                      <p:tavLst>
                                        <p:tav tm="0" fmla="#ppt_w*sin(2.5*pi*$)">
                                          <p:val>
                                            <p:fltVal val="0"/>
                                          </p:val>
                                        </p:tav>
                                        <p:tav tm="100000">
                                          <p:val>
                                            <p:fltVal val="1"/>
                                          </p:val>
                                        </p:tav>
                                      </p:tavLst>
                                    </p:anim>
                                    <p:anim calcmode="lin" valueType="num">
                                      <p:cBhvr>
                                        <p:cTn id="14" dur="2000" fill="hold"/>
                                        <p:tgtEl>
                                          <p:spTgt spid="17"/>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anim calcmode="lin" valueType="num">
                                      <p:cBhvr>
                                        <p:cTn id="18" dur="2000" fill="hold"/>
                                        <p:tgtEl>
                                          <p:spTgt spid="7"/>
                                        </p:tgtEl>
                                        <p:attrNameLst>
                                          <p:attrName>ppt_w</p:attrName>
                                        </p:attrNameLst>
                                      </p:cBhvr>
                                      <p:tavLst>
                                        <p:tav tm="0" fmla="#ppt_w*sin(2.5*pi*$)">
                                          <p:val>
                                            <p:fltVal val="0"/>
                                          </p:val>
                                        </p:tav>
                                        <p:tav tm="100000">
                                          <p:val>
                                            <p:fltVal val="1"/>
                                          </p:val>
                                        </p:tav>
                                      </p:tavLst>
                                    </p:anim>
                                    <p:anim calcmode="lin" valueType="num">
                                      <p:cBhvr>
                                        <p:cTn id="19" dur="2000" fill="hold"/>
                                        <p:tgtEl>
                                          <p:spTgt spid="7"/>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anim calcmode="lin" valueType="num">
                                      <p:cBhvr>
                                        <p:cTn id="23" dur="2000" fill="hold"/>
                                        <p:tgtEl>
                                          <p:spTgt spid="5"/>
                                        </p:tgtEl>
                                        <p:attrNameLst>
                                          <p:attrName>ppt_w</p:attrName>
                                        </p:attrNameLst>
                                      </p:cBhvr>
                                      <p:tavLst>
                                        <p:tav tm="0" fmla="#ppt_w*sin(2.5*pi*$)">
                                          <p:val>
                                            <p:fltVal val="0"/>
                                          </p:val>
                                        </p:tav>
                                        <p:tav tm="100000">
                                          <p:val>
                                            <p:fltVal val="1"/>
                                          </p:val>
                                        </p:tav>
                                      </p:tavLst>
                                    </p:anim>
                                    <p:anim calcmode="lin" valueType="num">
                                      <p:cBhvr>
                                        <p:cTn id="24" dur="2000" fill="hold"/>
                                        <p:tgtEl>
                                          <p:spTgt spid="5"/>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anim calcmode="lin" valueType="num">
                                      <p:cBhvr>
                                        <p:cTn id="28" dur="2000" fill="hold"/>
                                        <p:tgtEl>
                                          <p:spTgt spid="13"/>
                                        </p:tgtEl>
                                        <p:attrNameLst>
                                          <p:attrName>ppt_w</p:attrName>
                                        </p:attrNameLst>
                                      </p:cBhvr>
                                      <p:tavLst>
                                        <p:tav tm="0" fmla="#ppt_w*sin(2.5*pi*$)">
                                          <p:val>
                                            <p:fltVal val="0"/>
                                          </p:val>
                                        </p:tav>
                                        <p:tav tm="100000">
                                          <p:val>
                                            <p:fltVal val="1"/>
                                          </p:val>
                                        </p:tav>
                                      </p:tavLst>
                                    </p:anim>
                                    <p:anim calcmode="lin" valueType="num">
                                      <p:cBhvr>
                                        <p:cTn id="29" dur="2000" fill="hold"/>
                                        <p:tgtEl>
                                          <p:spTgt spid="13"/>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0"/>
                                        <p:tgtEl>
                                          <p:spTgt spid="14"/>
                                        </p:tgtEl>
                                      </p:cBhvr>
                                    </p:animEffect>
                                    <p:anim calcmode="lin" valueType="num">
                                      <p:cBhvr>
                                        <p:cTn id="33" dur="2000" fill="hold"/>
                                        <p:tgtEl>
                                          <p:spTgt spid="14"/>
                                        </p:tgtEl>
                                        <p:attrNameLst>
                                          <p:attrName>ppt_w</p:attrName>
                                        </p:attrNameLst>
                                      </p:cBhvr>
                                      <p:tavLst>
                                        <p:tav tm="0" fmla="#ppt_w*sin(2.5*pi*$)">
                                          <p:val>
                                            <p:fltVal val="0"/>
                                          </p:val>
                                        </p:tav>
                                        <p:tav tm="100000">
                                          <p:val>
                                            <p:fltVal val="1"/>
                                          </p:val>
                                        </p:tav>
                                      </p:tavLst>
                                    </p:anim>
                                    <p:anim calcmode="lin" valueType="num">
                                      <p:cBhvr>
                                        <p:cTn id="34" dur="2000" fill="hold"/>
                                        <p:tgtEl>
                                          <p:spTgt spid="14"/>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anim calcmode="lin" valueType="num">
                                      <p:cBhvr>
                                        <p:cTn id="38" dur="2000" fill="hold"/>
                                        <p:tgtEl>
                                          <p:spTgt spid="6"/>
                                        </p:tgtEl>
                                        <p:attrNameLst>
                                          <p:attrName>ppt_w</p:attrName>
                                        </p:attrNameLst>
                                      </p:cBhvr>
                                      <p:tavLst>
                                        <p:tav tm="0" fmla="#ppt_w*sin(2.5*pi*$)">
                                          <p:val>
                                            <p:fltVal val="0"/>
                                          </p:val>
                                        </p:tav>
                                        <p:tav tm="100000">
                                          <p:val>
                                            <p:fltVal val="1"/>
                                          </p:val>
                                        </p:tav>
                                      </p:tavLst>
                                    </p:anim>
                                    <p:anim calcmode="lin" valueType="num">
                                      <p:cBhvr>
                                        <p:cTn id="39" dur="2000" fill="hold"/>
                                        <p:tgtEl>
                                          <p:spTgt spid="6"/>
                                        </p:tgtEl>
                                        <p:attrNameLst>
                                          <p:attrName>ppt_h</p:attrName>
                                        </p:attrNameLst>
                                      </p:cBhvr>
                                      <p:tavLst>
                                        <p:tav tm="0">
                                          <p:val>
                                            <p:strVal val="#ppt_h"/>
                                          </p:val>
                                        </p:tav>
                                        <p:tav tm="100000">
                                          <p:val>
                                            <p:strVal val="#ppt_h"/>
                                          </p:val>
                                        </p:tav>
                                      </p:tavLst>
                                    </p:anim>
                                  </p:childTnLst>
                                </p:cTn>
                              </p:par>
                              <p:par>
                                <p:cTn id="40" presetID="45" presetClass="entr" presetSubtype="0"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2000"/>
                                        <p:tgtEl>
                                          <p:spTgt spid="28"/>
                                        </p:tgtEl>
                                      </p:cBhvr>
                                    </p:animEffect>
                                    <p:anim calcmode="lin" valueType="num">
                                      <p:cBhvr>
                                        <p:cTn id="43" dur="2000" fill="hold"/>
                                        <p:tgtEl>
                                          <p:spTgt spid="28"/>
                                        </p:tgtEl>
                                        <p:attrNameLst>
                                          <p:attrName>ppt_w</p:attrName>
                                        </p:attrNameLst>
                                      </p:cBhvr>
                                      <p:tavLst>
                                        <p:tav tm="0" fmla="#ppt_w*sin(2.5*pi*$)">
                                          <p:val>
                                            <p:fltVal val="0"/>
                                          </p:val>
                                        </p:tav>
                                        <p:tav tm="100000">
                                          <p:val>
                                            <p:fltVal val="1"/>
                                          </p:val>
                                        </p:tav>
                                      </p:tavLst>
                                    </p:anim>
                                    <p:anim calcmode="lin" valueType="num">
                                      <p:cBhvr>
                                        <p:cTn id="44" dur="20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gs>
            <a:gs pos="0">
              <a:srgbClr val="FFFFFF"/>
            </a:gs>
            <a:gs pos="47000">
              <a:schemeClr val="accent5">
                <a:lumMod val="0"/>
                <a:lumOff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Larme 8"/>
          <p:cNvSpPr/>
          <p:nvPr/>
        </p:nvSpPr>
        <p:spPr>
          <a:xfrm rot="5400000">
            <a:off x="112884" y="78040"/>
            <a:ext cx="393525" cy="458684"/>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538989" y="14994"/>
            <a:ext cx="3820511" cy="584775"/>
          </a:xfrm>
          <a:prstGeom prst="rect">
            <a:avLst/>
          </a:prstGeom>
          <a:noFill/>
        </p:spPr>
        <p:txBody>
          <a:bodyPr wrap="square" rtlCol="0">
            <a:spAutoFit/>
          </a:bodyPr>
          <a:lstStyle/>
          <a:p>
            <a:r>
              <a:rPr lang="el-GR" sz="3200" b="1">
                <a:solidFill>
                  <a:srgbClr val="2A4591"/>
                </a:solidFill>
                <a:latin typeface="Calibri" panose="020F0502020204030204" charset="0"/>
                <a:ea typeface="Calibri" panose="020F0502020204030204" charset="0"/>
                <a:cs typeface="Calibri" panose="020F0502020204030204" charset="0"/>
              </a:rPr>
              <a:t>ΕΥΡΩΠΑΪΚΕΣ ΑΞΙΕΣ</a:t>
            </a:r>
            <a:endParaRPr lang="el-GR" sz="3200" b="1">
              <a:solidFill>
                <a:srgbClr val="2A4591"/>
              </a:solidFill>
              <a:latin typeface="Calibri" panose="020F0502020204030204" charset="0"/>
              <a:ea typeface="Calibri" panose="020F0502020204030204" charset="0"/>
              <a:cs typeface="Calibri" panose="020F0502020204030204" charset="0"/>
            </a:endParaRPr>
          </a:p>
        </p:txBody>
      </p:sp>
      <p:sp>
        <p:nvSpPr>
          <p:cNvPr id="12" name="Rectangle 11"/>
          <p:cNvSpPr/>
          <p:nvPr/>
        </p:nvSpPr>
        <p:spPr>
          <a:xfrm rot="16200000">
            <a:off x="8330637" y="6044636"/>
            <a:ext cx="1380506" cy="246221"/>
          </a:xfrm>
          <a:prstGeom prst="rect">
            <a:avLst/>
          </a:prstGeom>
        </p:spPr>
        <p:txBody>
          <a:bodyPr wrap="none">
            <a:spAutoFit/>
          </a:bodyPr>
          <a:lstStyle/>
          <a:p>
            <a:r>
              <a:rPr lang="el-GR" sz="1000" b="1">
                <a:solidFill>
                  <a:srgbClr val="2A4591"/>
                </a:solidFill>
                <a:latin typeface="Arial" panose="020B0604020202020204" pitchFamily="34" charset="0"/>
                <a:ea typeface="Arial" panose="020B0604020202020204" pitchFamily="34" charset="0"/>
                <a:cs typeface="Arial" panose="020B0604020202020204" pitchFamily="34" charset="0"/>
              </a:rPr>
              <a:t>ΤΙ ΕΙΝΑΙ Η ΕΥΡΩΠΗ;</a:t>
            </a:r>
            <a:endParaRPr lang="el-GR" sz="1000" b="1">
              <a:solidFill>
                <a:srgbClr val="2A4591"/>
              </a:solidFill>
              <a:latin typeface="Arial" panose="020B0604020202020204" pitchFamily="34" charset="0"/>
              <a:ea typeface="Arial" panose="020B0604020202020204" pitchFamily="34" charset="0"/>
              <a:cs typeface="Arial" panose="020B0604020202020204" pitchFamily="34" charset="0"/>
            </a:endParaRP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3231654"/>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pPr marL="285750" indent="-285750">
              <a:buFont typeface="Arial" panose="020B0604020202020204" pitchFamily="34" charset="0"/>
              <a:buChar char="•"/>
            </a:pPr>
            <a:r>
              <a:rPr lang="el-GR" sz="2800"/>
              <a:t>Δημοκρατία</a:t>
            </a:r>
            <a:endParaRPr lang="el-GR" sz="2800"/>
          </a:p>
          <a:p>
            <a:pPr marL="285750" indent="-285750">
              <a:buFont typeface="Arial" panose="020B0604020202020204" pitchFamily="34" charset="0"/>
              <a:buChar char="•"/>
            </a:pPr>
            <a:r>
              <a:rPr lang="el-GR" sz="2800"/>
              <a:t>Ανθρώπινη αξιοπρέπεια</a:t>
            </a:r>
            <a:endParaRPr lang="el-GR" sz="2800"/>
          </a:p>
          <a:p>
            <a:pPr marL="285750" indent="-285750">
              <a:buFont typeface="Arial" panose="020B0604020202020204" pitchFamily="34" charset="0"/>
              <a:buChar char="•"/>
            </a:pPr>
            <a:r>
              <a:rPr lang="el-GR" sz="2800"/>
              <a:t>Ελευθερία</a:t>
            </a:r>
            <a:endParaRPr lang="el-GR" sz="2800"/>
          </a:p>
          <a:p>
            <a:pPr marL="285750" indent="-285750">
              <a:buFont typeface="Arial" panose="020B0604020202020204" pitchFamily="34" charset="0"/>
              <a:buChar char="•"/>
            </a:pPr>
            <a:r>
              <a:rPr lang="el-GR" sz="2800"/>
              <a:t>Ισότητα</a:t>
            </a:r>
            <a:endParaRPr lang="el-GR" sz="2800"/>
          </a:p>
          <a:p>
            <a:pPr marL="285750" indent="-285750">
              <a:buFont typeface="Arial" panose="020B0604020202020204" pitchFamily="34" charset="0"/>
              <a:buChar char="•"/>
            </a:pPr>
            <a:r>
              <a:rPr lang="el-GR" sz="2800"/>
              <a:t>Κράτος δικαίου</a:t>
            </a:r>
            <a:endParaRPr lang="el-GR" sz="2800"/>
          </a:p>
          <a:p>
            <a:pPr marL="285750" indent="-285750">
              <a:buFont typeface="Arial" panose="020B0604020202020204" pitchFamily="34" charset="0"/>
              <a:buChar char="•"/>
            </a:pPr>
            <a:r>
              <a:rPr lang="el-GR" sz="2800"/>
              <a:t>Σεβασμός των ανθρώπινων δικαιωμάτων </a:t>
            </a:r>
            <a:endParaRPr lang="el-GR" sz="2800"/>
          </a:p>
          <a:p>
            <a:endParaRPr lang="en-IE" dirty="0"/>
          </a:p>
        </p:txBody>
      </p:sp>
      <p:pic>
        <p:nvPicPr>
          <p:cNvPr id="20" name="Picture 19"/>
          <p:cNvPicPr>
            <a:picLocks noChangeAspect="1"/>
          </p:cNvPicPr>
          <p:nvPr/>
        </p:nvPicPr>
        <p:blipFill>
          <a:blip r:embed="rId1" cstate="email"/>
          <a:stretch>
            <a:fillRect/>
          </a:stretch>
        </p:blipFill>
        <p:spPr>
          <a:xfrm>
            <a:off x="5880571" y="3798311"/>
            <a:ext cx="2289452" cy="2902024"/>
          </a:xfrm>
          <a:prstGeom prst="rect">
            <a:avLst/>
          </a:prstGeom>
        </p:spPr>
      </p:pic>
      <p:pic>
        <p:nvPicPr>
          <p:cNvPr id="4" name="Picture 3"/>
          <p:cNvPicPr>
            <a:picLocks noChangeAspect="1"/>
          </p:cNvPicPr>
          <p:nvPr/>
        </p:nvPicPr>
        <p:blipFill>
          <a:blip r:embed="rId2" cstate="email"/>
          <a:stretch>
            <a:fillRect/>
          </a:stretch>
        </p:blipFill>
        <p:spPr>
          <a:xfrm>
            <a:off x="5880571" y="1017270"/>
            <a:ext cx="2289452" cy="2560320"/>
          </a:xfrm>
          <a:prstGeom prst="rect">
            <a:avLst/>
          </a:prstGeom>
        </p:spPr>
      </p:pic>
      <p:pic>
        <p:nvPicPr>
          <p:cNvPr id="6" name="Picture 5"/>
          <p:cNvPicPr>
            <a:picLocks noChangeAspect="1"/>
          </p:cNvPicPr>
          <p:nvPr/>
        </p:nvPicPr>
        <p:blipFill>
          <a:blip r:embed="rId3" cstate="email"/>
          <a:stretch>
            <a:fillRect/>
          </a:stretch>
        </p:blipFill>
        <p:spPr>
          <a:xfrm>
            <a:off x="1178335" y="4942541"/>
            <a:ext cx="4033745" cy="1693995"/>
          </a:xfrm>
          <a:prstGeom prst="rect">
            <a:avLst/>
          </a:prstGeom>
          <a:solidFill>
            <a:srgbClr val="FFA00E"/>
          </a:solidFill>
        </p:spPr>
      </p:pic>
      <p:sp>
        <p:nvSpPr>
          <p:cNvPr id="10" name="TextBox 9"/>
          <p:cNvSpPr txBox="1"/>
          <p:nvPr/>
        </p:nvSpPr>
        <p:spPr>
          <a:xfrm>
            <a:off x="7357399" y="6484891"/>
            <a:ext cx="1625248" cy="215444"/>
          </a:xfrm>
          <a:prstGeom prst="rect">
            <a:avLst/>
          </a:prstGeom>
          <a:noFill/>
        </p:spPr>
        <p:txBody>
          <a:bodyPr wrap="square" rtlCol="0">
            <a:spAutoFit/>
          </a:bodyPr>
          <a:lstStyle/>
          <a:p>
            <a:r>
              <a:rPr lang="el-GR" sz="800" i="1">
                <a:solidFill>
                  <a:schemeClr val="bg1"/>
                </a:solidFill>
              </a:rPr>
              <a:t>© </a:t>
            </a:r>
            <a:r>
              <a:rPr lang="el-GR" sz="600">
                <a:solidFill>
                  <a:schemeClr val="bg1"/>
                </a:solidFill>
              </a:rPr>
              <a:t>ΚΟΙΝΟ ΚΤΗΜΑ</a:t>
            </a:r>
            <a:endParaRPr lang="el-GR" sz="600">
              <a:solidFill>
                <a:schemeClr val="bg1"/>
              </a:solidFill>
            </a:endParaRPr>
          </a:p>
        </p:txBody>
      </p:sp>
      <p:sp>
        <p:nvSpPr>
          <p:cNvPr id="11" name="TextBox 10"/>
          <p:cNvSpPr txBox="1"/>
          <p:nvPr/>
        </p:nvSpPr>
        <p:spPr>
          <a:xfrm>
            <a:off x="7357399" y="3392925"/>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endParaRPr lang="el-GR" sz="60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3"/>
                                        </p:tgtEl>
                                        <p:attrNameLst>
                                          <p:attrName>r</p:attrName>
                                        </p:attrNameLst>
                                      </p:cBhvr>
                                    </p:animRot>
                                  </p:childTnLst>
                                </p:cTn>
                              </p:par>
                              <p:par>
                                <p:cTn id="7" presetID="6" presetClass="entr" presetSubtype="1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circle(in)">
                                      <p:cBhvr>
                                        <p:cTn id="9" dur="2000"/>
                                        <p:tgtEl>
                                          <p:spTgt spid="4"/>
                                        </p:tgtEl>
                                      </p:cBhvr>
                                    </p:animEffect>
                                  </p:childTnLst>
                                </p:cTn>
                              </p:par>
                              <p:par>
                                <p:cTn id="10" presetID="6"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par>
                                <p:cTn id="13" presetID="3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000" fill="hold"/>
                                        <p:tgtEl>
                                          <p:spTgt spid="18"/>
                                        </p:tgtEl>
                                        <p:attrNameLst>
                                          <p:attrName>ppt_w</p:attrName>
                                        </p:attrNameLst>
                                      </p:cBhvr>
                                      <p:tavLst>
                                        <p:tav tm="0">
                                          <p:val>
                                            <p:fltVal val="0"/>
                                          </p:val>
                                        </p:tav>
                                        <p:tav tm="100000">
                                          <p:val>
                                            <p:strVal val="#ppt_w"/>
                                          </p:val>
                                        </p:tav>
                                      </p:tavLst>
                                    </p:anim>
                                    <p:anim calcmode="lin" valueType="num">
                                      <p:cBhvr>
                                        <p:cTn id="16" dur="1000" fill="hold"/>
                                        <p:tgtEl>
                                          <p:spTgt spid="18"/>
                                        </p:tgtEl>
                                        <p:attrNameLst>
                                          <p:attrName>ppt_h</p:attrName>
                                        </p:attrNameLst>
                                      </p:cBhvr>
                                      <p:tavLst>
                                        <p:tav tm="0">
                                          <p:val>
                                            <p:fltVal val="0"/>
                                          </p:val>
                                        </p:tav>
                                        <p:tav tm="100000">
                                          <p:val>
                                            <p:strVal val="#ppt_h"/>
                                          </p:val>
                                        </p:tav>
                                      </p:tavLst>
                                    </p:anim>
                                    <p:anim calcmode="lin" valueType="num">
                                      <p:cBhvr>
                                        <p:cTn id="17" dur="1000" fill="hold"/>
                                        <p:tgtEl>
                                          <p:spTgt spid="18"/>
                                        </p:tgtEl>
                                        <p:attrNameLst>
                                          <p:attrName>style.rotation</p:attrName>
                                        </p:attrNameLst>
                                      </p:cBhvr>
                                      <p:tavLst>
                                        <p:tav tm="0">
                                          <p:val>
                                            <p:fltVal val="90"/>
                                          </p:val>
                                        </p:tav>
                                        <p:tav tm="100000">
                                          <p:val>
                                            <p:fltVal val="0"/>
                                          </p:val>
                                        </p:tav>
                                      </p:tavLst>
                                    </p:anim>
                                    <p:animEffect transition="in" filter="fade">
                                      <p:cBhvr>
                                        <p:cTn id="18" dur="1000"/>
                                        <p:tgtEl>
                                          <p:spTgt spid="1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cstate="email">
            <a:lum/>
          </a:blip>
          <a:srcRect/>
          <a:stretch>
            <a:fillRect/>
          </a:stretch>
        </a:blipFill>
        <a:effectLst/>
      </p:bgPr>
    </p:bg>
    <p:spTree>
      <p:nvGrpSpPr>
        <p:cNvPr id="1" name=""/>
        <p:cNvGrpSpPr/>
        <p:nvPr/>
      </p:nvGrpSpPr>
      <p:grpSpPr>
        <a:xfrm>
          <a:off x="0" y="0"/>
          <a:ext cx="0" cy="0"/>
          <a:chOff x="0" y="0"/>
          <a:chExt cx="0" cy="0"/>
        </a:xfrm>
      </p:grpSpPr>
      <p:sp>
        <p:nvSpPr>
          <p:cNvPr id="11" name="ZoneTexte 10"/>
          <p:cNvSpPr txBox="1"/>
          <p:nvPr/>
        </p:nvSpPr>
        <p:spPr>
          <a:xfrm>
            <a:off x="659647" y="40820"/>
            <a:ext cx="4061741" cy="461665"/>
          </a:xfrm>
          <a:prstGeom prst="rect">
            <a:avLst/>
          </a:prstGeom>
          <a:solidFill>
            <a:schemeClr val="bg1"/>
          </a:solidFill>
        </p:spPr>
        <p:txBody>
          <a:bodyPr wrap="square" rtlCol="0">
            <a:spAutoFit/>
          </a:bodyPr>
          <a:lstStyle/>
          <a:p>
            <a:r>
              <a:rPr lang="el-GR" sz="2400" b="1" dirty="0">
                <a:solidFill>
                  <a:srgbClr val="2A4591"/>
                </a:solidFill>
                <a:latin typeface="Calibri" panose="020F0502020204030204" charset="0"/>
                <a:ea typeface="Calibri" panose="020F0502020204030204" charset="0"/>
                <a:cs typeface="Calibri" panose="020F0502020204030204" charset="0"/>
              </a:rPr>
              <a:t>ΟΙΚΟΓΕΝΕΙΕΣ ΓΛΩΣΣΩΝ ΤΗΣ ΕΕ</a:t>
            </a:r>
            <a:endParaRPr lang="el-GR" sz="2400" b="1" dirty="0">
              <a:solidFill>
                <a:srgbClr val="2A4591"/>
              </a:solidFill>
              <a:latin typeface="Calibri" panose="020F0502020204030204" charset="0"/>
              <a:ea typeface="Calibri" panose="020F0502020204030204" charset="0"/>
              <a:cs typeface="Calibri" panose="020F0502020204030204" charset="0"/>
            </a:endParaRPr>
          </a:p>
        </p:txBody>
      </p:sp>
      <p:sp>
        <p:nvSpPr>
          <p:cNvPr id="13" name="Larme 12"/>
          <p:cNvSpPr/>
          <p:nvPr/>
        </p:nvSpPr>
        <p:spPr>
          <a:xfrm rot="5400000">
            <a:off x="72388" y="39087"/>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rot="16200000">
            <a:off x="8336953" y="6044636"/>
            <a:ext cx="1380506" cy="246221"/>
          </a:xfrm>
          <a:prstGeom prst="rect">
            <a:avLst/>
          </a:prstGeom>
          <a:solidFill>
            <a:schemeClr val="bg1"/>
          </a:solidFill>
        </p:spPr>
        <p:txBody>
          <a:bodyPr wrap="none">
            <a:spAutoFit/>
          </a:bodyPr>
          <a:lstStyle/>
          <a:p>
            <a:r>
              <a:rPr lang="el-GR" sz="1000" b="1">
                <a:solidFill>
                  <a:srgbClr val="2A4591"/>
                </a:solidFill>
                <a:latin typeface="Arial" panose="020B0604020202020204" pitchFamily="34" charset="0"/>
                <a:ea typeface="Arial" panose="020B0604020202020204" pitchFamily="34" charset="0"/>
                <a:cs typeface="Arial" panose="020B0604020202020204" pitchFamily="34" charset="0"/>
              </a:rPr>
              <a:t>ΤΙ ΕΙΝΑΙ Η ΕΥΡΩΠΗ;</a:t>
            </a:r>
            <a:endParaRPr lang="el-GR" sz="1000" b="1">
              <a:solidFill>
                <a:srgbClr val="2A4591"/>
              </a:solidFill>
              <a:latin typeface="Arial" panose="020B0604020202020204" pitchFamily="34" charset="0"/>
              <a:ea typeface="Arial" panose="020B0604020202020204" pitchFamily="34" charset="0"/>
              <a:cs typeface="Arial" panose="020B0604020202020204" pitchFamily="34" charset="0"/>
            </a:endParaRPr>
          </a:p>
        </p:txBody>
      </p:sp>
      <p:cxnSp>
        <p:nvCxnSpPr>
          <p:cNvPr id="15" name="Connecteur droit 14"/>
          <p:cNvCxnSpPr/>
          <p:nvPr/>
        </p:nvCxnSpPr>
        <p:spPr>
          <a:xfrm>
            <a:off x="8899438" y="5484808"/>
            <a:ext cx="24456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6577" y="733132"/>
            <a:ext cx="2824926" cy="4695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extBox 4"/>
          <p:cNvSpPr txBox="1"/>
          <p:nvPr/>
        </p:nvSpPr>
        <p:spPr>
          <a:xfrm>
            <a:off x="6212610" y="61718"/>
            <a:ext cx="2894675" cy="373237"/>
          </a:xfrm>
          <a:prstGeom prst="rect">
            <a:avLst/>
          </a:prstGeom>
          <a:solidFill>
            <a:schemeClr val="accent1">
              <a:lumMod val="60000"/>
              <a:lumOff val="40000"/>
            </a:schemeClr>
          </a:solidFill>
        </p:spPr>
        <p:txBody>
          <a:bodyPr wrap="square" rtlCol="0">
            <a:spAutoFit/>
          </a:bodyPr>
          <a:lstStyle/>
          <a:p>
            <a:r>
              <a:rPr lang="el-GR" b="1" dirty="0"/>
              <a:t>24 επίσημες γλώσσες της ΕΕ</a:t>
            </a:r>
            <a:endParaRPr lang="el-GR" b="1" dirty="0"/>
          </a:p>
        </p:txBody>
      </p:sp>
      <p:sp>
        <p:nvSpPr>
          <p:cNvPr id="22" name="Oval Callout 21"/>
          <p:cNvSpPr/>
          <p:nvPr/>
        </p:nvSpPr>
        <p:spPr>
          <a:xfrm>
            <a:off x="153591" y="1528514"/>
            <a:ext cx="3073545" cy="2144019"/>
          </a:xfrm>
          <a:prstGeom prst="wedgeEllipseCallout">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1080837" y="1545902"/>
            <a:ext cx="1292925" cy="369332"/>
          </a:xfrm>
          <a:prstGeom prst="rect">
            <a:avLst/>
          </a:prstGeom>
          <a:noFill/>
        </p:spPr>
        <p:txBody>
          <a:bodyPr wrap="square" rtlCol="0">
            <a:spAutoFit/>
          </a:bodyPr>
          <a:lstStyle/>
          <a:p>
            <a:r>
              <a:rPr lang="el-GR"/>
              <a:t>Βουλγαρικά</a:t>
            </a:r>
            <a:endParaRPr lang="el-GR"/>
          </a:p>
        </p:txBody>
      </p:sp>
      <p:sp>
        <p:nvSpPr>
          <p:cNvPr id="24" name="TextBox 23"/>
          <p:cNvSpPr txBox="1"/>
          <p:nvPr/>
        </p:nvSpPr>
        <p:spPr>
          <a:xfrm>
            <a:off x="375952" y="2704844"/>
            <a:ext cx="1230777" cy="377894"/>
          </a:xfrm>
          <a:prstGeom prst="rect">
            <a:avLst/>
          </a:prstGeom>
          <a:noFill/>
        </p:spPr>
        <p:txBody>
          <a:bodyPr wrap="square" rtlCol="0">
            <a:spAutoFit/>
          </a:bodyPr>
          <a:lstStyle/>
          <a:p>
            <a:r>
              <a:rPr lang="el-GR" dirty="0"/>
              <a:t>Σλοβακικά</a:t>
            </a:r>
            <a:endParaRPr lang="el-GR" dirty="0"/>
          </a:p>
        </p:txBody>
      </p:sp>
      <p:sp>
        <p:nvSpPr>
          <p:cNvPr id="25" name="TextBox 24"/>
          <p:cNvSpPr txBox="1"/>
          <p:nvPr/>
        </p:nvSpPr>
        <p:spPr>
          <a:xfrm>
            <a:off x="362190" y="2019980"/>
            <a:ext cx="1252548" cy="369332"/>
          </a:xfrm>
          <a:prstGeom prst="rect">
            <a:avLst/>
          </a:prstGeom>
          <a:noFill/>
        </p:spPr>
        <p:txBody>
          <a:bodyPr wrap="square" rtlCol="0">
            <a:spAutoFit/>
          </a:bodyPr>
          <a:lstStyle/>
          <a:p>
            <a:r>
              <a:rPr lang="el-GR" dirty="0"/>
              <a:t>Σλοβενικά</a:t>
            </a:r>
            <a:endParaRPr lang="el-GR" dirty="0"/>
          </a:p>
        </p:txBody>
      </p:sp>
      <p:sp>
        <p:nvSpPr>
          <p:cNvPr id="26" name="TextBox 25"/>
          <p:cNvSpPr txBox="1"/>
          <p:nvPr/>
        </p:nvSpPr>
        <p:spPr>
          <a:xfrm>
            <a:off x="1291791" y="3168407"/>
            <a:ext cx="1312753" cy="369332"/>
          </a:xfrm>
          <a:prstGeom prst="rect">
            <a:avLst/>
          </a:prstGeom>
          <a:noFill/>
        </p:spPr>
        <p:txBody>
          <a:bodyPr wrap="square" rtlCol="0">
            <a:spAutoFit/>
          </a:bodyPr>
          <a:lstStyle/>
          <a:p>
            <a:r>
              <a:rPr lang="el-GR" dirty="0"/>
              <a:t>Πολωνικά</a:t>
            </a:r>
            <a:endParaRPr lang="el-GR" dirty="0"/>
          </a:p>
        </p:txBody>
      </p:sp>
      <p:sp>
        <p:nvSpPr>
          <p:cNvPr id="27" name="TextBox 26"/>
          <p:cNvSpPr txBox="1"/>
          <p:nvPr/>
        </p:nvSpPr>
        <p:spPr>
          <a:xfrm>
            <a:off x="2139388" y="1981771"/>
            <a:ext cx="984602" cy="369332"/>
          </a:xfrm>
          <a:prstGeom prst="rect">
            <a:avLst/>
          </a:prstGeom>
          <a:noFill/>
        </p:spPr>
        <p:txBody>
          <a:bodyPr wrap="square" rtlCol="0">
            <a:spAutoFit/>
          </a:bodyPr>
          <a:lstStyle/>
          <a:p>
            <a:r>
              <a:rPr lang="el-GR" dirty="0"/>
              <a:t>Τσεχικά</a:t>
            </a:r>
            <a:endParaRPr lang="el-GR" dirty="0"/>
          </a:p>
        </p:txBody>
      </p:sp>
      <p:sp>
        <p:nvSpPr>
          <p:cNvPr id="28" name="TextBox 27"/>
          <p:cNvSpPr txBox="1"/>
          <p:nvPr/>
        </p:nvSpPr>
        <p:spPr>
          <a:xfrm>
            <a:off x="1984504" y="2704844"/>
            <a:ext cx="1058597" cy="369332"/>
          </a:xfrm>
          <a:prstGeom prst="rect">
            <a:avLst/>
          </a:prstGeom>
          <a:noFill/>
        </p:spPr>
        <p:txBody>
          <a:bodyPr wrap="square" rtlCol="0">
            <a:spAutoFit/>
          </a:bodyPr>
          <a:lstStyle/>
          <a:p>
            <a:r>
              <a:rPr lang="el-GR" dirty="0"/>
              <a:t>Κροατικά</a:t>
            </a:r>
            <a:endParaRPr lang="el-GR" dirty="0"/>
          </a:p>
        </p:txBody>
      </p:sp>
      <p:sp>
        <p:nvSpPr>
          <p:cNvPr id="29" name="TextBox 28"/>
          <p:cNvSpPr txBox="1"/>
          <p:nvPr/>
        </p:nvSpPr>
        <p:spPr>
          <a:xfrm>
            <a:off x="1234542" y="2268975"/>
            <a:ext cx="1139219" cy="369332"/>
          </a:xfrm>
          <a:prstGeom prst="rect">
            <a:avLst/>
          </a:prstGeom>
          <a:noFill/>
        </p:spPr>
        <p:txBody>
          <a:bodyPr wrap="square" rtlCol="0">
            <a:spAutoFit/>
          </a:bodyPr>
          <a:lstStyle/>
          <a:p>
            <a:r>
              <a:rPr lang="el-GR" b="1" dirty="0">
                <a:solidFill>
                  <a:srgbClr val="FFFF00"/>
                </a:solidFill>
              </a:rPr>
              <a:t>ΣΛΑΒΙΚΕΣ</a:t>
            </a:r>
            <a:endParaRPr lang="el-GR" b="1" dirty="0">
              <a:solidFill>
                <a:srgbClr val="FFFF00"/>
              </a:solidFill>
            </a:endParaRPr>
          </a:p>
        </p:txBody>
      </p:sp>
      <p:sp>
        <p:nvSpPr>
          <p:cNvPr id="30" name="Oval Callout 29"/>
          <p:cNvSpPr/>
          <p:nvPr/>
        </p:nvSpPr>
        <p:spPr>
          <a:xfrm>
            <a:off x="3325079" y="3157565"/>
            <a:ext cx="2733887" cy="2327243"/>
          </a:xfrm>
          <a:prstGeom prst="wedgeEllipseCallout">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TextBox 30"/>
          <p:cNvSpPr txBox="1"/>
          <p:nvPr/>
        </p:nvSpPr>
        <p:spPr>
          <a:xfrm>
            <a:off x="4186229" y="4036521"/>
            <a:ext cx="1070319" cy="646331"/>
          </a:xfrm>
          <a:prstGeom prst="rect">
            <a:avLst/>
          </a:prstGeom>
          <a:noFill/>
        </p:spPr>
        <p:txBody>
          <a:bodyPr wrap="square" rtlCol="0">
            <a:spAutoFit/>
          </a:bodyPr>
          <a:lstStyle/>
          <a:p>
            <a:r>
              <a:rPr lang="el-GR" b="1">
                <a:solidFill>
                  <a:srgbClr val="FFFF00"/>
                </a:solidFill>
              </a:rPr>
              <a:t>ΑΛΛΕΣ</a:t>
            </a:r>
            <a:endParaRPr lang="el-GR" b="1">
              <a:solidFill>
                <a:srgbClr val="FFFF00"/>
              </a:solidFill>
            </a:endParaRPr>
          </a:p>
          <a:p>
            <a:endParaRPr lang="fr-BE" dirty="0"/>
          </a:p>
        </p:txBody>
      </p:sp>
      <p:sp>
        <p:nvSpPr>
          <p:cNvPr id="64" name="TextBox 63"/>
          <p:cNvSpPr txBox="1"/>
          <p:nvPr/>
        </p:nvSpPr>
        <p:spPr>
          <a:xfrm>
            <a:off x="5061604" y="3700441"/>
            <a:ext cx="1056094" cy="369332"/>
          </a:xfrm>
          <a:prstGeom prst="rect">
            <a:avLst/>
          </a:prstGeom>
          <a:noFill/>
        </p:spPr>
        <p:txBody>
          <a:bodyPr wrap="square" rtlCol="0">
            <a:spAutoFit/>
          </a:bodyPr>
          <a:lstStyle/>
          <a:p>
            <a:r>
              <a:rPr lang="el-GR" dirty="0"/>
              <a:t>Ελληνικά</a:t>
            </a:r>
            <a:endParaRPr lang="el-GR" dirty="0"/>
          </a:p>
        </p:txBody>
      </p:sp>
      <p:sp>
        <p:nvSpPr>
          <p:cNvPr id="65" name="TextBox 64"/>
          <p:cNvSpPr txBox="1"/>
          <p:nvPr/>
        </p:nvSpPr>
        <p:spPr>
          <a:xfrm>
            <a:off x="4721388" y="4625148"/>
            <a:ext cx="1655465" cy="369332"/>
          </a:xfrm>
          <a:prstGeom prst="rect">
            <a:avLst/>
          </a:prstGeom>
          <a:noFill/>
        </p:spPr>
        <p:txBody>
          <a:bodyPr wrap="square" rtlCol="0">
            <a:spAutoFit/>
          </a:bodyPr>
          <a:lstStyle/>
          <a:p>
            <a:r>
              <a:rPr lang="el-GR" dirty="0"/>
              <a:t>Λιθουανικά</a:t>
            </a:r>
            <a:endParaRPr lang="el-GR" dirty="0"/>
          </a:p>
        </p:txBody>
      </p:sp>
      <p:sp>
        <p:nvSpPr>
          <p:cNvPr id="66" name="TextBox 65"/>
          <p:cNvSpPr txBox="1"/>
          <p:nvPr/>
        </p:nvSpPr>
        <p:spPr>
          <a:xfrm>
            <a:off x="4214854" y="4994480"/>
            <a:ext cx="1273324" cy="369332"/>
          </a:xfrm>
          <a:prstGeom prst="rect">
            <a:avLst/>
          </a:prstGeom>
          <a:noFill/>
        </p:spPr>
        <p:txBody>
          <a:bodyPr wrap="square" rtlCol="0">
            <a:spAutoFit/>
          </a:bodyPr>
          <a:lstStyle/>
          <a:p>
            <a:r>
              <a:rPr lang="el-GR"/>
              <a:t>Λετονικά</a:t>
            </a:r>
            <a:endParaRPr lang="el-GR"/>
          </a:p>
        </p:txBody>
      </p:sp>
      <p:sp>
        <p:nvSpPr>
          <p:cNvPr id="67" name="TextBox 66"/>
          <p:cNvSpPr txBox="1"/>
          <p:nvPr/>
        </p:nvSpPr>
        <p:spPr>
          <a:xfrm>
            <a:off x="3622458" y="3663370"/>
            <a:ext cx="1290871" cy="369332"/>
          </a:xfrm>
          <a:prstGeom prst="rect">
            <a:avLst/>
          </a:prstGeom>
          <a:noFill/>
        </p:spPr>
        <p:txBody>
          <a:bodyPr wrap="square" rtlCol="0">
            <a:spAutoFit/>
          </a:bodyPr>
          <a:lstStyle/>
          <a:p>
            <a:r>
              <a:rPr lang="el-GR" dirty="0"/>
              <a:t>Φινλανδικά</a:t>
            </a:r>
            <a:endParaRPr lang="el-GR" dirty="0"/>
          </a:p>
        </p:txBody>
      </p:sp>
      <p:sp>
        <p:nvSpPr>
          <p:cNvPr id="68" name="TextBox 67"/>
          <p:cNvSpPr txBox="1"/>
          <p:nvPr/>
        </p:nvSpPr>
        <p:spPr>
          <a:xfrm>
            <a:off x="4163976" y="3209488"/>
            <a:ext cx="1174456" cy="369332"/>
          </a:xfrm>
          <a:prstGeom prst="rect">
            <a:avLst/>
          </a:prstGeom>
          <a:noFill/>
        </p:spPr>
        <p:txBody>
          <a:bodyPr wrap="square" rtlCol="0">
            <a:spAutoFit/>
          </a:bodyPr>
          <a:lstStyle/>
          <a:p>
            <a:r>
              <a:rPr lang="el-GR" dirty="0"/>
              <a:t>Εσθονικά</a:t>
            </a:r>
            <a:endParaRPr lang="el-GR" dirty="0"/>
          </a:p>
        </p:txBody>
      </p:sp>
      <p:sp>
        <p:nvSpPr>
          <p:cNvPr id="69" name="Oval Callout 68"/>
          <p:cNvSpPr/>
          <p:nvPr/>
        </p:nvSpPr>
        <p:spPr>
          <a:xfrm>
            <a:off x="6212610" y="1525706"/>
            <a:ext cx="2894675" cy="2297985"/>
          </a:xfrm>
          <a:prstGeom prst="wedgeEllipseCallout">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0" name="TextBox 69"/>
          <p:cNvSpPr txBox="1"/>
          <p:nvPr/>
        </p:nvSpPr>
        <p:spPr>
          <a:xfrm>
            <a:off x="7065931" y="2438982"/>
            <a:ext cx="1663580" cy="369332"/>
          </a:xfrm>
          <a:prstGeom prst="rect">
            <a:avLst/>
          </a:prstGeom>
          <a:noFill/>
        </p:spPr>
        <p:txBody>
          <a:bodyPr wrap="square" rtlCol="0">
            <a:spAutoFit/>
          </a:bodyPr>
          <a:lstStyle/>
          <a:p>
            <a:r>
              <a:rPr lang="el-GR" b="1">
                <a:solidFill>
                  <a:srgbClr val="FFFF00"/>
                </a:solidFill>
              </a:rPr>
              <a:t>ΛΑΤΙΝΟΓΕΝΕΙΣ</a:t>
            </a:r>
            <a:endParaRPr lang="el-GR" b="1">
              <a:solidFill>
                <a:srgbClr val="FFFF00"/>
              </a:solidFill>
            </a:endParaRPr>
          </a:p>
        </p:txBody>
      </p:sp>
      <p:sp>
        <p:nvSpPr>
          <p:cNvPr id="77" name="TextBox 76"/>
          <p:cNvSpPr txBox="1"/>
          <p:nvPr/>
        </p:nvSpPr>
        <p:spPr>
          <a:xfrm>
            <a:off x="8176747" y="2201573"/>
            <a:ext cx="930538" cy="369332"/>
          </a:xfrm>
          <a:prstGeom prst="rect">
            <a:avLst/>
          </a:prstGeom>
          <a:noFill/>
        </p:spPr>
        <p:txBody>
          <a:bodyPr wrap="square" rtlCol="0">
            <a:spAutoFit/>
          </a:bodyPr>
          <a:lstStyle/>
          <a:p>
            <a:r>
              <a:rPr lang="el-GR"/>
              <a:t>Γαλλικά</a:t>
            </a:r>
            <a:endParaRPr lang="el-GR"/>
          </a:p>
        </p:txBody>
      </p:sp>
      <p:sp>
        <p:nvSpPr>
          <p:cNvPr id="87" name="TextBox 86"/>
          <p:cNvSpPr txBox="1"/>
          <p:nvPr/>
        </p:nvSpPr>
        <p:spPr>
          <a:xfrm>
            <a:off x="6293129" y="2191701"/>
            <a:ext cx="1358968" cy="369332"/>
          </a:xfrm>
          <a:prstGeom prst="rect">
            <a:avLst/>
          </a:prstGeom>
          <a:noFill/>
        </p:spPr>
        <p:txBody>
          <a:bodyPr wrap="square" rtlCol="0">
            <a:spAutoFit/>
          </a:bodyPr>
          <a:lstStyle/>
          <a:p>
            <a:r>
              <a:rPr lang="el-GR"/>
              <a:t>Ρουμανικά</a:t>
            </a:r>
            <a:endParaRPr lang="el-GR"/>
          </a:p>
        </p:txBody>
      </p:sp>
      <p:sp>
        <p:nvSpPr>
          <p:cNvPr id="88" name="TextBox 87"/>
          <p:cNvSpPr txBox="1"/>
          <p:nvPr/>
        </p:nvSpPr>
        <p:spPr>
          <a:xfrm>
            <a:off x="7324290" y="1687742"/>
            <a:ext cx="1381402" cy="369332"/>
          </a:xfrm>
          <a:prstGeom prst="rect">
            <a:avLst/>
          </a:prstGeom>
          <a:noFill/>
        </p:spPr>
        <p:txBody>
          <a:bodyPr wrap="square" rtlCol="0">
            <a:spAutoFit/>
          </a:bodyPr>
          <a:lstStyle/>
          <a:p>
            <a:r>
              <a:rPr lang="el-GR"/>
              <a:t>Ισπανικά</a:t>
            </a:r>
            <a:endParaRPr lang="el-GR"/>
          </a:p>
        </p:txBody>
      </p:sp>
      <p:sp>
        <p:nvSpPr>
          <p:cNvPr id="89" name="TextBox 88"/>
          <p:cNvSpPr txBox="1"/>
          <p:nvPr/>
        </p:nvSpPr>
        <p:spPr>
          <a:xfrm>
            <a:off x="8122246" y="2972899"/>
            <a:ext cx="922194" cy="369332"/>
          </a:xfrm>
          <a:prstGeom prst="rect">
            <a:avLst/>
          </a:prstGeom>
          <a:noFill/>
        </p:spPr>
        <p:txBody>
          <a:bodyPr wrap="square" rtlCol="0">
            <a:spAutoFit/>
          </a:bodyPr>
          <a:lstStyle/>
          <a:p>
            <a:r>
              <a:rPr lang="el-GR" dirty="0"/>
              <a:t>Ιταλικά</a:t>
            </a:r>
            <a:endParaRPr lang="el-GR" dirty="0"/>
          </a:p>
        </p:txBody>
      </p:sp>
      <p:sp>
        <p:nvSpPr>
          <p:cNvPr id="90" name="TextBox 89"/>
          <p:cNvSpPr txBox="1"/>
          <p:nvPr/>
        </p:nvSpPr>
        <p:spPr>
          <a:xfrm>
            <a:off x="6445533" y="2973898"/>
            <a:ext cx="1488550" cy="368333"/>
          </a:xfrm>
          <a:prstGeom prst="rect">
            <a:avLst/>
          </a:prstGeom>
          <a:noFill/>
        </p:spPr>
        <p:txBody>
          <a:bodyPr wrap="square" rtlCol="0">
            <a:spAutoFit/>
          </a:bodyPr>
          <a:lstStyle/>
          <a:p>
            <a:r>
              <a:rPr lang="el-GR" dirty="0"/>
              <a:t>Πορτογαλικά</a:t>
            </a:r>
            <a:endParaRPr lang="el-GR" dirty="0"/>
          </a:p>
        </p:txBody>
      </p:sp>
      <p:sp>
        <p:nvSpPr>
          <p:cNvPr id="91" name="Oval Callout 90"/>
          <p:cNvSpPr/>
          <p:nvPr/>
        </p:nvSpPr>
        <p:spPr>
          <a:xfrm>
            <a:off x="3123990" y="711210"/>
            <a:ext cx="3247261" cy="2018303"/>
          </a:xfrm>
          <a:prstGeom prst="wedgeEllipseCallout">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2" name="TextBox 91"/>
          <p:cNvSpPr txBox="1"/>
          <p:nvPr/>
        </p:nvSpPr>
        <p:spPr>
          <a:xfrm>
            <a:off x="4152263" y="1173054"/>
            <a:ext cx="1407334" cy="381438"/>
          </a:xfrm>
          <a:prstGeom prst="rect">
            <a:avLst/>
          </a:prstGeom>
          <a:noFill/>
        </p:spPr>
        <p:txBody>
          <a:bodyPr wrap="square" rtlCol="0">
            <a:spAutoFit/>
          </a:bodyPr>
          <a:lstStyle/>
          <a:p>
            <a:r>
              <a:rPr lang="el-GR" b="1" dirty="0">
                <a:solidFill>
                  <a:srgbClr val="FFFF00"/>
                </a:solidFill>
              </a:rPr>
              <a:t>ΓΕΡΜΑΝΙΚΕΣ</a:t>
            </a:r>
            <a:endParaRPr lang="el-GR" b="1" dirty="0">
              <a:solidFill>
                <a:srgbClr val="FFFF00"/>
              </a:solidFill>
            </a:endParaRPr>
          </a:p>
        </p:txBody>
      </p:sp>
      <p:sp>
        <p:nvSpPr>
          <p:cNvPr id="93" name="TextBox 92"/>
          <p:cNvSpPr txBox="1"/>
          <p:nvPr/>
        </p:nvSpPr>
        <p:spPr>
          <a:xfrm>
            <a:off x="3180748" y="1439158"/>
            <a:ext cx="1291494" cy="369332"/>
          </a:xfrm>
          <a:prstGeom prst="rect">
            <a:avLst/>
          </a:prstGeom>
          <a:noFill/>
        </p:spPr>
        <p:txBody>
          <a:bodyPr wrap="square" rtlCol="0">
            <a:spAutoFit/>
          </a:bodyPr>
          <a:lstStyle/>
          <a:p>
            <a:r>
              <a:rPr lang="el-GR"/>
              <a:t>Σουηδικά</a:t>
            </a:r>
            <a:endParaRPr lang="el-GR"/>
          </a:p>
        </p:txBody>
      </p:sp>
      <p:sp>
        <p:nvSpPr>
          <p:cNvPr id="94" name="TextBox 93"/>
          <p:cNvSpPr txBox="1"/>
          <p:nvPr/>
        </p:nvSpPr>
        <p:spPr>
          <a:xfrm>
            <a:off x="4913330" y="2105196"/>
            <a:ext cx="1232719" cy="369332"/>
          </a:xfrm>
          <a:prstGeom prst="rect">
            <a:avLst/>
          </a:prstGeom>
          <a:noFill/>
        </p:spPr>
        <p:txBody>
          <a:bodyPr wrap="square" rtlCol="0">
            <a:spAutoFit/>
          </a:bodyPr>
          <a:lstStyle/>
          <a:p>
            <a:r>
              <a:rPr lang="el-GR"/>
              <a:t>Αγγλικά</a:t>
            </a:r>
            <a:endParaRPr lang="el-GR"/>
          </a:p>
        </p:txBody>
      </p:sp>
      <p:sp>
        <p:nvSpPr>
          <p:cNvPr id="95" name="TextBox 94"/>
          <p:cNvSpPr txBox="1"/>
          <p:nvPr/>
        </p:nvSpPr>
        <p:spPr>
          <a:xfrm>
            <a:off x="4427792" y="796121"/>
            <a:ext cx="1515147" cy="369332"/>
          </a:xfrm>
          <a:prstGeom prst="rect">
            <a:avLst/>
          </a:prstGeom>
          <a:noFill/>
        </p:spPr>
        <p:txBody>
          <a:bodyPr wrap="square" rtlCol="0">
            <a:spAutoFit/>
          </a:bodyPr>
          <a:lstStyle/>
          <a:p>
            <a:r>
              <a:rPr lang="el-GR"/>
              <a:t>Δανικά</a:t>
            </a:r>
            <a:endParaRPr lang="el-GR"/>
          </a:p>
        </p:txBody>
      </p:sp>
      <p:sp>
        <p:nvSpPr>
          <p:cNvPr id="96" name="TextBox 95"/>
          <p:cNvSpPr txBox="1"/>
          <p:nvPr/>
        </p:nvSpPr>
        <p:spPr>
          <a:xfrm>
            <a:off x="3704152" y="2057074"/>
            <a:ext cx="1209178" cy="369332"/>
          </a:xfrm>
          <a:prstGeom prst="rect">
            <a:avLst/>
          </a:prstGeom>
          <a:noFill/>
        </p:spPr>
        <p:txBody>
          <a:bodyPr wrap="square" rtlCol="0">
            <a:spAutoFit/>
          </a:bodyPr>
          <a:lstStyle/>
          <a:p>
            <a:r>
              <a:rPr lang="el-GR" dirty="0"/>
              <a:t>Ολλανδικά</a:t>
            </a:r>
            <a:endParaRPr lang="el-GR" dirty="0"/>
          </a:p>
        </p:txBody>
      </p:sp>
      <p:sp>
        <p:nvSpPr>
          <p:cNvPr id="97" name="TextBox 96"/>
          <p:cNvSpPr txBox="1"/>
          <p:nvPr/>
        </p:nvSpPr>
        <p:spPr>
          <a:xfrm>
            <a:off x="5185522" y="1439157"/>
            <a:ext cx="1266083" cy="369332"/>
          </a:xfrm>
          <a:prstGeom prst="rect">
            <a:avLst/>
          </a:prstGeom>
          <a:noFill/>
        </p:spPr>
        <p:txBody>
          <a:bodyPr wrap="square" rtlCol="0">
            <a:spAutoFit/>
          </a:bodyPr>
          <a:lstStyle/>
          <a:p>
            <a:r>
              <a:rPr lang="el-GR" dirty="0"/>
              <a:t>Γερμανικά</a:t>
            </a:r>
            <a:endParaRPr lang="el-GR" dirty="0"/>
          </a:p>
        </p:txBody>
      </p:sp>
      <p:sp>
        <p:nvSpPr>
          <p:cNvPr id="3" name="TextBox 2"/>
          <p:cNvSpPr txBox="1"/>
          <p:nvPr/>
        </p:nvSpPr>
        <p:spPr>
          <a:xfrm>
            <a:off x="3360480" y="4620101"/>
            <a:ext cx="1277210" cy="369332"/>
          </a:xfrm>
          <a:prstGeom prst="rect">
            <a:avLst/>
          </a:prstGeom>
          <a:noFill/>
        </p:spPr>
        <p:txBody>
          <a:bodyPr wrap="square" rtlCol="0">
            <a:spAutoFit/>
          </a:bodyPr>
          <a:lstStyle/>
          <a:p>
            <a:r>
              <a:rPr lang="el-GR"/>
              <a:t>Ουγγρικά</a:t>
            </a:r>
            <a:endParaRPr lang="el-GR"/>
          </a:p>
        </p:txBody>
      </p:sp>
      <p:sp>
        <p:nvSpPr>
          <p:cNvPr id="4" name="TextBox 3"/>
          <p:cNvSpPr txBox="1"/>
          <p:nvPr/>
        </p:nvSpPr>
        <p:spPr>
          <a:xfrm>
            <a:off x="3365496" y="4290401"/>
            <a:ext cx="1272194" cy="369332"/>
          </a:xfrm>
          <a:prstGeom prst="rect">
            <a:avLst/>
          </a:prstGeom>
          <a:noFill/>
        </p:spPr>
        <p:txBody>
          <a:bodyPr wrap="square" rtlCol="0">
            <a:spAutoFit/>
          </a:bodyPr>
          <a:lstStyle/>
          <a:p>
            <a:r>
              <a:rPr lang="el-GR" dirty="0"/>
              <a:t>Μαλτέζικα</a:t>
            </a:r>
            <a:endParaRPr lang="el-GR" dirty="0"/>
          </a:p>
        </p:txBody>
      </p:sp>
      <p:sp>
        <p:nvSpPr>
          <p:cNvPr id="6" name="TextBox 5"/>
          <p:cNvSpPr txBox="1"/>
          <p:nvPr/>
        </p:nvSpPr>
        <p:spPr>
          <a:xfrm>
            <a:off x="5033628" y="4134195"/>
            <a:ext cx="1107101" cy="369332"/>
          </a:xfrm>
          <a:prstGeom prst="rect">
            <a:avLst/>
          </a:prstGeom>
          <a:noFill/>
        </p:spPr>
        <p:txBody>
          <a:bodyPr wrap="square" rtlCol="0">
            <a:spAutoFit/>
          </a:bodyPr>
          <a:lstStyle/>
          <a:p>
            <a:r>
              <a:rPr lang="el-GR" dirty="0"/>
              <a:t>Ιρλανδικά</a:t>
            </a:r>
            <a:endParaRPr lang="el-GR" dirty="0"/>
          </a:p>
        </p:txBody>
      </p:sp>
      <p:sp>
        <p:nvSpPr>
          <p:cNvPr id="40" name="TextBox 39"/>
          <p:cNvSpPr txBox="1"/>
          <p:nvPr/>
        </p:nvSpPr>
        <p:spPr>
          <a:xfrm>
            <a:off x="8091471" y="6683640"/>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endParaRPr lang="el-GR" sz="60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80">
                                          <p:stCondLst>
                                            <p:cond delay="0"/>
                                          </p:stCondLst>
                                        </p:cTn>
                                        <p:tgtEl>
                                          <p:spTgt spid="22"/>
                                        </p:tgtEl>
                                      </p:cBhvr>
                                    </p:animEffect>
                                    <p:anim calcmode="lin" valueType="num">
                                      <p:cBhvr>
                                        <p:cTn id="20"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5" dur="26">
                                          <p:stCondLst>
                                            <p:cond delay="650"/>
                                          </p:stCondLst>
                                        </p:cTn>
                                        <p:tgtEl>
                                          <p:spTgt spid="22"/>
                                        </p:tgtEl>
                                      </p:cBhvr>
                                      <p:to x="100000" y="60000"/>
                                    </p:animScale>
                                    <p:animScale>
                                      <p:cBhvr>
                                        <p:cTn id="26" dur="166" decel="50000">
                                          <p:stCondLst>
                                            <p:cond delay="676"/>
                                          </p:stCondLst>
                                        </p:cTn>
                                        <p:tgtEl>
                                          <p:spTgt spid="22"/>
                                        </p:tgtEl>
                                      </p:cBhvr>
                                      <p:to x="100000" y="100000"/>
                                    </p:animScale>
                                    <p:animScale>
                                      <p:cBhvr>
                                        <p:cTn id="27" dur="26">
                                          <p:stCondLst>
                                            <p:cond delay="1312"/>
                                          </p:stCondLst>
                                        </p:cTn>
                                        <p:tgtEl>
                                          <p:spTgt spid="22"/>
                                        </p:tgtEl>
                                      </p:cBhvr>
                                      <p:to x="100000" y="80000"/>
                                    </p:animScale>
                                    <p:animScale>
                                      <p:cBhvr>
                                        <p:cTn id="28" dur="166" decel="50000">
                                          <p:stCondLst>
                                            <p:cond delay="1338"/>
                                          </p:stCondLst>
                                        </p:cTn>
                                        <p:tgtEl>
                                          <p:spTgt spid="22"/>
                                        </p:tgtEl>
                                      </p:cBhvr>
                                      <p:to x="100000" y="100000"/>
                                    </p:animScale>
                                    <p:animScale>
                                      <p:cBhvr>
                                        <p:cTn id="29" dur="26">
                                          <p:stCondLst>
                                            <p:cond delay="1642"/>
                                          </p:stCondLst>
                                        </p:cTn>
                                        <p:tgtEl>
                                          <p:spTgt spid="22"/>
                                        </p:tgtEl>
                                      </p:cBhvr>
                                      <p:to x="100000" y="90000"/>
                                    </p:animScale>
                                    <p:animScale>
                                      <p:cBhvr>
                                        <p:cTn id="30" dur="166" decel="50000">
                                          <p:stCondLst>
                                            <p:cond delay="1668"/>
                                          </p:stCondLst>
                                        </p:cTn>
                                        <p:tgtEl>
                                          <p:spTgt spid="22"/>
                                        </p:tgtEl>
                                      </p:cBhvr>
                                      <p:to x="100000" y="100000"/>
                                    </p:animScale>
                                    <p:animScale>
                                      <p:cBhvr>
                                        <p:cTn id="31" dur="26">
                                          <p:stCondLst>
                                            <p:cond delay="1808"/>
                                          </p:stCondLst>
                                        </p:cTn>
                                        <p:tgtEl>
                                          <p:spTgt spid="22"/>
                                        </p:tgtEl>
                                      </p:cBhvr>
                                      <p:to x="100000" y="95000"/>
                                    </p:animScale>
                                    <p:animScale>
                                      <p:cBhvr>
                                        <p:cTn id="32" dur="166" decel="50000">
                                          <p:stCondLst>
                                            <p:cond delay="1834"/>
                                          </p:stCondLst>
                                        </p:cTn>
                                        <p:tgtEl>
                                          <p:spTgt spid="22"/>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down)">
                                      <p:cBhvr>
                                        <p:cTn id="35" dur="580">
                                          <p:stCondLst>
                                            <p:cond delay="0"/>
                                          </p:stCondLst>
                                        </p:cTn>
                                        <p:tgtEl>
                                          <p:spTgt spid="29"/>
                                        </p:tgtEl>
                                      </p:cBhvr>
                                    </p:animEffect>
                                    <p:anim calcmode="lin" valueType="num">
                                      <p:cBhvr>
                                        <p:cTn id="36"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41" dur="26">
                                          <p:stCondLst>
                                            <p:cond delay="650"/>
                                          </p:stCondLst>
                                        </p:cTn>
                                        <p:tgtEl>
                                          <p:spTgt spid="29"/>
                                        </p:tgtEl>
                                      </p:cBhvr>
                                      <p:to x="100000" y="60000"/>
                                    </p:animScale>
                                    <p:animScale>
                                      <p:cBhvr>
                                        <p:cTn id="42" dur="166" decel="50000">
                                          <p:stCondLst>
                                            <p:cond delay="676"/>
                                          </p:stCondLst>
                                        </p:cTn>
                                        <p:tgtEl>
                                          <p:spTgt spid="29"/>
                                        </p:tgtEl>
                                      </p:cBhvr>
                                      <p:to x="100000" y="100000"/>
                                    </p:animScale>
                                    <p:animScale>
                                      <p:cBhvr>
                                        <p:cTn id="43" dur="26">
                                          <p:stCondLst>
                                            <p:cond delay="1312"/>
                                          </p:stCondLst>
                                        </p:cTn>
                                        <p:tgtEl>
                                          <p:spTgt spid="29"/>
                                        </p:tgtEl>
                                      </p:cBhvr>
                                      <p:to x="100000" y="80000"/>
                                    </p:animScale>
                                    <p:animScale>
                                      <p:cBhvr>
                                        <p:cTn id="44" dur="166" decel="50000">
                                          <p:stCondLst>
                                            <p:cond delay="1338"/>
                                          </p:stCondLst>
                                        </p:cTn>
                                        <p:tgtEl>
                                          <p:spTgt spid="29"/>
                                        </p:tgtEl>
                                      </p:cBhvr>
                                      <p:to x="100000" y="100000"/>
                                    </p:animScale>
                                    <p:animScale>
                                      <p:cBhvr>
                                        <p:cTn id="45" dur="26">
                                          <p:stCondLst>
                                            <p:cond delay="1642"/>
                                          </p:stCondLst>
                                        </p:cTn>
                                        <p:tgtEl>
                                          <p:spTgt spid="29"/>
                                        </p:tgtEl>
                                      </p:cBhvr>
                                      <p:to x="100000" y="90000"/>
                                    </p:animScale>
                                    <p:animScale>
                                      <p:cBhvr>
                                        <p:cTn id="46" dur="166" decel="50000">
                                          <p:stCondLst>
                                            <p:cond delay="1668"/>
                                          </p:stCondLst>
                                        </p:cTn>
                                        <p:tgtEl>
                                          <p:spTgt spid="29"/>
                                        </p:tgtEl>
                                      </p:cBhvr>
                                      <p:to x="100000" y="100000"/>
                                    </p:animScale>
                                    <p:animScale>
                                      <p:cBhvr>
                                        <p:cTn id="47" dur="26">
                                          <p:stCondLst>
                                            <p:cond delay="1808"/>
                                          </p:stCondLst>
                                        </p:cTn>
                                        <p:tgtEl>
                                          <p:spTgt spid="29"/>
                                        </p:tgtEl>
                                      </p:cBhvr>
                                      <p:to x="100000" y="95000"/>
                                    </p:animScale>
                                    <p:animScale>
                                      <p:cBhvr>
                                        <p:cTn id="48" dur="166" decel="50000">
                                          <p:stCondLst>
                                            <p:cond delay="1834"/>
                                          </p:stCondLst>
                                        </p:cTn>
                                        <p:tgtEl>
                                          <p:spTgt spid="29"/>
                                        </p:tgtEl>
                                      </p:cBhvr>
                                      <p:to x="100000" y="100000"/>
                                    </p:animScale>
                                  </p:childTnLst>
                                </p:cTn>
                              </p:par>
                              <p:par>
                                <p:cTn id="49" presetID="26"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580">
                                          <p:stCondLst>
                                            <p:cond delay="0"/>
                                          </p:stCondLst>
                                        </p:cTn>
                                        <p:tgtEl>
                                          <p:spTgt spid="27"/>
                                        </p:tgtEl>
                                      </p:cBhvr>
                                    </p:animEffect>
                                    <p:anim calcmode="lin" valueType="num">
                                      <p:cBhvr>
                                        <p:cTn id="52"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57" dur="26">
                                          <p:stCondLst>
                                            <p:cond delay="650"/>
                                          </p:stCondLst>
                                        </p:cTn>
                                        <p:tgtEl>
                                          <p:spTgt spid="27"/>
                                        </p:tgtEl>
                                      </p:cBhvr>
                                      <p:to x="100000" y="60000"/>
                                    </p:animScale>
                                    <p:animScale>
                                      <p:cBhvr>
                                        <p:cTn id="58" dur="166" decel="50000">
                                          <p:stCondLst>
                                            <p:cond delay="676"/>
                                          </p:stCondLst>
                                        </p:cTn>
                                        <p:tgtEl>
                                          <p:spTgt spid="27"/>
                                        </p:tgtEl>
                                      </p:cBhvr>
                                      <p:to x="100000" y="100000"/>
                                    </p:animScale>
                                    <p:animScale>
                                      <p:cBhvr>
                                        <p:cTn id="59" dur="26">
                                          <p:stCondLst>
                                            <p:cond delay="1312"/>
                                          </p:stCondLst>
                                        </p:cTn>
                                        <p:tgtEl>
                                          <p:spTgt spid="27"/>
                                        </p:tgtEl>
                                      </p:cBhvr>
                                      <p:to x="100000" y="80000"/>
                                    </p:animScale>
                                    <p:animScale>
                                      <p:cBhvr>
                                        <p:cTn id="60" dur="166" decel="50000">
                                          <p:stCondLst>
                                            <p:cond delay="1338"/>
                                          </p:stCondLst>
                                        </p:cTn>
                                        <p:tgtEl>
                                          <p:spTgt spid="27"/>
                                        </p:tgtEl>
                                      </p:cBhvr>
                                      <p:to x="100000" y="100000"/>
                                    </p:animScale>
                                    <p:animScale>
                                      <p:cBhvr>
                                        <p:cTn id="61" dur="26">
                                          <p:stCondLst>
                                            <p:cond delay="1642"/>
                                          </p:stCondLst>
                                        </p:cTn>
                                        <p:tgtEl>
                                          <p:spTgt spid="27"/>
                                        </p:tgtEl>
                                      </p:cBhvr>
                                      <p:to x="100000" y="90000"/>
                                    </p:animScale>
                                    <p:animScale>
                                      <p:cBhvr>
                                        <p:cTn id="62" dur="166" decel="50000">
                                          <p:stCondLst>
                                            <p:cond delay="1668"/>
                                          </p:stCondLst>
                                        </p:cTn>
                                        <p:tgtEl>
                                          <p:spTgt spid="27"/>
                                        </p:tgtEl>
                                      </p:cBhvr>
                                      <p:to x="100000" y="100000"/>
                                    </p:animScale>
                                    <p:animScale>
                                      <p:cBhvr>
                                        <p:cTn id="63" dur="26">
                                          <p:stCondLst>
                                            <p:cond delay="1808"/>
                                          </p:stCondLst>
                                        </p:cTn>
                                        <p:tgtEl>
                                          <p:spTgt spid="27"/>
                                        </p:tgtEl>
                                      </p:cBhvr>
                                      <p:to x="100000" y="95000"/>
                                    </p:animScale>
                                    <p:animScale>
                                      <p:cBhvr>
                                        <p:cTn id="64" dur="166" decel="50000">
                                          <p:stCondLst>
                                            <p:cond delay="1834"/>
                                          </p:stCondLst>
                                        </p:cTn>
                                        <p:tgtEl>
                                          <p:spTgt spid="27"/>
                                        </p:tgtEl>
                                      </p:cBhvr>
                                      <p:to x="100000" y="100000"/>
                                    </p:animScale>
                                  </p:childTnLst>
                                </p:cTn>
                              </p:par>
                              <p:par>
                                <p:cTn id="65" presetID="26"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down)">
                                      <p:cBhvr>
                                        <p:cTn id="67" dur="580">
                                          <p:stCondLst>
                                            <p:cond delay="0"/>
                                          </p:stCondLst>
                                        </p:cTn>
                                        <p:tgtEl>
                                          <p:spTgt spid="28"/>
                                        </p:tgtEl>
                                      </p:cBhvr>
                                    </p:animEffect>
                                    <p:anim calcmode="lin" valueType="num">
                                      <p:cBhvr>
                                        <p:cTn id="6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73" dur="26">
                                          <p:stCondLst>
                                            <p:cond delay="650"/>
                                          </p:stCondLst>
                                        </p:cTn>
                                        <p:tgtEl>
                                          <p:spTgt spid="28"/>
                                        </p:tgtEl>
                                      </p:cBhvr>
                                      <p:to x="100000" y="60000"/>
                                    </p:animScale>
                                    <p:animScale>
                                      <p:cBhvr>
                                        <p:cTn id="74" dur="166" decel="50000">
                                          <p:stCondLst>
                                            <p:cond delay="676"/>
                                          </p:stCondLst>
                                        </p:cTn>
                                        <p:tgtEl>
                                          <p:spTgt spid="28"/>
                                        </p:tgtEl>
                                      </p:cBhvr>
                                      <p:to x="100000" y="100000"/>
                                    </p:animScale>
                                    <p:animScale>
                                      <p:cBhvr>
                                        <p:cTn id="75" dur="26">
                                          <p:stCondLst>
                                            <p:cond delay="1312"/>
                                          </p:stCondLst>
                                        </p:cTn>
                                        <p:tgtEl>
                                          <p:spTgt spid="28"/>
                                        </p:tgtEl>
                                      </p:cBhvr>
                                      <p:to x="100000" y="80000"/>
                                    </p:animScale>
                                    <p:animScale>
                                      <p:cBhvr>
                                        <p:cTn id="76" dur="166" decel="50000">
                                          <p:stCondLst>
                                            <p:cond delay="1338"/>
                                          </p:stCondLst>
                                        </p:cTn>
                                        <p:tgtEl>
                                          <p:spTgt spid="28"/>
                                        </p:tgtEl>
                                      </p:cBhvr>
                                      <p:to x="100000" y="100000"/>
                                    </p:animScale>
                                    <p:animScale>
                                      <p:cBhvr>
                                        <p:cTn id="77" dur="26">
                                          <p:stCondLst>
                                            <p:cond delay="1642"/>
                                          </p:stCondLst>
                                        </p:cTn>
                                        <p:tgtEl>
                                          <p:spTgt spid="28"/>
                                        </p:tgtEl>
                                      </p:cBhvr>
                                      <p:to x="100000" y="90000"/>
                                    </p:animScale>
                                    <p:animScale>
                                      <p:cBhvr>
                                        <p:cTn id="78" dur="166" decel="50000">
                                          <p:stCondLst>
                                            <p:cond delay="1668"/>
                                          </p:stCondLst>
                                        </p:cTn>
                                        <p:tgtEl>
                                          <p:spTgt spid="28"/>
                                        </p:tgtEl>
                                      </p:cBhvr>
                                      <p:to x="100000" y="100000"/>
                                    </p:animScale>
                                    <p:animScale>
                                      <p:cBhvr>
                                        <p:cTn id="79" dur="26">
                                          <p:stCondLst>
                                            <p:cond delay="1808"/>
                                          </p:stCondLst>
                                        </p:cTn>
                                        <p:tgtEl>
                                          <p:spTgt spid="28"/>
                                        </p:tgtEl>
                                      </p:cBhvr>
                                      <p:to x="100000" y="95000"/>
                                    </p:animScale>
                                    <p:animScale>
                                      <p:cBhvr>
                                        <p:cTn id="80" dur="166" decel="50000">
                                          <p:stCondLst>
                                            <p:cond delay="1834"/>
                                          </p:stCondLst>
                                        </p:cTn>
                                        <p:tgtEl>
                                          <p:spTgt spid="28"/>
                                        </p:tgtEl>
                                      </p:cBhvr>
                                      <p:to x="100000" y="100000"/>
                                    </p:animScale>
                                  </p:childTnLst>
                                </p:cTn>
                              </p:par>
                              <p:par>
                                <p:cTn id="81" presetID="26"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wipe(down)">
                                      <p:cBhvr>
                                        <p:cTn id="83" dur="580">
                                          <p:stCondLst>
                                            <p:cond delay="0"/>
                                          </p:stCondLst>
                                        </p:cTn>
                                        <p:tgtEl>
                                          <p:spTgt spid="26"/>
                                        </p:tgtEl>
                                      </p:cBhvr>
                                    </p:animEffect>
                                    <p:anim calcmode="lin" valueType="num">
                                      <p:cBhvr>
                                        <p:cTn id="84"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89" dur="26">
                                          <p:stCondLst>
                                            <p:cond delay="650"/>
                                          </p:stCondLst>
                                        </p:cTn>
                                        <p:tgtEl>
                                          <p:spTgt spid="26"/>
                                        </p:tgtEl>
                                      </p:cBhvr>
                                      <p:to x="100000" y="60000"/>
                                    </p:animScale>
                                    <p:animScale>
                                      <p:cBhvr>
                                        <p:cTn id="90" dur="166" decel="50000">
                                          <p:stCondLst>
                                            <p:cond delay="676"/>
                                          </p:stCondLst>
                                        </p:cTn>
                                        <p:tgtEl>
                                          <p:spTgt spid="26"/>
                                        </p:tgtEl>
                                      </p:cBhvr>
                                      <p:to x="100000" y="100000"/>
                                    </p:animScale>
                                    <p:animScale>
                                      <p:cBhvr>
                                        <p:cTn id="91" dur="26">
                                          <p:stCondLst>
                                            <p:cond delay="1312"/>
                                          </p:stCondLst>
                                        </p:cTn>
                                        <p:tgtEl>
                                          <p:spTgt spid="26"/>
                                        </p:tgtEl>
                                      </p:cBhvr>
                                      <p:to x="100000" y="80000"/>
                                    </p:animScale>
                                    <p:animScale>
                                      <p:cBhvr>
                                        <p:cTn id="92" dur="166" decel="50000">
                                          <p:stCondLst>
                                            <p:cond delay="1338"/>
                                          </p:stCondLst>
                                        </p:cTn>
                                        <p:tgtEl>
                                          <p:spTgt spid="26"/>
                                        </p:tgtEl>
                                      </p:cBhvr>
                                      <p:to x="100000" y="100000"/>
                                    </p:animScale>
                                    <p:animScale>
                                      <p:cBhvr>
                                        <p:cTn id="93" dur="26">
                                          <p:stCondLst>
                                            <p:cond delay="1642"/>
                                          </p:stCondLst>
                                        </p:cTn>
                                        <p:tgtEl>
                                          <p:spTgt spid="26"/>
                                        </p:tgtEl>
                                      </p:cBhvr>
                                      <p:to x="100000" y="90000"/>
                                    </p:animScale>
                                    <p:animScale>
                                      <p:cBhvr>
                                        <p:cTn id="94" dur="166" decel="50000">
                                          <p:stCondLst>
                                            <p:cond delay="1668"/>
                                          </p:stCondLst>
                                        </p:cTn>
                                        <p:tgtEl>
                                          <p:spTgt spid="26"/>
                                        </p:tgtEl>
                                      </p:cBhvr>
                                      <p:to x="100000" y="100000"/>
                                    </p:animScale>
                                    <p:animScale>
                                      <p:cBhvr>
                                        <p:cTn id="95" dur="26">
                                          <p:stCondLst>
                                            <p:cond delay="1808"/>
                                          </p:stCondLst>
                                        </p:cTn>
                                        <p:tgtEl>
                                          <p:spTgt spid="26"/>
                                        </p:tgtEl>
                                      </p:cBhvr>
                                      <p:to x="100000" y="95000"/>
                                    </p:animScale>
                                    <p:animScale>
                                      <p:cBhvr>
                                        <p:cTn id="96" dur="166" decel="50000">
                                          <p:stCondLst>
                                            <p:cond delay="1834"/>
                                          </p:stCondLst>
                                        </p:cTn>
                                        <p:tgtEl>
                                          <p:spTgt spid="26"/>
                                        </p:tgtEl>
                                      </p:cBhvr>
                                      <p:to x="100000" y="100000"/>
                                    </p:animScale>
                                  </p:childTnLst>
                                </p:cTn>
                              </p:par>
                              <p:par>
                                <p:cTn id="97" presetID="26" presetClass="entr" presetSubtype="0" fill="hold" grpId="0" nodeType="withEffect">
                                  <p:stCondLst>
                                    <p:cond delay="0"/>
                                  </p:stCondLst>
                                  <p:childTnLst>
                                    <p:set>
                                      <p:cBhvr>
                                        <p:cTn id="98" dur="1" fill="hold">
                                          <p:stCondLst>
                                            <p:cond delay="0"/>
                                          </p:stCondLst>
                                        </p:cTn>
                                        <p:tgtEl>
                                          <p:spTgt spid="23"/>
                                        </p:tgtEl>
                                        <p:attrNameLst>
                                          <p:attrName>style.visibility</p:attrName>
                                        </p:attrNameLst>
                                      </p:cBhvr>
                                      <p:to>
                                        <p:strVal val="visible"/>
                                      </p:to>
                                    </p:set>
                                    <p:animEffect transition="in" filter="wipe(down)">
                                      <p:cBhvr>
                                        <p:cTn id="99" dur="580">
                                          <p:stCondLst>
                                            <p:cond delay="0"/>
                                          </p:stCondLst>
                                        </p:cTn>
                                        <p:tgtEl>
                                          <p:spTgt spid="23"/>
                                        </p:tgtEl>
                                      </p:cBhvr>
                                    </p:animEffect>
                                    <p:anim calcmode="lin" valueType="num">
                                      <p:cBhvr>
                                        <p:cTn id="10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05" dur="26">
                                          <p:stCondLst>
                                            <p:cond delay="650"/>
                                          </p:stCondLst>
                                        </p:cTn>
                                        <p:tgtEl>
                                          <p:spTgt spid="23"/>
                                        </p:tgtEl>
                                      </p:cBhvr>
                                      <p:to x="100000" y="60000"/>
                                    </p:animScale>
                                    <p:animScale>
                                      <p:cBhvr>
                                        <p:cTn id="106" dur="166" decel="50000">
                                          <p:stCondLst>
                                            <p:cond delay="676"/>
                                          </p:stCondLst>
                                        </p:cTn>
                                        <p:tgtEl>
                                          <p:spTgt spid="23"/>
                                        </p:tgtEl>
                                      </p:cBhvr>
                                      <p:to x="100000" y="100000"/>
                                    </p:animScale>
                                    <p:animScale>
                                      <p:cBhvr>
                                        <p:cTn id="107" dur="26">
                                          <p:stCondLst>
                                            <p:cond delay="1312"/>
                                          </p:stCondLst>
                                        </p:cTn>
                                        <p:tgtEl>
                                          <p:spTgt spid="23"/>
                                        </p:tgtEl>
                                      </p:cBhvr>
                                      <p:to x="100000" y="80000"/>
                                    </p:animScale>
                                    <p:animScale>
                                      <p:cBhvr>
                                        <p:cTn id="108" dur="166" decel="50000">
                                          <p:stCondLst>
                                            <p:cond delay="1338"/>
                                          </p:stCondLst>
                                        </p:cTn>
                                        <p:tgtEl>
                                          <p:spTgt spid="23"/>
                                        </p:tgtEl>
                                      </p:cBhvr>
                                      <p:to x="100000" y="100000"/>
                                    </p:animScale>
                                    <p:animScale>
                                      <p:cBhvr>
                                        <p:cTn id="109" dur="26">
                                          <p:stCondLst>
                                            <p:cond delay="1642"/>
                                          </p:stCondLst>
                                        </p:cTn>
                                        <p:tgtEl>
                                          <p:spTgt spid="23"/>
                                        </p:tgtEl>
                                      </p:cBhvr>
                                      <p:to x="100000" y="90000"/>
                                    </p:animScale>
                                    <p:animScale>
                                      <p:cBhvr>
                                        <p:cTn id="110" dur="166" decel="50000">
                                          <p:stCondLst>
                                            <p:cond delay="1668"/>
                                          </p:stCondLst>
                                        </p:cTn>
                                        <p:tgtEl>
                                          <p:spTgt spid="23"/>
                                        </p:tgtEl>
                                      </p:cBhvr>
                                      <p:to x="100000" y="100000"/>
                                    </p:animScale>
                                    <p:animScale>
                                      <p:cBhvr>
                                        <p:cTn id="111" dur="26">
                                          <p:stCondLst>
                                            <p:cond delay="1808"/>
                                          </p:stCondLst>
                                        </p:cTn>
                                        <p:tgtEl>
                                          <p:spTgt spid="23"/>
                                        </p:tgtEl>
                                      </p:cBhvr>
                                      <p:to x="100000" y="95000"/>
                                    </p:animScale>
                                    <p:animScale>
                                      <p:cBhvr>
                                        <p:cTn id="112" dur="166" decel="50000">
                                          <p:stCondLst>
                                            <p:cond delay="1834"/>
                                          </p:stCondLst>
                                        </p:cTn>
                                        <p:tgtEl>
                                          <p:spTgt spid="23"/>
                                        </p:tgtEl>
                                      </p:cBhvr>
                                      <p:to x="100000" y="100000"/>
                                    </p:animScale>
                                  </p:childTnLst>
                                </p:cTn>
                              </p:par>
                              <p:par>
                                <p:cTn id="113" presetID="26" presetClass="entr" presetSubtype="0" fill="hold" grpId="0" nodeType="with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ipe(down)">
                                      <p:cBhvr>
                                        <p:cTn id="115" dur="580">
                                          <p:stCondLst>
                                            <p:cond delay="0"/>
                                          </p:stCondLst>
                                        </p:cTn>
                                        <p:tgtEl>
                                          <p:spTgt spid="24"/>
                                        </p:tgtEl>
                                      </p:cBhvr>
                                    </p:animEffect>
                                    <p:anim calcmode="lin" valueType="num">
                                      <p:cBhvr>
                                        <p:cTn id="11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21" dur="26">
                                          <p:stCondLst>
                                            <p:cond delay="650"/>
                                          </p:stCondLst>
                                        </p:cTn>
                                        <p:tgtEl>
                                          <p:spTgt spid="24"/>
                                        </p:tgtEl>
                                      </p:cBhvr>
                                      <p:to x="100000" y="60000"/>
                                    </p:animScale>
                                    <p:animScale>
                                      <p:cBhvr>
                                        <p:cTn id="122" dur="166" decel="50000">
                                          <p:stCondLst>
                                            <p:cond delay="676"/>
                                          </p:stCondLst>
                                        </p:cTn>
                                        <p:tgtEl>
                                          <p:spTgt spid="24"/>
                                        </p:tgtEl>
                                      </p:cBhvr>
                                      <p:to x="100000" y="100000"/>
                                    </p:animScale>
                                    <p:animScale>
                                      <p:cBhvr>
                                        <p:cTn id="123" dur="26">
                                          <p:stCondLst>
                                            <p:cond delay="1312"/>
                                          </p:stCondLst>
                                        </p:cTn>
                                        <p:tgtEl>
                                          <p:spTgt spid="24"/>
                                        </p:tgtEl>
                                      </p:cBhvr>
                                      <p:to x="100000" y="80000"/>
                                    </p:animScale>
                                    <p:animScale>
                                      <p:cBhvr>
                                        <p:cTn id="124" dur="166" decel="50000">
                                          <p:stCondLst>
                                            <p:cond delay="1338"/>
                                          </p:stCondLst>
                                        </p:cTn>
                                        <p:tgtEl>
                                          <p:spTgt spid="24"/>
                                        </p:tgtEl>
                                      </p:cBhvr>
                                      <p:to x="100000" y="100000"/>
                                    </p:animScale>
                                    <p:animScale>
                                      <p:cBhvr>
                                        <p:cTn id="125" dur="26">
                                          <p:stCondLst>
                                            <p:cond delay="1642"/>
                                          </p:stCondLst>
                                        </p:cTn>
                                        <p:tgtEl>
                                          <p:spTgt spid="24"/>
                                        </p:tgtEl>
                                      </p:cBhvr>
                                      <p:to x="100000" y="90000"/>
                                    </p:animScale>
                                    <p:animScale>
                                      <p:cBhvr>
                                        <p:cTn id="126" dur="166" decel="50000">
                                          <p:stCondLst>
                                            <p:cond delay="1668"/>
                                          </p:stCondLst>
                                        </p:cTn>
                                        <p:tgtEl>
                                          <p:spTgt spid="24"/>
                                        </p:tgtEl>
                                      </p:cBhvr>
                                      <p:to x="100000" y="100000"/>
                                    </p:animScale>
                                    <p:animScale>
                                      <p:cBhvr>
                                        <p:cTn id="127" dur="26">
                                          <p:stCondLst>
                                            <p:cond delay="1808"/>
                                          </p:stCondLst>
                                        </p:cTn>
                                        <p:tgtEl>
                                          <p:spTgt spid="24"/>
                                        </p:tgtEl>
                                      </p:cBhvr>
                                      <p:to x="100000" y="95000"/>
                                    </p:animScale>
                                    <p:animScale>
                                      <p:cBhvr>
                                        <p:cTn id="128" dur="166" decel="50000">
                                          <p:stCondLst>
                                            <p:cond delay="1834"/>
                                          </p:stCondLst>
                                        </p:cTn>
                                        <p:tgtEl>
                                          <p:spTgt spid="24"/>
                                        </p:tgtEl>
                                      </p:cBhvr>
                                      <p:to x="100000" y="100000"/>
                                    </p:animScale>
                                  </p:childTnLst>
                                </p:cTn>
                              </p:par>
                              <p:par>
                                <p:cTn id="129" presetID="26" presetClass="entr" presetSubtype="0" fill="hold" grpId="0" nodeType="withEffect">
                                  <p:stCondLst>
                                    <p:cond delay="0"/>
                                  </p:stCondLst>
                                  <p:childTnLst>
                                    <p:set>
                                      <p:cBhvr>
                                        <p:cTn id="130" dur="1" fill="hold">
                                          <p:stCondLst>
                                            <p:cond delay="0"/>
                                          </p:stCondLst>
                                        </p:cTn>
                                        <p:tgtEl>
                                          <p:spTgt spid="25"/>
                                        </p:tgtEl>
                                        <p:attrNameLst>
                                          <p:attrName>style.visibility</p:attrName>
                                        </p:attrNameLst>
                                      </p:cBhvr>
                                      <p:to>
                                        <p:strVal val="visible"/>
                                      </p:to>
                                    </p:set>
                                    <p:animEffect transition="in" filter="wipe(down)">
                                      <p:cBhvr>
                                        <p:cTn id="131" dur="580">
                                          <p:stCondLst>
                                            <p:cond delay="0"/>
                                          </p:stCondLst>
                                        </p:cTn>
                                        <p:tgtEl>
                                          <p:spTgt spid="25"/>
                                        </p:tgtEl>
                                      </p:cBhvr>
                                    </p:animEffect>
                                    <p:anim calcmode="lin" valueType="num">
                                      <p:cBhvr>
                                        <p:cTn id="132"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7" dur="26">
                                          <p:stCondLst>
                                            <p:cond delay="650"/>
                                          </p:stCondLst>
                                        </p:cTn>
                                        <p:tgtEl>
                                          <p:spTgt spid="25"/>
                                        </p:tgtEl>
                                      </p:cBhvr>
                                      <p:to x="100000" y="60000"/>
                                    </p:animScale>
                                    <p:animScale>
                                      <p:cBhvr>
                                        <p:cTn id="138" dur="166" decel="50000">
                                          <p:stCondLst>
                                            <p:cond delay="676"/>
                                          </p:stCondLst>
                                        </p:cTn>
                                        <p:tgtEl>
                                          <p:spTgt spid="25"/>
                                        </p:tgtEl>
                                      </p:cBhvr>
                                      <p:to x="100000" y="100000"/>
                                    </p:animScale>
                                    <p:animScale>
                                      <p:cBhvr>
                                        <p:cTn id="139" dur="26">
                                          <p:stCondLst>
                                            <p:cond delay="1312"/>
                                          </p:stCondLst>
                                        </p:cTn>
                                        <p:tgtEl>
                                          <p:spTgt spid="25"/>
                                        </p:tgtEl>
                                      </p:cBhvr>
                                      <p:to x="100000" y="80000"/>
                                    </p:animScale>
                                    <p:animScale>
                                      <p:cBhvr>
                                        <p:cTn id="140" dur="166" decel="50000">
                                          <p:stCondLst>
                                            <p:cond delay="1338"/>
                                          </p:stCondLst>
                                        </p:cTn>
                                        <p:tgtEl>
                                          <p:spTgt spid="25"/>
                                        </p:tgtEl>
                                      </p:cBhvr>
                                      <p:to x="100000" y="100000"/>
                                    </p:animScale>
                                    <p:animScale>
                                      <p:cBhvr>
                                        <p:cTn id="141" dur="26">
                                          <p:stCondLst>
                                            <p:cond delay="1642"/>
                                          </p:stCondLst>
                                        </p:cTn>
                                        <p:tgtEl>
                                          <p:spTgt spid="25"/>
                                        </p:tgtEl>
                                      </p:cBhvr>
                                      <p:to x="100000" y="90000"/>
                                    </p:animScale>
                                    <p:animScale>
                                      <p:cBhvr>
                                        <p:cTn id="142" dur="166" decel="50000">
                                          <p:stCondLst>
                                            <p:cond delay="1668"/>
                                          </p:stCondLst>
                                        </p:cTn>
                                        <p:tgtEl>
                                          <p:spTgt spid="25"/>
                                        </p:tgtEl>
                                      </p:cBhvr>
                                      <p:to x="100000" y="100000"/>
                                    </p:animScale>
                                    <p:animScale>
                                      <p:cBhvr>
                                        <p:cTn id="143" dur="26">
                                          <p:stCondLst>
                                            <p:cond delay="1808"/>
                                          </p:stCondLst>
                                        </p:cTn>
                                        <p:tgtEl>
                                          <p:spTgt spid="25"/>
                                        </p:tgtEl>
                                      </p:cBhvr>
                                      <p:to x="100000" y="95000"/>
                                    </p:animScale>
                                    <p:animScale>
                                      <p:cBhvr>
                                        <p:cTn id="144" dur="166" decel="50000">
                                          <p:stCondLst>
                                            <p:cond delay="1834"/>
                                          </p:stCondLst>
                                        </p:cTn>
                                        <p:tgtEl>
                                          <p:spTgt spid="25"/>
                                        </p:tgtEl>
                                      </p:cBhvr>
                                      <p:to x="100000" y="100000"/>
                                    </p:animScale>
                                  </p:childTnLst>
                                </p:cTn>
                              </p:par>
                              <p:par>
                                <p:cTn id="145" presetID="26" presetClass="entr" presetSubtype="0" fill="hold" grpId="0" nodeType="withEffect">
                                  <p:stCondLst>
                                    <p:cond delay="0"/>
                                  </p:stCondLst>
                                  <p:childTnLst>
                                    <p:set>
                                      <p:cBhvr>
                                        <p:cTn id="146" dur="1" fill="hold">
                                          <p:stCondLst>
                                            <p:cond delay="0"/>
                                          </p:stCondLst>
                                        </p:cTn>
                                        <p:tgtEl>
                                          <p:spTgt spid="91"/>
                                        </p:tgtEl>
                                        <p:attrNameLst>
                                          <p:attrName>style.visibility</p:attrName>
                                        </p:attrNameLst>
                                      </p:cBhvr>
                                      <p:to>
                                        <p:strVal val="visible"/>
                                      </p:to>
                                    </p:set>
                                    <p:animEffect transition="in" filter="wipe(down)">
                                      <p:cBhvr>
                                        <p:cTn id="147" dur="580">
                                          <p:stCondLst>
                                            <p:cond delay="0"/>
                                          </p:stCondLst>
                                        </p:cTn>
                                        <p:tgtEl>
                                          <p:spTgt spid="91"/>
                                        </p:tgtEl>
                                      </p:cBhvr>
                                    </p:animEffect>
                                    <p:anim calcmode="lin" valueType="num">
                                      <p:cBhvr>
                                        <p:cTn id="148" dur="1822" tmFilter="0,0; 0.14,0.36; 0.43,0.73; 0.71,0.91; 1.0,1.0">
                                          <p:stCondLst>
                                            <p:cond delay="0"/>
                                          </p:stCondLst>
                                        </p:cTn>
                                        <p:tgtEl>
                                          <p:spTgt spid="91"/>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91"/>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91"/>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91"/>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91"/>
                                        </p:tgtEl>
                                        <p:attrNameLst>
                                          <p:attrName>ppt_y</p:attrName>
                                        </p:attrNameLst>
                                      </p:cBhvr>
                                      <p:tavLst>
                                        <p:tav tm="0" fmla="#ppt_y-sin(pi*$)/81">
                                          <p:val>
                                            <p:fltVal val="0"/>
                                          </p:val>
                                        </p:tav>
                                        <p:tav tm="100000">
                                          <p:val>
                                            <p:fltVal val="1"/>
                                          </p:val>
                                        </p:tav>
                                      </p:tavLst>
                                    </p:anim>
                                    <p:animScale>
                                      <p:cBhvr>
                                        <p:cTn id="153" dur="26">
                                          <p:stCondLst>
                                            <p:cond delay="650"/>
                                          </p:stCondLst>
                                        </p:cTn>
                                        <p:tgtEl>
                                          <p:spTgt spid="91"/>
                                        </p:tgtEl>
                                      </p:cBhvr>
                                      <p:to x="100000" y="60000"/>
                                    </p:animScale>
                                    <p:animScale>
                                      <p:cBhvr>
                                        <p:cTn id="154" dur="166" decel="50000">
                                          <p:stCondLst>
                                            <p:cond delay="676"/>
                                          </p:stCondLst>
                                        </p:cTn>
                                        <p:tgtEl>
                                          <p:spTgt spid="91"/>
                                        </p:tgtEl>
                                      </p:cBhvr>
                                      <p:to x="100000" y="100000"/>
                                    </p:animScale>
                                    <p:animScale>
                                      <p:cBhvr>
                                        <p:cTn id="155" dur="26">
                                          <p:stCondLst>
                                            <p:cond delay="1312"/>
                                          </p:stCondLst>
                                        </p:cTn>
                                        <p:tgtEl>
                                          <p:spTgt spid="91"/>
                                        </p:tgtEl>
                                      </p:cBhvr>
                                      <p:to x="100000" y="80000"/>
                                    </p:animScale>
                                    <p:animScale>
                                      <p:cBhvr>
                                        <p:cTn id="156" dur="166" decel="50000">
                                          <p:stCondLst>
                                            <p:cond delay="1338"/>
                                          </p:stCondLst>
                                        </p:cTn>
                                        <p:tgtEl>
                                          <p:spTgt spid="91"/>
                                        </p:tgtEl>
                                      </p:cBhvr>
                                      <p:to x="100000" y="100000"/>
                                    </p:animScale>
                                    <p:animScale>
                                      <p:cBhvr>
                                        <p:cTn id="157" dur="26">
                                          <p:stCondLst>
                                            <p:cond delay="1642"/>
                                          </p:stCondLst>
                                        </p:cTn>
                                        <p:tgtEl>
                                          <p:spTgt spid="91"/>
                                        </p:tgtEl>
                                      </p:cBhvr>
                                      <p:to x="100000" y="90000"/>
                                    </p:animScale>
                                    <p:animScale>
                                      <p:cBhvr>
                                        <p:cTn id="158" dur="166" decel="50000">
                                          <p:stCondLst>
                                            <p:cond delay="1668"/>
                                          </p:stCondLst>
                                        </p:cTn>
                                        <p:tgtEl>
                                          <p:spTgt spid="91"/>
                                        </p:tgtEl>
                                      </p:cBhvr>
                                      <p:to x="100000" y="100000"/>
                                    </p:animScale>
                                    <p:animScale>
                                      <p:cBhvr>
                                        <p:cTn id="159" dur="26">
                                          <p:stCondLst>
                                            <p:cond delay="1808"/>
                                          </p:stCondLst>
                                        </p:cTn>
                                        <p:tgtEl>
                                          <p:spTgt spid="91"/>
                                        </p:tgtEl>
                                      </p:cBhvr>
                                      <p:to x="100000" y="95000"/>
                                    </p:animScale>
                                    <p:animScale>
                                      <p:cBhvr>
                                        <p:cTn id="160" dur="166" decel="50000">
                                          <p:stCondLst>
                                            <p:cond delay="1834"/>
                                          </p:stCondLst>
                                        </p:cTn>
                                        <p:tgtEl>
                                          <p:spTgt spid="91"/>
                                        </p:tgtEl>
                                      </p:cBhvr>
                                      <p:to x="100000" y="100000"/>
                                    </p:animScale>
                                  </p:childTnLst>
                                </p:cTn>
                              </p:par>
                              <p:par>
                                <p:cTn id="161" presetID="26" presetClass="entr" presetSubtype="0" fill="hold" grpId="0" nodeType="withEffect">
                                  <p:stCondLst>
                                    <p:cond delay="0"/>
                                  </p:stCondLst>
                                  <p:childTnLst>
                                    <p:set>
                                      <p:cBhvr>
                                        <p:cTn id="162" dur="1" fill="hold">
                                          <p:stCondLst>
                                            <p:cond delay="0"/>
                                          </p:stCondLst>
                                        </p:cTn>
                                        <p:tgtEl>
                                          <p:spTgt spid="92"/>
                                        </p:tgtEl>
                                        <p:attrNameLst>
                                          <p:attrName>style.visibility</p:attrName>
                                        </p:attrNameLst>
                                      </p:cBhvr>
                                      <p:to>
                                        <p:strVal val="visible"/>
                                      </p:to>
                                    </p:set>
                                    <p:animEffect transition="in" filter="wipe(down)">
                                      <p:cBhvr>
                                        <p:cTn id="163" dur="580">
                                          <p:stCondLst>
                                            <p:cond delay="0"/>
                                          </p:stCondLst>
                                        </p:cTn>
                                        <p:tgtEl>
                                          <p:spTgt spid="92"/>
                                        </p:tgtEl>
                                      </p:cBhvr>
                                    </p:animEffect>
                                    <p:anim calcmode="lin" valueType="num">
                                      <p:cBhvr>
                                        <p:cTn id="164" dur="1822" tmFilter="0,0; 0.14,0.36; 0.43,0.73; 0.71,0.91; 1.0,1.0">
                                          <p:stCondLst>
                                            <p:cond delay="0"/>
                                          </p:stCondLst>
                                        </p:cTn>
                                        <p:tgtEl>
                                          <p:spTgt spid="92"/>
                                        </p:tgtEl>
                                        <p:attrNameLst>
                                          <p:attrName>ppt_x</p:attrName>
                                        </p:attrNameLst>
                                      </p:cBhvr>
                                      <p:tavLst>
                                        <p:tav tm="0">
                                          <p:val>
                                            <p:strVal val="#ppt_x-0.25"/>
                                          </p:val>
                                        </p:tav>
                                        <p:tav tm="100000">
                                          <p:val>
                                            <p:strVal val="#ppt_x"/>
                                          </p:val>
                                        </p:tav>
                                      </p:tavLst>
                                    </p:anim>
                                    <p:anim calcmode="lin" valueType="num">
                                      <p:cBhvr>
                                        <p:cTn id="165" dur="664" tmFilter="0.0,0.0; 0.25,0.07; 0.50,0.2; 0.75,0.467; 1.0,1.0">
                                          <p:stCondLst>
                                            <p:cond delay="0"/>
                                          </p:stCondLst>
                                        </p:cTn>
                                        <p:tgtEl>
                                          <p:spTgt spid="92"/>
                                        </p:tgtEl>
                                        <p:attrNameLst>
                                          <p:attrName>ppt_y</p:attrName>
                                        </p:attrNameLst>
                                      </p:cBhvr>
                                      <p:tavLst>
                                        <p:tav tm="0" fmla="#ppt_y-sin(pi*$)/3">
                                          <p:val>
                                            <p:fltVal val="0.5"/>
                                          </p:val>
                                        </p:tav>
                                        <p:tav tm="100000">
                                          <p:val>
                                            <p:fltVal val="1"/>
                                          </p:val>
                                        </p:tav>
                                      </p:tavLst>
                                    </p:anim>
                                    <p:anim calcmode="lin" valueType="num">
                                      <p:cBhvr>
                                        <p:cTn id="166" dur="664" tmFilter="0, 0; 0.125,0.2665; 0.25,0.4; 0.375,0.465; 0.5,0.5;  0.625,0.535; 0.75,0.6; 0.875,0.7335; 1,1">
                                          <p:stCondLst>
                                            <p:cond delay="664"/>
                                          </p:stCondLst>
                                        </p:cTn>
                                        <p:tgtEl>
                                          <p:spTgt spid="92"/>
                                        </p:tgtEl>
                                        <p:attrNameLst>
                                          <p:attrName>ppt_y</p:attrName>
                                        </p:attrNameLst>
                                      </p:cBhvr>
                                      <p:tavLst>
                                        <p:tav tm="0" fmla="#ppt_y-sin(pi*$)/9">
                                          <p:val>
                                            <p:fltVal val="0"/>
                                          </p:val>
                                        </p:tav>
                                        <p:tav tm="100000">
                                          <p:val>
                                            <p:fltVal val="1"/>
                                          </p:val>
                                        </p:tav>
                                      </p:tavLst>
                                    </p:anim>
                                    <p:anim calcmode="lin" valueType="num">
                                      <p:cBhvr>
                                        <p:cTn id="167" dur="332" tmFilter="0, 0; 0.125,0.2665; 0.25,0.4; 0.375,0.465; 0.5,0.5;  0.625,0.535; 0.75,0.6; 0.875,0.7335; 1,1">
                                          <p:stCondLst>
                                            <p:cond delay="1324"/>
                                          </p:stCondLst>
                                        </p:cTn>
                                        <p:tgtEl>
                                          <p:spTgt spid="92"/>
                                        </p:tgtEl>
                                        <p:attrNameLst>
                                          <p:attrName>ppt_y</p:attrName>
                                        </p:attrNameLst>
                                      </p:cBhvr>
                                      <p:tavLst>
                                        <p:tav tm="0" fmla="#ppt_y-sin(pi*$)/27">
                                          <p:val>
                                            <p:fltVal val="0"/>
                                          </p:val>
                                        </p:tav>
                                        <p:tav tm="100000">
                                          <p:val>
                                            <p:fltVal val="1"/>
                                          </p:val>
                                        </p:tav>
                                      </p:tavLst>
                                    </p:anim>
                                    <p:anim calcmode="lin" valueType="num">
                                      <p:cBhvr>
                                        <p:cTn id="168" dur="164" tmFilter="0, 0; 0.125,0.2665; 0.25,0.4; 0.375,0.465; 0.5,0.5;  0.625,0.535; 0.75,0.6; 0.875,0.7335; 1,1">
                                          <p:stCondLst>
                                            <p:cond delay="1656"/>
                                          </p:stCondLst>
                                        </p:cTn>
                                        <p:tgtEl>
                                          <p:spTgt spid="92"/>
                                        </p:tgtEl>
                                        <p:attrNameLst>
                                          <p:attrName>ppt_y</p:attrName>
                                        </p:attrNameLst>
                                      </p:cBhvr>
                                      <p:tavLst>
                                        <p:tav tm="0" fmla="#ppt_y-sin(pi*$)/81">
                                          <p:val>
                                            <p:fltVal val="0"/>
                                          </p:val>
                                        </p:tav>
                                        <p:tav tm="100000">
                                          <p:val>
                                            <p:fltVal val="1"/>
                                          </p:val>
                                        </p:tav>
                                      </p:tavLst>
                                    </p:anim>
                                    <p:animScale>
                                      <p:cBhvr>
                                        <p:cTn id="169" dur="26">
                                          <p:stCondLst>
                                            <p:cond delay="650"/>
                                          </p:stCondLst>
                                        </p:cTn>
                                        <p:tgtEl>
                                          <p:spTgt spid="92"/>
                                        </p:tgtEl>
                                      </p:cBhvr>
                                      <p:to x="100000" y="60000"/>
                                    </p:animScale>
                                    <p:animScale>
                                      <p:cBhvr>
                                        <p:cTn id="170" dur="166" decel="50000">
                                          <p:stCondLst>
                                            <p:cond delay="676"/>
                                          </p:stCondLst>
                                        </p:cTn>
                                        <p:tgtEl>
                                          <p:spTgt spid="92"/>
                                        </p:tgtEl>
                                      </p:cBhvr>
                                      <p:to x="100000" y="100000"/>
                                    </p:animScale>
                                    <p:animScale>
                                      <p:cBhvr>
                                        <p:cTn id="171" dur="26">
                                          <p:stCondLst>
                                            <p:cond delay="1312"/>
                                          </p:stCondLst>
                                        </p:cTn>
                                        <p:tgtEl>
                                          <p:spTgt spid="92"/>
                                        </p:tgtEl>
                                      </p:cBhvr>
                                      <p:to x="100000" y="80000"/>
                                    </p:animScale>
                                    <p:animScale>
                                      <p:cBhvr>
                                        <p:cTn id="172" dur="166" decel="50000">
                                          <p:stCondLst>
                                            <p:cond delay="1338"/>
                                          </p:stCondLst>
                                        </p:cTn>
                                        <p:tgtEl>
                                          <p:spTgt spid="92"/>
                                        </p:tgtEl>
                                      </p:cBhvr>
                                      <p:to x="100000" y="100000"/>
                                    </p:animScale>
                                    <p:animScale>
                                      <p:cBhvr>
                                        <p:cTn id="173" dur="26">
                                          <p:stCondLst>
                                            <p:cond delay="1642"/>
                                          </p:stCondLst>
                                        </p:cTn>
                                        <p:tgtEl>
                                          <p:spTgt spid="92"/>
                                        </p:tgtEl>
                                      </p:cBhvr>
                                      <p:to x="100000" y="90000"/>
                                    </p:animScale>
                                    <p:animScale>
                                      <p:cBhvr>
                                        <p:cTn id="174" dur="166" decel="50000">
                                          <p:stCondLst>
                                            <p:cond delay="1668"/>
                                          </p:stCondLst>
                                        </p:cTn>
                                        <p:tgtEl>
                                          <p:spTgt spid="92"/>
                                        </p:tgtEl>
                                      </p:cBhvr>
                                      <p:to x="100000" y="100000"/>
                                    </p:animScale>
                                    <p:animScale>
                                      <p:cBhvr>
                                        <p:cTn id="175" dur="26">
                                          <p:stCondLst>
                                            <p:cond delay="1808"/>
                                          </p:stCondLst>
                                        </p:cTn>
                                        <p:tgtEl>
                                          <p:spTgt spid="92"/>
                                        </p:tgtEl>
                                      </p:cBhvr>
                                      <p:to x="100000" y="95000"/>
                                    </p:animScale>
                                    <p:animScale>
                                      <p:cBhvr>
                                        <p:cTn id="176" dur="166" decel="50000">
                                          <p:stCondLst>
                                            <p:cond delay="1834"/>
                                          </p:stCondLst>
                                        </p:cTn>
                                        <p:tgtEl>
                                          <p:spTgt spid="92"/>
                                        </p:tgtEl>
                                      </p:cBhvr>
                                      <p:to x="100000" y="100000"/>
                                    </p:animScale>
                                  </p:childTnLst>
                                </p:cTn>
                              </p:par>
                              <p:par>
                                <p:cTn id="177" presetID="26" presetClass="entr" presetSubtype="0" fill="hold" grpId="0" nodeType="withEffect">
                                  <p:stCondLst>
                                    <p:cond delay="0"/>
                                  </p:stCondLst>
                                  <p:childTnLst>
                                    <p:set>
                                      <p:cBhvr>
                                        <p:cTn id="178" dur="1" fill="hold">
                                          <p:stCondLst>
                                            <p:cond delay="0"/>
                                          </p:stCondLst>
                                        </p:cTn>
                                        <p:tgtEl>
                                          <p:spTgt spid="97"/>
                                        </p:tgtEl>
                                        <p:attrNameLst>
                                          <p:attrName>style.visibility</p:attrName>
                                        </p:attrNameLst>
                                      </p:cBhvr>
                                      <p:to>
                                        <p:strVal val="visible"/>
                                      </p:to>
                                    </p:set>
                                    <p:animEffect transition="in" filter="wipe(down)">
                                      <p:cBhvr>
                                        <p:cTn id="179" dur="580">
                                          <p:stCondLst>
                                            <p:cond delay="0"/>
                                          </p:stCondLst>
                                        </p:cTn>
                                        <p:tgtEl>
                                          <p:spTgt spid="97"/>
                                        </p:tgtEl>
                                      </p:cBhvr>
                                    </p:animEffect>
                                    <p:anim calcmode="lin" valueType="num">
                                      <p:cBhvr>
                                        <p:cTn id="180" dur="1822" tmFilter="0,0; 0.14,0.36; 0.43,0.73; 0.71,0.91; 1.0,1.0">
                                          <p:stCondLst>
                                            <p:cond delay="0"/>
                                          </p:stCondLst>
                                        </p:cTn>
                                        <p:tgtEl>
                                          <p:spTgt spid="97"/>
                                        </p:tgtEl>
                                        <p:attrNameLst>
                                          <p:attrName>ppt_x</p:attrName>
                                        </p:attrNameLst>
                                      </p:cBhvr>
                                      <p:tavLst>
                                        <p:tav tm="0">
                                          <p:val>
                                            <p:strVal val="#ppt_x-0.25"/>
                                          </p:val>
                                        </p:tav>
                                        <p:tav tm="100000">
                                          <p:val>
                                            <p:strVal val="#ppt_x"/>
                                          </p:val>
                                        </p:tav>
                                      </p:tavLst>
                                    </p:anim>
                                    <p:anim calcmode="lin" valueType="num">
                                      <p:cBhvr>
                                        <p:cTn id="181" dur="664" tmFilter="0.0,0.0; 0.25,0.07; 0.50,0.2; 0.75,0.467; 1.0,1.0">
                                          <p:stCondLst>
                                            <p:cond delay="0"/>
                                          </p:stCondLst>
                                        </p:cTn>
                                        <p:tgtEl>
                                          <p:spTgt spid="97"/>
                                        </p:tgtEl>
                                        <p:attrNameLst>
                                          <p:attrName>ppt_y</p:attrName>
                                        </p:attrNameLst>
                                      </p:cBhvr>
                                      <p:tavLst>
                                        <p:tav tm="0" fmla="#ppt_y-sin(pi*$)/3">
                                          <p:val>
                                            <p:fltVal val="0.5"/>
                                          </p:val>
                                        </p:tav>
                                        <p:tav tm="100000">
                                          <p:val>
                                            <p:fltVal val="1"/>
                                          </p:val>
                                        </p:tav>
                                      </p:tavLst>
                                    </p:anim>
                                    <p:anim calcmode="lin" valueType="num">
                                      <p:cBhvr>
                                        <p:cTn id="182" dur="664" tmFilter="0, 0; 0.125,0.2665; 0.25,0.4; 0.375,0.465; 0.5,0.5;  0.625,0.535; 0.75,0.6; 0.875,0.7335; 1,1">
                                          <p:stCondLst>
                                            <p:cond delay="664"/>
                                          </p:stCondLst>
                                        </p:cTn>
                                        <p:tgtEl>
                                          <p:spTgt spid="97"/>
                                        </p:tgtEl>
                                        <p:attrNameLst>
                                          <p:attrName>ppt_y</p:attrName>
                                        </p:attrNameLst>
                                      </p:cBhvr>
                                      <p:tavLst>
                                        <p:tav tm="0" fmla="#ppt_y-sin(pi*$)/9">
                                          <p:val>
                                            <p:fltVal val="0"/>
                                          </p:val>
                                        </p:tav>
                                        <p:tav tm="100000">
                                          <p:val>
                                            <p:fltVal val="1"/>
                                          </p:val>
                                        </p:tav>
                                      </p:tavLst>
                                    </p:anim>
                                    <p:anim calcmode="lin" valueType="num">
                                      <p:cBhvr>
                                        <p:cTn id="183" dur="332" tmFilter="0, 0; 0.125,0.2665; 0.25,0.4; 0.375,0.465; 0.5,0.5;  0.625,0.535; 0.75,0.6; 0.875,0.7335; 1,1">
                                          <p:stCondLst>
                                            <p:cond delay="1324"/>
                                          </p:stCondLst>
                                        </p:cTn>
                                        <p:tgtEl>
                                          <p:spTgt spid="97"/>
                                        </p:tgtEl>
                                        <p:attrNameLst>
                                          <p:attrName>ppt_y</p:attrName>
                                        </p:attrNameLst>
                                      </p:cBhvr>
                                      <p:tavLst>
                                        <p:tav tm="0" fmla="#ppt_y-sin(pi*$)/27">
                                          <p:val>
                                            <p:fltVal val="0"/>
                                          </p:val>
                                        </p:tav>
                                        <p:tav tm="100000">
                                          <p:val>
                                            <p:fltVal val="1"/>
                                          </p:val>
                                        </p:tav>
                                      </p:tavLst>
                                    </p:anim>
                                    <p:anim calcmode="lin" valueType="num">
                                      <p:cBhvr>
                                        <p:cTn id="184" dur="164" tmFilter="0, 0; 0.125,0.2665; 0.25,0.4; 0.375,0.465; 0.5,0.5;  0.625,0.535; 0.75,0.6; 0.875,0.7335; 1,1">
                                          <p:stCondLst>
                                            <p:cond delay="1656"/>
                                          </p:stCondLst>
                                        </p:cTn>
                                        <p:tgtEl>
                                          <p:spTgt spid="97"/>
                                        </p:tgtEl>
                                        <p:attrNameLst>
                                          <p:attrName>ppt_y</p:attrName>
                                        </p:attrNameLst>
                                      </p:cBhvr>
                                      <p:tavLst>
                                        <p:tav tm="0" fmla="#ppt_y-sin(pi*$)/81">
                                          <p:val>
                                            <p:fltVal val="0"/>
                                          </p:val>
                                        </p:tav>
                                        <p:tav tm="100000">
                                          <p:val>
                                            <p:fltVal val="1"/>
                                          </p:val>
                                        </p:tav>
                                      </p:tavLst>
                                    </p:anim>
                                    <p:animScale>
                                      <p:cBhvr>
                                        <p:cTn id="185" dur="26">
                                          <p:stCondLst>
                                            <p:cond delay="650"/>
                                          </p:stCondLst>
                                        </p:cTn>
                                        <p:tgtEl>
                                          <p:spTgt spid="97"/>
                                        </p:tgtEl>
                                      </p:cBhvr>
                                      <p:to x="100000" y="60000"/>
                                    </p:animScale>
                                    <p:animScale>
                                      <p:cBhvr>
                                        <p:cTn id="186" dur="166" decel="50000">
                                          <p:stCondLst>
                                            <p:cond delay="676"/>
                                          </p:stCondLst>
                                        </p:cTn>
                                        <p:tgtEl>
                                          <p:spTgt spid="97"/>
                                        </p:tgtEl>
                                      </p:cBhvr>
                                      <p:to x="100000" y="100000"/>
                                    </p:animScale>
                                    <p:animScale>
                                      <p:cBhvr>
                                        <p:cTn id="187" dur="26">
                                          <p:stCondLst>
                                            <p:cond delay="1312"/>
                                          </p:stCondLst>
                                        </p:cTn>
                                        <p:tgtEl>
                                          <p:spTgt spid="97"/>
                                        </p:tgtEl>
                                      </p:cBhvr>
                                      <p:to x="100000" y="80000"/>
                                    </p:animScale>
                                    <p:animScale>
                                      <p:cBhvr>
                                        <p:cTn id="188" dur="166" decel="50000">
                                          <p:stCondLst>
                                            <p:cond delay="1338"/>
                                          </p:stCondLst>
                                        </p:cTn>
                                        <p:tgtEl>
                                          <p:spTgt spid="97"/>
                                        </p:tgtEl>
                                      </p:cBhvr>
                                      <p:to x="100000" y="100000"/>
                                    </p:animScale>
                                    <p:animScale>
                                      <p:cBhvr>
                                        <p:cTn id="189" dur="26">
                                          <p:stCondLst>
                                            <p:cond delay="1642"/>
                                          </p:stCondLst>
                                        </p:cTn>
                                        <p:tgtEl>
                                          <p:spTgt spid="97"/>
                                        </p:tgtEl>
                                      </p:cBhvr>
                                      <p:to x="100000" y="90000"/>
                                    </p:animScale>
                                    <p:animScale>
                                      <p:cBhvr>
                                        <p:cTn id="190" dur="166" decel="50000">
                                          <p:stCondLst>
                                            <p:cond delay="1668"/>
                                          </p:stCondLst>
                                        </p:cTn>
                                        <p:tgtEl>
                                          <p:spTgt spid="97"/>
                                        </p:tgtEl>
                                      </p:cBhvr>
                                      <p:to x="100000" y="100000"/>
                                    </p:animScale>
                                    <p:animScale>
                                      <p:cBhvr>
                                        <p:cTn id="191" dur="26">
                                          <p:stCondLst>
                                            <p:cond delay="1808"/>
                                          </p:stCondLst>
                                        </p:cTn>
                                        <p:tgtEl>
                                          <p:spTgt spid="97"/>
                                        </p:tgtEl>
                                      </p:cBhvr>
                                      <p:to x="100000" y="95000"/>
                                    </p:animScale>
                                    <p:animScale>
                                      <p:cBhvr>
                                        <p:cTn id="192" dur="166" decel="50000">
                                          <p:stCondLst>
                                            <p:cond delay="1834"/>
                                          </p:stCondLst>
                                        </p:cTn>
                                        <p:tgtEl>
                                          <p:spTgt spid="97"/>
                                        </p:tgtEl>
                                      </p:cBhvr>
                                      <p:to x="100000" y="100000"/>
                                    </p:animScale>
                                  </p:childTnLst>
                                </p:cTn>
                              </p:par>
                              <p:par>
                                <p:cTn id="193" presetID="26" presetClass="entr" presetSubtype="0" fill="hold" grpId="0" nodeType="withEffect">
                                  <p:stCondLst>
                                    <p:cond delay="0"/>
                                  </p:stCondLst>
                                  <p:childTnLst>
                                    <p:set>
                                      <p:cBhvr>
                                        <p:cTn id="194" dur="1" fill="hold">
                                          <p:stCondLst>
                                            <p:cond delay="0"/>
                                          </p:stCondLst>
                                        </p:cTn>
                                        <p:tgtEl>
                                          <p:spTgt spid="96"/>
                                        </p:tgtEl>
                                        <p:attrNameLst>
                                          <p:attrName>style.visibility</p:attrName>
                                        </p:attrNameLst>
                                      </p:cBhvr>
                                      <p:to>
                                        <p:strVal val="visible"/>
                                      </p:to>
                                    </p:set>
                                    <p:animEffect transition="in" filter="wipe(down)">
                                      <p:cBhvr>
                                        <p:cTn id="195" dur="580">
                                          <p:stCondLst>
                                            <p:cond delay="0"/>
                                          </p:stCondLst>
                                        </p:cTn>
                                        <p:tgtEl>
                                          <p:spTgt spid="96"/>
                                        </p:tgtEl>
                                      </p:cBhvr>
                                    </p:animEffect>
                                    <p:anim calcmode="lin" valueType="num">
                                      <p:cBhvr>
                                        <p:cTn id="196" dur="1822" tmFilter="0,0; 0.14,0.36; 0.43,0.73; 0.71,0.91; 1.0,1.0">
                                          <p:stCondLst>
                                            <p:cond delay="0"/>
                                          </p:stCondLst>
                                        </p:cTn>
                                        <p:tgtEl>
                                          <p:spTgt spid="96"/>
                                        </p:tgtEl>
                                        <p:attrNameLst>
                                          <p:attrName>ppt_x</p:attrName>
                                        </p:attrNameLst>
                                      </p:cBhvr>
                                      <p:tavLst>
                                        <p:tav tm="0">
                                          <p:val>
                                            <p:strVal val="#ppt_x-0.25"/>
                                          </p:val>
                                        </p:tav>
                                        <p:tav tm="100000">
                                          <p:val>
                                            <p:strVal val="#ppt_x"/>
                                          </p:val>
                                        </p:tav>
                                      </p:tavLst>
                                    </p:anim>
                                    <p:anim calcmode="lin" valueType="num">
                                      <p:cBhvr>
                                        <p:cTn id="197" dur="664" tmFilter="0.0,0.0; 0.25,0.07; 0.50,0.2; 0.75,0.467; 1.0,1.0">
                                          <p:stCondLst>
                                            <p:cond delay="0"/>
                                          </p:stCondLst>
                                        </p:cTn>
                                        <p:tgtEl>
                                          <p:spTgt spid="96"/>
                                        </p:tgtEl>
                                        <p:attrNameLst>
                                          <p:attrName>ppt_y</p:attrName>
                                        </p:attrNameLst>
                                      </p:cBhvr>
                                      <p:tavLst>
                                        <p:tav tm="0" fmla="#ppt_y-sin(pi*$)/3">
                                          <p:val>
                                            <p:fltVal val="0.5"/>
                                          </p:val>
                                        </p:tav>
                                        <p:tav tm="100000">
                                          <p:val>
                                            <p:fltVal val="1"/>
                                          </p:val>
                                        </p:tav>
                                      </p:tavLst>
                                    </p:anim>
                                    <p:anim calcmode="lin" valueType="num">
                                      <p:cBhvr>
                                        <p:cTn id="198" dur="664" tmFilter="0, 0; 0.125,0.2665; 0.25,0.4; 0.375,0.465; 0.5,0.5;  0.625,0.535; 0.75,0.6; 0.875,0.7335; 1,1">
                                          <p:stCondLst>
                                            <p:cond delay="664"/>
                                          </p:stCondLst>
                                        </p:cTn>
                                        <p:tgtEl>
                                          <p:spTgt spid="96"/>
                                        </p:tgtEl>
                                        <p:attrNameLst>
                                          <p:attrName>ppt_y</p:attrName>
                                        </p:attrNameLst>
                                      </p:cBhvr>
                                      <p:tavLst>
                                        <p:tav tm="0" fmla="#ppt_y-sin(pi*$)/9">
                                          <p:val>
                                            <p:fltVal val="0"/>
                                          </p:val>
                                        </p:tav>
                                        <p:tav tm="100000">
                                          <p:val>
                                            <p:fltVal val="1"/>
                                          </p:val>
                                        </p:tav>
                                      </p:tavLst>
                                    </p:anim>
                                    <p:anim calcmode="lin" valueType="num">
                                      <p:cBhvr>
                                        <p:cTn id="199" dur="332" tmFilter="0, 0; 0.125,0.2665; 0.25,0.4; 0.375,0.465; 0.5,0.5;  0.625,0.535; 0.75,0.6; 0.875,0.7335; 1,1">
                                          <p:stCondLst>
                                            <p:cond delay="1324"/>
                                          </p:stCondLst>
                                        </p:cTn>
                                        <p:tgtEl>
                                          <p:spTgt spid="96"/>
                                        </p:tgtEl>
                                        <p:attrNameLst>
                                          <p:attrName>ppt_y</p:attrName>
                                        </p:attrNameLst>
                                      </p:cBhvr>
                                      <p:tavLst>
                                        <p:tav tm="0" fmla="#ppt_y-sin(pi*$)/27">
                                          <p:val>
                                            <p:fltVal val="0"/>
                                          </p:val>
                                        </p:tav>
                                        <p:tav tm="100000">
                                          <p:val>
                                            <p:fltVal val="1"/>
                                          </p:val>
                                        </p:tav>
                                      </p:tavLst>
                                    </p:anim>
                                    <p:anim calcmode="lin" valueType="num">
                                      <p:cBhvr>
                                        <p:cTn id="200" dur="164" tmFilter="0, 0; 0.125,0.2665; 0.25,0.4; 0.375,0.465; 0.5,0.5;  0.625,0.535; 0.75,0.6; 0.875,0.7335; 1,1">
                                          <p:stCondLst>
                                            <p:cond delay="1656"/>
                                          </p:stCondLst>
                                        </p:cTn>
                                        <p:tgtEl>
                                          <p:spTgt spid="96"/>
                                        </p:tgtEl>
                                        <p:attrNameLst>
                                          <p:attrName>ppt_y</p:attrName>
                                        </p:attrNameLst>
                                      </p:cBhvr>
                                      <p:tavLst>
                                        <p:tav tm="0" fmla="#ppt_y-sin(pi*$)/81">
                                          <p:val>
                                            <p:fltVal val="0"/>
                                          </p:val>
                                        </p:tav>
                                        <p:tav tm="100000">
                                          <p:val>
                                            <p:fltVal val="1"/>
                                          </p:val>
                                        </p:tav>
                                      </p:tavLst>
                                    </p:anim>
                                    <p:animScale>
                                      <p:cBhvr>
                                        <p:cTn id="201" dur="26">
                                          <p:stCondLst>
                                            <p:cond delay="650"/>
                                          </p:stCondLst>
                                        </p:cTn>
                                        <p:tgtEl>
                                          <p:spTgt spid="96"/>
                                        </p:tgtEl>
                                      </p:cBhvr>
                                      <p:to x="100000" y="60000"/>
                                    </p:animScale>
                                    <p:animScale>
                                      <p:cBhvr>
                                        <p:cTn id="202" dur="166" decel="50000">
                                          <p:stCondLst>
                                            <p:cond delay="676"/>
                                          </p:stCondLst>
                                        </p:cTn>
                                        <p:tgtEl>
                                          <p:spTgt spid="96"/>
                                        </p:tgtEl>
                                      </p:cBhvr>
                                      <p:to x="100000" y="100000"/>
                                    </p:animScale>
                                    <p:animScale>
                                      <p:cBhvr>
                                        <p:cTn id="203" dur="26">
                                          <p:stCondLst>
                                            <p:cond delay="1312"/>
                                          </p:stCondLst>
                                        </p:cTn>
                                        <p:tgtEl>
                                          <p:spTgt spid="96"/>
                                        </p:tgtEl>
                                      </p:cBhvr>
                                      <p:to x="100000" y="80000"/>
                                    </p:animScale>
                                    <p:animScale>
                                      <p:cBhvr>
                                        <p:cTn id="204" dur="166" decel="50000">
                                          <p:stCondLst>
                                            <p:cond delay="1338"/>
                                          </p:stCondLst>
                                        </p:cTn>
                                        <p:tgtEl>
                                          <p:spTgt spid="96"/>
                                        </p:tgtEl>
                                      </p:cBhvr>
                                      <p:to x="100000" y="100000"/>
                                    </p:animScale>
                                    <p:animScale>
                                      <p:cBhvr>
                                        <p:cTn id="205" dur="26">
                                          <p:stCondLst>
                                            <p:cond delay="1642"/>
                                          </p:stCondLst>
                                        </p:cTn>
                                        <p:tgtEl>
                                          <p:spTgt spid="96"/>
                                        </p:tgtEl>
                                      </p:cBhvr>
                                      <p:to x="100000" y="90000"/>
                                    </p:animScale>
                                    <p:animScale>
                                      <p:cBhvr>
                                        <p:cTn id="206" dur="166" decel="50000">
                                          <p:stCondLst>
                                            <p:cond delay="1668"/>
                                          </p:stCondLst>
                                        </p:cTn>
                                        <p:tgtEl>
                                          <p:spTgt spid="96"/>
                                        </p:tgtEl>
                                      </p:cBhvr>
                                      <p:to x="100000" y="100000"/>
                                    </p:animScale>
                                    <p:animScale>
                                      <p:cBhvr>
                                        <p:cTn id="207" dur="26">
                                          <p:stCondLst>
                                            <p:cond delay="1808"/>
                                          </p:stCondLst>
                                        </p:cTn>
                                        <p:tgtEl>
                                          <p:spTgt spid="96"/>
                                        </p:tgtEl>
                                      </p:cBhvr>
                                      <p:to x="100000" y="95000"/>
                                    </p:animScale>
                                    <p:animScale>
                                      <p:cBhvr>
                                        <p:cTn id="208" dur="166" decel="50000">
                                          <p:stCondLst>
                                            <p:cond delay="1834"/>
                                          </p:stCondLst>
                                        </p:cTn>
                                        <p:tgtEl>
                                          <p:spTgt spid="96"/>
                                        </p:tgtEl>
                                      </p:cBhvr>
                                      <p:to x="100000" y="100000"/>
                                    </p:animScale>
                                  </p:childTnLst>
                                </p:cTn>
                              </p:par>
                              <p:par>
                                <p:cTn id="209" presetID="26" presetClass="entr" presetSubtype="0" fill="hold" grpId="0" nodeType="withEffect">
                                  <p:stCondLst>
                                    <p:cond delay="0"/>
                                  </p:stCondLst>
                                  <p:childTnLst>
                                    <p:set>
                                      <p:cBhvr>
                                        <p:cTn id="210" dur="1" fill="hold">
                                          <p:stCondLst>
                                            <p:cond delay="0"/>
                                          </p:stCondLst>
                                        </p:cTn>
                                        <p:tgtEl>
                                          <p:spTgt spid="94"/>
                                        </p:tgtEl>
                                        <p:attrNameLst>
                                          <p:attrName>style.visibility</p:attrName>
                                        </p:attrNameLst>
                                      </p:cBhvr>
                                      <p:to>
                                        <p:strVal val="visible"/>
                                      </p:to>
                                    </p:set>
                                    <p:animEffect transition="in" filter="wipe(down)">
                                      <p:cBhvr>
                                        <p:cTn id="211" dur="580">
                                          <p:stCondLst>
                                            <p:cond delay="0"/>
                                          </p:stCondLst>
                                        </p:cTn>
                                        <p:tgtEl>
                                          <p:spTgt spid="94"/>
                                        </p:tgtEl>
                                      </p:cBhvr>
                                    </p:animEffect>
                                    <p:anim calcmode="lin" valueType="num">
                                      <p:cBhvr>
                                        <p:cTn id="212" dur="182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213" dur="664"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214" dur="664" tmFilter="0, 0; 0.125,0.2665; 0.25,0.4; 0.375,0.465; 0.5,0.5;  0.625,0.535; 0.75,0.6; 0.875,0.7335; 1,1">
                                          <p:stCondLst>
                                            <p:cond delay="664"/>
                                          </p:stCondLst>
                                        </p:cTn>
                                        <p:tgtEl>
                                          <p:spTgt spid="94"/>
                                        </p:tgtEl>
                                        <p:attrNameLst>
                                          <p:attrName>ppt_y</p:attrName>
                                        </p:attrNameLst>
                                      </p:cBhvr>
                                      <p:tavLst>
                                        <p:tav tm="0" fmla="#ppt_y-sin(pi*$)/9">
                                          <p:val>
                                            <p:fltVal val="0"/>
                                          </p:val>
                                        </p:tav>
                                        <p:tav tm="100000">
                                          <p:val>
                                            <p:fltVal val="1"/>
                                          </p:val>
                                        </p:tav>
                                      </p:tavLst>
                                    </p:anim>
                                    <p:anim calcmode="lin" valueType="num">
                                      <p:cBhvr>
                                        <p:cTn id="215" dur="332" tmFilter="0, 0; 0.125,0.2665; 0.25,0.4; 0.375,0.465; 0.5,0.5;  0.625,0.535; 0.75,0.6; 0.875,0.7335; 1,1">
                                          <p:stCondLst>
                                            <p:cond delay="1324"/>
                                          </p:stCondLst>
                                        </p:cTn>
                                        <p:tgtEl>
                                          <p:spTgt spid="94"/>
                                        </p:tgtEl>
                                        <p:attrNameLst>
                                          <p:attrName>ppt_y</p:attrName>
                                        </p:attrNameLst>
                                      </p:cBhvr>
                                      <p:tavLst>
                                        <p:tav tm="0" fmla="#ppt_y-sin(pi*$)/27">
                                          <p:val>
                                            <p:fltVal val="0"/>
                                          </p:val>
                                        </p:tav>
                                        <p:tav tm="100000">
                                          <p:val>
                                            <p:fltVal val="1"/>
                                          </p:val>
                                        </p:tav>
                                      </p:tavLst>
                                    </p:anim>
                                    <p:anim calcmode="lin" valueType="num">
                                      <p:cBhvr>
                                        <p:cTn id="216" dur="164" tmFilter="0, 0; 0.125,0.2665; 0.25,0.4; 0.375,0.465; 0.5,0.5;  0.625,0.535; 0.75,0.6; 0.875,0.7335; 1,1">
                                          <p:stCondLst>
                                            <p:cond delay="1656"/>
                                          </p:stCondLst>
                                        </p:cTn>
                                        <p:tgtEl>
                                          <p:spTgt spid="94"/>
                                        </p:tgtEl>
                                        <p:attrNameLst>
                                          <p:attrName>ppt_y</p:attrName>
                                        </p:attrNameLst>
                                      </p:cBhvr>
                                      <p:tavLst>
                                        <p:tav tm="0" fmla="#ppt_y-sin(pi*$)/81">
                                          <p:val>
                                            <p:fltVal val="0"/>
                                          </p:val>
                                        </p:tav>
                                        <p:tav tm="100000">
                                          <p:val>
                                            <p:fltVal val="1"/>
                                          </p:val>
                                        </p:tav>
                                      </p:tavLst>
                                    </p:anim>
                                    <p:animScale>
                                      <p:cBhvr>
                                        <p:cTn id="217" dur="26">
                                          <p:stCondLst>
                                            <p:cond delay="650"/>
                                          </p:stCondLst>
                                        </p:cTn>
                                        <p:tgtEl>
                                          <p:spTgt spid="94"/>
                                        </p:tgtEl>
                                      </p:cBhvr>
                                      <p:to x="100000" y="60000"/>
                                    </p:animScale>
                                    <p:animScale>
                                      <p:cBhvr>
                                        <p:cTn id="218" dur="166" decel="50000">
                                          <p:stCondLst>
                                            <p:cond delay="676"/>
                                          </p:stCondLst>
                                        </p:cTn>
                                        <p:tgtEl>
                                          <p:spTgt spid="94"/>
                                        </p:tgtEl>
                                      </p:cBhvr>
                                      <p:to x="100000" y="100000"/>
                                    </p:animScale>
                                    <p:animScale>
                                      <p:cBhvr>
                                        <p:cTn id="219" dur="26">
                                          <p:stCondLst>
                                            <p:cond delay="1312"/>
                                          </p:stCondLst>
                                        </p:cTn>
                                        <p:tgtEl>
                                          <p:spTgt spid="94"/>
                                        </p:tgtEl>
                                      </p:cBhvr>
                                      <p:to x="100000" y="80000"/>
                                    </p:animScale>
                                    <p:animScale>
                                      <p:cBhvr>
                                        <p:cTn id="220" dur="166" decel="50000">
                                          <p:stCondLst>
                                            <p:cond delay="1338"/>
                                          </p:stCondLst>
                                        </p:cTn>
                                        <p:tgtEl>
                                          <p:spTgt spid="94"/>
                                        </p:tgtEl>
                                      </p:cBhvr>
                                      <p:to x="100000" y="100000"/>
                                    </p:animScale>
                                    <p:animScale>
                                      <p:cBhvr>
                                        <p:cTn id="221" dur="26">
                                          <p:stCondLst>
                                            <p:cond delay="1642"/>
                                          </p:stCondLst>
                                        </p:cTn>
                                        <p:tgtEl>
                                          <p:spTgt spid="94"/>
                                        </p:tgtEl>
                                      </p:cBhvr>
                                      <p:to x="100000" y="90000"/>
                                    </p:animScale>
                                    <p:animScale>
                                      <p:cBhvr>
                                        <p:cTn id="222" dur="166" decel="50000">
                                          <p:stCondLst>
                                            <p:cond delay="1668"/>
                                          </p:stCondLst>
                                        </p:cTn>
                                        <p:tgtEl>
                                          <p:spTgt spid="94"/>
                                        </p:tgtEl>
                                      </p:cBhvr>
                                      <p:to x="100000" y="100000"/>
                                    </p:animScale>
                                    <p:animScale>
                                      <p:cBhvr>
                                        <p:cTn id="223" dur="26">
                                          <p:stCondLst>
                                            <p:cond delay="1808"/>
                                          </p:stCondLst>
                                        </p:cTn>
                                        <p:tgtEl>
                                          <p:spTgt spid="94"/>
                                        </p:tgtEl>
                                      </p:cBhvr>
                                      <p:to x="100000" y="95000"/>
                                    </p:animScale>
                                    <p:animScale>
                                      <p:cBhvr>
                                        <p:cTn id="224" dur="166" decel="50000">
                                          <p:stCondLst>
                                            <p:cond delay="1834"/>
                                          </p:stCondLst>
                                        </p:cTn>
                                        <p:tgtEl>
                                          <p:spTgt spid="94"/>
                                        </p:tgtEl>
                                      </p:cBhvr>
                                      <p:to x="100000" y="100000"/>
                                    </p:animScale>
                                  </p:childTnLst>
                                </p:cTn>
                              </p:par>
                              <p:par>
                                <p:cTn id="225" presetID="26" presetClass="entr" presetSubtype="0" fill="hold" grpId="0" nodeType="withEffect">
                                  <p:stCondLst>
                                    <p:cond delay="0"/>
                                  </p:stCondLst>
                                  <p:childTnLst>
                                    <p:set>
                                      <p:cBhvr>
                                        <p:cTn id="226" dur="1" fill="hold">
                                          <p:stCondLst>
                                            <p:cond delay="0"/>
                                          </p:stCondLst>
                                        </p:cTn>
                                        <p:tgtEl>
                                          <p:spTgt spid="93"/>
                                        </p:tgtEl>
                                        <p:attrNameLst>
                                          <p:attrName>style.visibility</p:attrName>
                                        </p:attrNameLst>
                                      </p:cBhvr>
                                      <p:to>
                                        <p:strVal val="visible"/>
                                      </p:to>
                                    </p:set>
                                    <p:animEffect transition="in" filter="wipe(down)">
                                      <p:cBhvr>
                                        <p:cTn id="227" dur="580">
                                          <p:stCondLst>
                                            <p:cond delay="0"/>
                                          </p:stCondLst>
                                        </p:cTn>
                                        <p:tgtEl>
                                          <p:spTgt spid="93"/>
                                        </p:tgtEl>
                                      </p:cBhvr>
                                    </p:animEffect>
                                    <p:anim calcmode="lin" valueType="num">
                                      <p:cBhvr>
                                        <p:cTn id="228" dur="1822" tmFilter="0,0; 0.14,0.36; 0.43,0.73; 0.71,0.91; 1.0,1.0">
                                          <p:stCondLst>
                                            <p:cond delay="0"/>
                                          </p:stCondLst>
                                        </p:cTn>
                                        <p:tgtEl>
                                          <p:spTgt spid="93"/>
                                        </p:tgtEl>
                                        <p:attrNameLst>
                                          <p:attrName>ppt_x</p:attrName>
                                        </p:attrNameLst>
                                      </p:cBhvr>
                                      <p:tavLst>
                                        <p:tav tm="0">
                                          <p:val>
                                            <p:strVal val="#ppt_x-0.25"/>
                                          </p:val>
                                        </p:tav>
                                        <p:tav tm="100000">
                                          <p:val>
                                            <p:strVal val="#ppt_x"/>
                                          </p:val>
                                        </p:tav>
                                      </p:tavLst>
                                    </p:anim>
                                    <p:anim calcmode="lin" valueType="num">
                                      <p:cBhvr>
                                        <p:cTn id="229" dur="664" tmFilter="0.0,0.0; 0.25,0.07; 0.50,0.2; 0.75,0.467; 1.0,1.0">
                                          <p:stCondLst>
                                            <p:cond delay="0"/>
                                          </p:stCondLst>
                                        </p:cTn>
                                        <p:tgtEl>
                                          <p:spTgt spid="93"/>
                                        </p:tgtEl>
                                        <p:attrNameLst>
                                          <p:attrName>ppt_y</p:attrName>
                                        </p:attrNameLst>
                                      </p:cBhvr>
                                      <p:tavLst>
                                        <p:tav tm="0" fmla="#ppt_y-sin(pi*$)/3">
                                          <p:val>
                                            <p:fltVal val="0.5"/>
                                          </p:val>
                                        </p:tav>
                                        <p:tav tm="100000">
                                          <p:val>
                                            <p:fltVal val="1"/>
                                          </p:val>
                                        </p:tav>
                                      </p:tavLst>
                                    </p:anim>
                                    <p:anim calcmode="lin" valueType="num">
                                      <p:cBhvr>
                                        <p:cTn id="230" dur="664" tmFilter="0, 0; 0.125,0.2665; 0.25,0.4; 0.375,0.465; 0.5,0.5;  0.625,0.535; 0.75,0.6; 0.875,0.7335; 1,1">
                                          <p:stCondLst>
                                            <p:cond delay="664"/>
                                          </p:stCondLst>
                                        </p:cTn>
                                        <p:tgtEl>
                                          <p:spTgt spid="93"/>
                                        </p:tgtEl>
                                        <p:attrNameLst>
                                          <p:attrName>ppt_y</p:attrName>
                                        </p:attrNameLst>
                                      </p:cBhvr>
                                      <p:tavLst>
                                        <p:tav tm="0" fmla="#ppt_y-sin(pi*$)/9">
                                          <p:val>
                                            <p:fltVal val="0"/>
                                          </p:val>
                                        </p:tav>
                                        <p:tav tm="100000">
                                          <p:val>
                                            <p:fltVal val="1"/>
                                          </p:val>
                                        </p:tav>
                                      </p:tavLst>
                                    </p:anim>
                                    <p:anim calcmode="lin" valueType="num">
                                      <p:cBhvr>
                                        <p:cTn id="231" dur="332" tmFilter="0, 0; 0.125,0.2665; 0.25,0.4; 0.375,0.465; 0.5,0.5;  0.625,0.535; 0.75,0.6; 0.875,0.7335; 1,1">
                                          <p:stCondLst>
                                            <p:cond delay="1324"/>
                                          </p:stCondLst>
                                        </p:cTn>
                                        <p:tgtEl>
                                          <p:spTgt spid="93"/>
                                        </p:tgtEl>
                                        <p:attrNameLst>
                                          <p:attrName>ppt_y</p:attrName>
                                        </p:attrNameLst>
                                      </p:cBhvr>
                                      <p:tavLst>
                                        <p:tav tm="0" fmla="#ppt_y-sin(pi*$)/27">
                                          <p:val>
                                            <p:fltVal val="0"/>
                                          </p:val>
                                        </p:tav>
                                        <p:tav tm="100000">
                                          <p:val>
                                            <p:fltVal val="1"/>
                                          </p:val>
                                        </p:tav>
                                      </p:tavLst>
                                    </p:anim>
                                    <p:anim calcmode="lin" valueType="num">
                                      <p:cBhvr>
                                        <p:cTn id="232" dur="164" tmFilter="0, 0; 0.125,0.2665; 0.25,0.4; 0.375,0.465; 0.5,0.5;  0.625,0.535; 0.75,0.6; 0.875,0.7335; 1,1">
                                          <p:stCondLst>
                                            <p:cond delay="1656"/>
                                          </p:stCondLst>
                                        </p:cTn>
                                        <p:tgtEl>
                                          <p:spTgt spid="93"/>
                                        </p:tgtEl>
                                        <p:attrNameLst>
                                          <p:attrName>ppt_y</p:attrName>
                                        </p:attrNameLst>
                                      </p:cBhvr>
                                      <p:tavLst>
                                        <p:tav tm="0" fmla="#ppt_y-sin(pi*$)/81">
                                          <p:val>
                                            <p:fltVal val="0"/>
                                          </p:val>
                                        </p:tav>
                                        <p:tav tm="100000">
                                          <p:val>
                                            <p:fltVal val="1"/>
                                          </p:val>
                                        </p:tav>
                                      </p:tavLst>
                                    </p:anim>
                                    <p:animScale>
                                      <p:cBhvr>
                                        <p:cTn id="233" dur="26">
                                          <p:stCondLst>
                                            <p:cond delay="650"/>
                                          </p:stCondLst>
                                        </p:cTn>
                                        <p:tgtEl>
                                          <p:spTgt spid="93"/>
                                        </p:tgtEl>
                                      </p:cBhvr>
                                      <p:to x="100000" y="60000"/>
                                    </p:animScale>
                                    <p:animScale>
                                      <p:cBhvr>
                                        <p:cTn id="234" dur="166" decel="50000">
                                          <p:stCondLst>
                                            <p:cond delay="676"/>
                                          </p:stCondLst>
                                        </p:cTn>
                                        <p:tgtEl>
                                          <p:spTgt spid="93"/>
                                        </p:tgtEl>
                                      </p:cBhvr>
                                      <p:to x="100000" y="100000"/>
                                    </p:animScale>
                                    <p:animScale>
                                      <p:cBhvr>
                                        <p:cTn id="235" dur="26">
                                          <p:stCondLst>
                                            <p:cond delay="1312"/>
                                          </p:stCondLst>
                                        </p:cTn>
                                        <p:tgtEl>
                                          <p:spTgt spid="93"/>
                                        </p:tgtEl>
                                      </p:cBhvr>
                                      <p:to x="100000" y="80000"/>
                                    </p:animScale>
                                    <p:animScale>
                                      <p:cBhvr>
                                        <p:cTn id="236" dur="166" decel="50000">
                                          <p:stCondLst>
                                            <p:cond delay="1338"/>
                                          </p:stCondLst>
                                        </p:cTn>
                                        <p:tgtEl>
                                          <p:spTgt spid="93"/>
                                        </p:tgtEl>
                                      </p:cBhvr>
                                      <p:to x="100000" y="100000"/>
                                    </p:animScale>
                                    <p:animScale>
                                      <p:cBhvr>
                                        <p:cTn id="237" dur="26">
                                          <p:stCondLst>
                                            <p:cond delay="1642"/>
                                          </p:stCondLst>
                                        </p:cTn>
                                        <p:tgtEl>
                                          <p:spTgt spid="93"/>
                                        </p:tgtEl>
                                      </p:cBhvr>
                                      <p:to x="100000" y="90000"/>
                                    </p:animScale>
                                    <p:animScale>
                                      <p:cBhvr>
                                        <p:cTn id="238" dur="166" decel="50000">
                                          <p:stCondLst>
                                            <p:cond delay="1668"/>
                                          </p:stCondLst>
                                        </p:cTn>
                                        <p:tgtEl>
                                          <p:spTgt spid="93"/>
                                        </p:tgtEl>
                                      </p:cBhvr>
                                      <p:to x="100000" y="100000"/>
                                    </p:animScale>
                                    <p:animScale>
                                      <p:cBhvr>
                                        <p:cTn id="239" dur="26">
                                          <p:stCondLst>
                                            <p:cond delay="1808"/>
                                          </p:stCondLst>
                                        </p:cTn>
                                        <p:tgtEl>
                                          <p:spTgt spid="93"/>
                                        </p:tgtEl>
                                      </p:cBhvr>
                                      <p:to x="100000" y="95000"/>
                                    </p:animScale>
                                    <p:animScale>
                                      <p:cBhvr>
                                        <p:cTn id="240" dur="166" decel="50000">
                                          <p:stCondLst>
                                            <p:cond delay="1834"/>
                                          </p:stCondLst>
                                        </p:cTn>
                                        <p:tgtEl>
                                          <p:spTgt spid="93"/>
                                        </p:tgtEl>
                                      </p:cBhvr>
                                      <p:to x="100000" y="100000"/>
                                    </p:animScale>
                                  </p:childTnLst>
                                </p:cTn>
                              </p:par>
                              <p:par>
                                <p:cTn id="241" presetID="26" presetClass="entr" presetSubtype="0" fill="hold" grpId="0" nodeType="withEffect">
                                  <p:stCondLst>
                                    <p:cond delay="0"/>
                                  </p:stCondLst>
                                  <p:childTnLst>
                                    <p:set>
                                      <p:cBhvr>
                                        <p:cTn id="242" dur="1" fill="hold">
                                          <p:stCondLst>
                                            <p:cond delay="0"/>
                                          </p:stCondLst>
                                        </p:cTn>
                                        <p:tgtEl>
                                          <p:spTgt spid="95"/>
                                        </p:tgtEl>
                                        <p:attrNameLst>
                                          <p:attrName>style.visibility</p:attrName>
                                        </p:attrNameLst>
                                      </p:cBhvr>
                                      <p:to>
                                        <p:strVal val="visible"/>
                                      </p:to>
                                    </p:set>
                                    <p:animEffect transition="in" filter="wipe(down)">
                                      <p:cBhvr>
                                        <p:cTn id="243" dur="580">
                                          <p:stCondLst>
                                            <p:cond delay="0"/>
                                          </p:stCondLst>
                                        </p:cTn>
                                        <p:tgtEl>
                                          <p:spTgt spid="95"/>
                                        </p:tgtEl>
                                      </p:cBhvr>
                                    </p:animEffect>
                                    <p:anim calcmode="lin" valueType="num">
                                      <p:cBhvr>
                                        <p:cTn id="244" dur="1822" tmFilter="0,0; 0.14,0.36; 0.43,0.73; 0.71,0.91; 1.0,1.0">
                                          <p:stCondLst>
                                            <p:cond delay="0"/>
                                          </p:stCondLst>
                                        </p:cTn>
                                        <p:tgtEl>
                                          <p:spTgt spid="95"/>
                                        </p:tgtEl>
                                        <p:attrNameLst>
                                          <p:attrName>ppt_x</p:attrName>
                                        </p:attrNameLst>
                                      </p:cBhvr>
                                      <p:tavLst>
                                        <p:tav tm="0">
                                          <p:val>
                                            <p:strVal val="#ppt_x-0.25"/>
                                          </p:val>
                                        </p:tav>
                                        <p:tav tm="100000">
                                          <p:val>
                                            <p:strVal val="#ppt_x"/>
                                          </p:val>
                                        </p:tav>
                                      </p:tavLst>
                                    </p:anim>
                                    <p:anim calcmode="lin" valueType="num">
                                      <p:cBhvr>
                                        <p:cTn id="245" dur="664" tmFilter="0.0,0.0; 0.25,0.07; 0.50,0.2; 0.75,0.467; 1.0,1.0">
                                          <p:stCondLst>
                                            <p:cond delay="0"/>
                                          </p:stCondLst>
                                        </p:cTn>
                                        <p:tgtEl>
                                          <p:spTgt spid="95"/>
                                        </p:tgtEl>
                                        <p:attrNameLst>
                                          <p:attrName>ppt_y</p:attrName>
                                        </p:attrNameLst>
                                      </p:cBhvr>
                                      <p:tavLst>
                                        <p:tav tm="0" fmla="#ppt_y-sin(pi*$)/3">
                                          <p:val>
                                            <p:fltVal val="0.5"/>
                                          </p:val>
                                        </p:tav>
                                        <p:tav tm="100000">
                                          <p:val>
                                            <p:fltVal val="1"/>
                                          </p:val>
                                        </p:tav>
                                      </p:tavLst>
                                    </p:anim>
                                    <p:anim calcmode="lin" valueType="num">
                                      <p:cBhvr>
                                        <p:cTn id="246" dur="664" tmFilter="0, 0; 0.125,0.2665; 0.25,0.4; 0.375,0.465; 0.5,0.5;  0.625,0.535; 0.75,0.6; 0.875,0.7335; 1,1">
                                          <p:stCondLst>
                                            <p:cond delay="664"/>
                                          </p:stCondLst>
                                        </p:cTn>
                                        <p:tgtEl>
                                          <p:spTgt spid="95"/>
                                        </p:tgtEl>
                                        <p:attrNameLst>
                                          <p:attrName>ppt_y</p:attrName>
                                        </p:attrNameLst>
                                      </p:cBhvr>
                                      <p:tavLst>
                                        <p:tav tm="0" fmla="#ppt_y-sin(pi*$)/9">
                                          <p:val>
                                            <p:fltVal val="0"/>
                                          </p:val>
                                        </p:tav>
                                        <p:tav tm="100000">
                                          <p:val>
                                            <p:fltVal val="1"/>
                                          </p:val>
                                        </p:tav>
                                      </p:tavLst>
                                    </p:anim>
                                    <p:anim calcmode="lin" valueType="num">
                                      <p:cBhvr>
                                        <p:cTn id="247" dur="332" tmFilter="0, 0; 0.125,0.2665; 0.25,0.4; 0.375,0.465; 0.5,0.5;  0.625,0.535; 0.75,0.6; 0.875,0.7335; 1,1">
                                          <p:stCondLst>
                                            <p:cond delay="1324"/>
                                          </p:stCondLst>
                                        </p:cTn>
                                        <p:tgtEl>
                                          <p:spTgt spid="95"/>
                                        </p:tgtEl>
                                        <p:attrNameLst>
                                          <p:attrName>ppt_y</p:attrName>
                                        </p:attrNameLst>
                                      </p:cBhvr>
                                      <p:tavLst>
                                        <p:tav tm="0" fmla="#ppt_y-sin(pi*$)/27">
                                          <p:val>
                                            <p:fltVal val="0"/>
                                          </p:val>
                                        </p:tav>
                                        <p:tav tm="100000">
                                          <p:val>
                                            <p:fltVal val="1"/>
                                          </p:val>
                                        </p:tav>
                                      </p:tavLst>
                                    </p:anim>
                                    <p:anim calcmode="lin" valueType="num">
                                      <p:cBhvr>
                                        <p:cTn id="248" dur="164" tmFilter="0, 0; 0.125,0.2665; 0.25,0.4; 0.375,0.465; 0.5,0.5;  0.625,0.535; 0.75,0.6; 0.875,0.7335; 1,1">
                                          <p:stCondLst>
                                            <p:cond delay="1656"/>
                                          </p:stCondLst>
                                        </p:cTn>
                                        <p:tgtEl>
                                          <p:spTgt spid="95"/>
                                        </p:tgtEl>
                                        <p:attrNameLst>
                                          <p:attrName>ppt_y</p:attrName>
                                        </p:attrNameLst>
                                      </p:cBhvr>
                                      <p:tavLst>
                                        <p:tav tm="0" fmla="#ppt_y-sin(pi*$)/81">
                                          <p:val>
                                            <p:fltVal val="0"/>
                                          </p:val>
                                        </p:tav>
                                        <p:tav tm="100000">
                                          <p:val>
                                            <p:fltVal val="1"/>
                                          </p:val>
                                        </p:tav>
                                      </p:tavLst>
                                    </p:anim>
                                    <p:animScale>
                                      <p:cBhvr>
                                        <p:cTn id="249" dur="26">
                                          <p:stCondLst>
                                            <p:cond delay="650"/>
                                          </p:stCondLst>
                                        </p:cTn>
                                        <p:tgtEl>
                                          <p:spTgt spid="95"/>
                                        </p:tgtEl>
                                      </p:cBhvr>
                                      <p:to x="100000" y="60000"/>
                                    </p:animScale>
                                    <p:animScale>
                                      <p:cBhvr>
                                        <p:cTn id="250" dur="166" decel="50000">
                                          <p:stCondLst>
                                            <p:cond delay="676"/>
                                          </p:stCondLst>
                                        </p:cTn>
                                        <p:tgtEl>
                                          <p:spTgt spid="95"/>
                                        </p:tgtEl>
                                      </p:cBhvr>
                                      <p:to x="100000" y="100000"/>
                                    </p:animScale>
                                    <p:animScale>
                                      <p:cBhvr>
                                        <p:cTn id="251" dur="26">
                                          <p:stCondLst>
                                            <p:cond delay="1312"/>
                                          </p:stCondLst>
                                        </p:cTn>
                                        <p:tgtEl>
                                          <p:spTgt spid="95"/>
                                        </p:tgtEl>
                                      </p:cBhvr>
                                      <p:to x="100000" y="80000"/>
                                    </p:animScale>
                                    <p:animScale>
                                      <p:cBhvr>
                                        <p:cTn id="252" dur="166" decel="50000">
                                          <p:stCondLst>
                                            <p:cond delay="1338"/>
                                          </p:stCondLst>
                                        </p:cTn>
                                        <p:tgtEl>
                                          <p:spTgt spid="95"/>
                                        </p:tgtEl>
                                      </p:cBhvr>
                                      <p:to x="100000" y="100000"/>
                                    </p:animScale>
                                    <p:animScale>
                                      <p:cBhvr>
                                        <p:cTn id="253" dur="26">
                                          <p:stCondLst>
                                            <p:cond delay="1642"/>
                                          </p:stCondLst>
                                        </p:cTn>
                                        <p:tgtEl>
                                          <p:spTgt spid="95"/>
                                        </p:tgtEl>
                                      </p:cBhvr>
                                      <p:to x="100000" y="90000"/>
                                    </p:animScale>
                                    <p:animScale>
                                      <p:cBhvr>
                                        <p:cTn id="254" dur="166" decel="50000">
                                          <p:stCondLst>
                                            <p:cond delay="1668"/>
                                          </p:stCondLst>
                                        </p:cTn>
                                        <p:tgtEl>
                                          <p:spTgt spid="95"/>
                                        </p:tgtEl>
                                      </p:cBhvr>
                                      <p:to x="100000" y="100000"/>
                                    </p:animScale>
                                    <p:animScale>
                                      <p:cBhvr>
                                        <p:cTn id="255" dur="26">
                                          <p:stCondLst>
                                            <p:cond delay="1808"/>
                                          </p:stCondLst>
                                        </p:cTn>
                                        <p:tgtEl>
                                          <p:spTgt spid="95"/>
                                        </p:tgtEl>
                                      </p:cBhvr>
                                      <p:to x="100000" y="95000"/>
                                    </p:animScale>
                                    <p:animScale>
                                      <p:cBhvr>
                                        <p:cTn id="256" dur="166" decel="50000">
                                          <p:stCondLst>
                                            <p:cond delay="1834"/>
                                          </p:stCondLst>
                                        </p:cTn>
                                        <p:tgtEl>
                                          <p:spTgt spid="95"/>
                                        </p:tgtEl>
                                      </p:cBhvr>
                                      <p:to x="100000" y="100000"/>
                                    </p:animScale>
                                  </p:childTnLst>
                                </p:cTn>
                              </p:par>
                              <p:par>
                                <p:cTn id="257" presetID="26" presetClass="entr" presetSubtype="0" fill="hold" grpId="0" nodeType="withEffect">
                                  <p:stCondLst>
                                    <p:cond delay="0"/>
                                  </p:stCondLst>
                                  <p:childTnLst>
                                    <p:set>
                                      <p:cBhvr>
                                        <p:cTn id="258" dur="1" fill="hold">
                                          <p:stCondLst>
                                            <p:cond delay="0"/>
                                          </p:stCondLst>
                                        </p:cTn>
                                        <p:tgtEl>
                                          <p:spTgt spid="69"/>
                                        </p:tgtEl>
                                        <p:attrNameLst>
                                          <p:attrName>style.visibility</p:attrName>
                                        </p:attrNameLst>
                                      </p:cBhvr>
                                      <p:to>
                                        <p:strVal val="visible"/>
                                      </p:to>
                                    </p:set>
                                    <p:animEffect transition="in" filter="wipe(down)">
                                      <p:cBhvr>
                                        <p:cTn id="259" dur="580">
                                          <p:stCondLst>
                                            <p:cond delay="0"/>
                                          </p:stCondLst>
                                        </p:cTn>
                                        <p:tgtEl>
                                          <p:spTgt spid="69"/>
                                        </p:tgtEl>
                                      </p:cBhvr>
                                    </p:animEffect>
                                    <p:anim calcmode="lin" valueType="num">
                                      <p:cBhvr>
                                        <p:cTn id="260" dur="1822" tmFilter="0,0; 0.14,0.36; 0.43,0.73; 0.71,0.91; 1.0,1.0">
                                          <p:stCondLst>
                                            <p:cond delay="0"/>
                                          </p:stCondLst>
                                        </p:cTn>
                                        <p:tgtEl>
                                          <p:spTgt spid="69"/>
                                        </p:tgtEl>
                                        <p:attrNameLst>
                                          <p:attrName>ppt_x</p:attrName>
                                        </p:attrNameLst>
                                      </p:cBhvr>
                                      <p:tavLst>
                                        <p:tav tm="0">
                                          <p:val>
                                            <p:strVal val="#ppt_x-0.25"/>
                                          </p:val>
                                        </p:tav>
                                        <p:tav tm="100000">
                                          <p:val>
                                            <p:strVal val="#ppt_x"/>
                                          </p:val>
                                        </p:tav>
                                      </p:tavLst>
                                    </p:anim>
                                    <p:anim calcmode="lin" valueType="num">
                                      <p:cBhvr>
                                        <p:cTn id="261" dur="664" tmFilter="0.0,0.0; 0.25,0.07; 0.50,0.2; 0.75,0.467; 1.0,1.0">
                                          <p:stCondLst>
                                            <p:cond delay="0"/>
                                          </p:stCondLst>
                                        </p:cTn>
                                        <p:tgtEl>
                                          <p:spTgt spid="69"/>
                                        </p:tgtEl>
                                        <p:attrNameLst>
                                          <p:attrName>ppt_y</p:attrName>
                                        </p:attrNameLst>
                                      </p:cBhvr>
                                      <p:tavLst>
                                        <p:tav tm="0" fmla="#ppt_y-sin(pi*$)/3">
                                          <p:val>
                                            <p:fltVal val="0.5"/>
                                          </p:val>
                                        </p:tav>
                                        <p:tav tm="100000">
                                          <p:val>
                                            <p:fltVal val="1"/>
                                          </p:val>
                                        </p:tav>
                                      </p:tavLst>
                                    </p:anim>
                                    <p:anim calcmode="lin" valueType="num">
                                      <p:cBhvr>
                                        <p:cTn id="262" dur="664" tmFilter="0, 0; 0.125,0.2665; 0.25,0.4; 0.375,0.465; 0.5,0.5;  0.625,0.535; 0.75,0.6; 0.875,0.7335; 1,1">
                                          <p:stCondLst>
                                            <p:cond delay="664"/>
                                          </p:stCondLst>
                                        </p:cTn>
                                        <p:tgtEl>
                                          <p:spTgt spid="69"/>
                                        </p:tgtEl>
                                        <p:attrNameLst>
                                          <p:attrName>ppt_y</p:attrName>
                                        </p:attrNameLst>
                                      </p:cBhvr>
                                      <p:tavLst>
                                        <p:tav tm="0" fmla="#ppt_y-sin(pi*$)/9">
                                          <p:val>
                                            <p:fltVal val="0"/>
                                          </p:val>
                                        </p:tav>
                                        <p:tav tm="100000">
                                          <p:val>
                                            <p:fltVal val="1"/>
                                          </p:val>
                                        </p:tav>
                                      </p:tavLst>
                                    </p:anim>
                                    <p:anim calcmode="lin" valueType="num">
                                      <p:cBhvr>
                                        <p:cTn id="263" dur="332" tmFilter="0, 0; 0.125,0.2665; 0.25,0.4; 0.375,0.465; 0.5,0.5;  0.625,0.535; 0.75,0.6; 0.875,0.7335; 1,1">
                                          <p:stCondLst>
                                            <p:cond delay="1324"/>
                                          </p:stCondLst>
                                        </p:cTn>
                                        <p:tgtEl>
                                          <p:spTgt spid="69"/>
                                        </p:tgtEl>
                                        <p:attrNameLst>
                                          <p:attrName>ppt_y</p:attrName>
                                        </p:attrNameLst>
                                      </p:cBhvr>
                                      <p:tavLst>
                                        <p:tav tm="0" fmla="#ppt_y-sin(pi*$)/27">
                                          <p:val>
                                            <p:fltVal val="0"/>
                                          </p:val>
                                        </p:tav>
                                        <p:tav tm="100000">
                                          <p:val>
                                            <p:fltVal val="1"/>
                                          </p:val>
                                        </p:tav>
                                      </p:tavLst>
                                    </p:anim>
                                    <p:anim calcmode="lin" valueType="num">
                                      <p:cBhvr>
                                        <p:cTn id="264" dur="164" tmFilter="0, 0; 0.125,0.2665; 0.25,0.4; 0.375,0.465; 0.5,0.5;  0.625,0.535; 0.75,0.6; 0.875,0.7335; 1,1">
                                          <p:stCondLst>
                                            <p:cond delay="1656"/>
                                          </p:stCondLst>
                                        </p:cTn>
                                        <p:tgtEl>
                                          <p:spTgt spid="69"/>
                                        </p:tgtEl>
                                        <p:attrNameLst>
                                          <p:attrName>ppt_y</p:attrName>
                                        </p:attrNameLst>
                                      </p:cBhvr>
                                      <p:tavLst>
                                        <p:tav tm="0" fmla="#ppt_y-sin(pi*$)/81">
                                          <p:val>
                                            <p:fltVal val="0"/>
                                          </p:val>
                                        </p:tav>
                                        <p:tav tm="100000">
                                          <p:val>
                                            <p:fltVal val="1"/>
                                          </p:val>
                                        </p:tav>
                                      </p:tavLst>
                                    </p:anim>
                                    <p:animScale>
                                      <p:cBhvr>
                                        <p:cTn id="265" dur="26">
                                          <p:stCondLst>
                                            <p:cond delay="650"/>
                                          </p:stCondLst>
                                        </p:cTn>
                                        <p:tgtEl>
                                          <p:spTgt spid="69"/>
                                        </p:tgtEl>
                                      </p:cBhvr>
                                      <p:to x="100000" y="60000"/>
                                    </p:animScale>
                                    <p:animScale>
                                      <p:cBhvr>
                                        <p:cTn id="266" dur="166" decel="50000">
                                          <p:stCondLst>
                                            <p:cond delay="676"/>
                                          </p:stCondLst>
                                        </p:cTn>
                                        <p:tgtEl>
                                          <p:spTgt spid="69"/>
                                        </p:tgtEl>
                                      </p:cBhvr>
                                      <p:to x="100000" y="100000"/>
                                    </p:animScale>
                                    <p:animScale>
                                      <p:cBhvr>
                                        <p:cTn id="267" dur="26">
                                          <p:stCondLst>
                                            <p:cond delay="1312"/>
                                          </p:stCondLst>
                                        </p:cTn>
                                        <p:tgtEl>
                                          <p:spTgt spid="69"/>
                                        </p:tgtEl>
                                      </p:cBhvr>
                                      <p:to x="100000" y="80000"/>
                                    </p:animScale>
                                    <p:animScale>
                                      <p:cBhvr>
                                        <p:cTn id="268" dur="166" decel="50000">
                                          <p:stCondLst>
                                            <p:cond delay="1338"/>
                                          </p:stCondLst>
                                        </p:cTn>
                                        <p:tgtEl>
                                          <p:spTgt spid="69"/>
                                        </p:tgtEl>
                                      </p:cBhvr>
                                      <p:to x="100000" y="100000"/>
                                    </p:animScale>
                                    <p:animScale>
                                      <p:cBhvr>
                                        <p:cTn id="269" dur="26">
                                          <p:stCondLst>
                                            <p:cond delay="1642"/>
                                          </p:stCondLst>
                                        </p:cTn>
                                        <p:tgtEl>
                                          <p:spTgt spid="69"/>
                                        </p:tgtEl>
                                      </p:cBhvr>
                                      <p:to x="100000" y="90000"/>
                                    </p:animScale>
                                    <p:animScale>
                                      <p:cBhvr>
                                        <p:cTn id="270" dur="166" decel="50000">
                                          <p:stCondLst>
                                            <p:cond delay="1668"/>
                                          </p:stCondLst>
                                        </p:cTn>
                                        <p:tgtEl>
                                          <p:spTgt spid="69"/>
                                        </p:tgtEl>
                                      </p:cBhvr>
                                      <p:to x="100000" y="100000"/>
                                    </p:animScale>
                                    <p:animScale>
                                      <p:cBhvr>
                                        <p:cTn id="271" dur="26">
                                          <p:stCondLst>
                                            <p:cond delay="1808"/>
                                          </p:stCondLst>
                                        </p:cTn>
                                        <p:tgtEl>
                                          <p:spTgt spid="69"/>
                                        </p:tgtEl>
                                      </p:cBhvr>
                                      <p:to x="100000" y="95000"/>
                                    </p:animScale>
                                    <p:animScale>
                                      <p:cBhvr>
                                        <p:cTn id="272" dur="166" decel="50000">
                                          <p:stCondLst>
                                            <p:cond delay="1834"/>
                                          </p:stCondLst>
                                        </p:cTn>
                                        <p:tgtEl>
                                          <p:spTgt spid="69"/>
                                        </p:tgtEl>
                                      </p:cBhvr>
                                      <p:to x="100000" y="100000"/>
                                    </p:animScale>
                                  </p:childTnLst>
                                </p:cTn>
                              </p:par>
                              <p:par>
                                <p:cTn id="273" presetID="26" presetClass="entr" presetSubtype="0" fill="hold" grpId="0" nodeType="withEffect">
                                  <p:stCondLst>
                                    <p:cond delay="0"/>
                                  </p:stCondLst>
                                  <p:childTnLst>
                                    <p:set>
                                      <p:cBhvr>
                                        <p:cTn id="274" dur="1" fill="hold">
                                          <p:stCondLst>
                                            <p:cond delay="0"/>
                                          </p:stCondLst>
                                        </p:cTn>
                                        <p:tgtEl>
                                          <p:spTgt spid="70"/>
                                        </p:tgtEl>
                                        <p:attrNameLst>
                                          <p:attrName>style.visibility</p:attrName>
                                        </p:attrNameLst>
                                      </p:cBhvr>
                                      <p:to>
                                        <p:strVal val="visible"/>
                                      </p:to>
                                    </p:set>
                                    <p:animEffect transition="in" filter="wipe(down)">
                                      <p:cBhvr>
                                        <p:cTn id="275" dur="580">
                                          <p:stCondLst>
                                            <p:cond delay="0"/>
                                          </p:stCondLst>
                                        </p:cTn>
                                        <p:tgtEl>
                                          <p:spTgt spid="70"/>
                                        </p:tgtEl>
                                      </p:cBhvr>
                                    </p:animEffect>
                                    <p:anim calcmode="lin" valueType="num">
                                      <p:cBhvr>
                                        <p:cTn id="276" dur="1822" tmFilter="0,0; 0.14,0.36; 0.43,0.73; 0.71,0.91; 1.0,1.0">
                                          <p:stCondLst>
                                            <p:cond delay="0"/>
                                          </p:stCondLst>
                                        </p:cTn>
                                        <p:tgtEl>
                                          <p:spTgt spid="70"/>
                                        </p:tgtEl>
                                        <p:attrNameLst>
                                          <p:attrName>ppt_x</p:attrName>
                                        </p:attrNameLst>
                                      </p:cBhvr>
                                      <p:tavLst>
                                        <p:tav tm="0">
                                          <p:val>
                                            <p:strVal val="#ppt_x-0.25"/>
                                          </p:val>
                                        </p:tav>
                                        <p:tav tm="100000">
                                          <p:val>
                                            <p:strVal val="#ppt_x"/>
                                          </p:val>
                                        </p:tav>
                                      </p:tavLst>
                                    </p:anim>
                                    <p:anim calcmode="lin" valueType="num">
                                      <p:cBhvr>
                                        <p:cTn id="277" dur="664" tmFilter="0.0,0.0; 0.25,0.07; 0.50,0.2; 0.75,0.467; 1.0,1.0">
                                          <p:stCondLst>
                                            <p:cond delay="0"/>
                                          </p:stCondLst>
                                        </p:cTn>
                                        <p:tgtEl>
                                          <p:spTgt spid="70"/>
                                        </p:tgtEl>
                                        <p:attrNameLst>
                                          <p:attrName>ppt_y</p:attrName>
                                        </p:attrNameLst>
                                      </p:cBhvr>
                                      <p:tavLst>
                                        <p:tav tm="0" fmla="#ppt_y-sin(pi*$)/3">
                                          <p:val>
                                            <p:fltVal val="0.5"/>
                                          </p:val>
                                        </p:tav>
                                        <p:tav tm="100000">
                                          <p:val>
                                            <p:fltVal val="1"/>
                                          </p:val>
                                        </p:tav>
                                      </p:tavLst>
                                    </p:anim>
                                    <p:anim calcmode="lin" valueType="num">
                                      <p:cBhvr>
                                        <p:cTn id="278" dur="664" tmFilter="0, 0; 0.125,0.2665; 0.25,0.4; 0.375,0.465; 0.5,0.5;  0.625,0.535; 0.75,0.6; 0.875,0.7335; 1,1">
                                          <p:stCondLst>
                                            <p:cond delay="664"/>
                                          </p:stCondLst>
                                        </p:cTn>
                                        <p:tgtEl>
                                          <p:spTgt spid="70"/>
                                        </p:tgtEl>
                                        <p:attrNameLst>
                                          <p:attrName>ppt_y</p:attrName>
                                        </p:attrNameLst>
                                      </p:cBhvr>
                                      <p:tavLst>
                                        <p:tav tm="0" fmla="#ppt_y-sin(pi*$)/9">
                                          <p:val>
                                            <p:fltVal val="0"/>
                                          </p:val>
                                        </p:tav>
                                        <p:tav tm="100000">
                                          <p:val>
                                            <p:fltVal val="1"/>
                                          </p:val>
                                        </p:tav>
                                      </p:tavLst>
                                    </p:anim>
                                    <p:anim calcmode="lin" valueType="num">
                                      <p:cBhvr>
                                        <p:cTn id="279" dur="332" tmFilter="0, 0; 0.125,0.2665; 0.25,0.4; 0.375,0.465; 0.5,0.5;  0.625,0.535; 0.75,0.6; 0.875,0.7335; 1,1">
                                          <p:stCondLst>
                                            <p:cond delay="1324"/>
                                          </p:stCondLst>
                                        </p:cTn>
                                        <p:tgtEl>
                                          <p:spTgt spid="70"/>
                                        </p:tgtEl>
                                        <p:attrNameLst>
                                          <p:attrName>ppt_y</p:attrName>
                                        </p:attrNameLst>
                                      </p:cBhvr>
                                      <p:tavLst>
                                        <p:tav tm="0" fmla="#ppt_y-sin(pi*$)/27">
                                          <p:val>
                                            <p:fltVal val="0"/>
                                          </p:val>
                                        </p:tav>
                                        <p:tav tm="100000">
                                          <p:val>
                                            <p:fltVal val="1"/>
                                          </p:val>
                                        </p:tav>
                                      </p:tavLst>
                                    </p:anim>
                                    <p:anim calcmode="lin" valueType="num">
                                      <p:cBhvr>
                                        <p:cTn id="280" dur="164" tmFilter="0, 0; 0.125,0.2665; 0.25,0.4; 0.375,0.465; 0.5,0.5;  0.625,0.535; 0.75,0.6; 0.875,0.7335; 1,1">
                                          <p:stCondLst>
                                            <p:cond delay="1656"/>
                                          </p:stCondLst>
                                        </p:cTn>
                                        <p:tgtEl>
                                          <p:spTgt spid="70"/>
                                        </p:tgtEl>
                                        <p:attrNameLst>
                                          <p:attrName>ppt_y</p:attrName>
                                        </p:attrNameLst>
                                      </p:cBhvr>
                                      <p:tavLst>
                                        <p:tav tm="0" fmla="#ppt_y-sin(pi*$)/81">
                                          <p:val>
                                            <p:fltVal val="0"/>
                                          </p:val>
                                        </p:tav>
                                        <p:tav tm="100000">
                                          <p:val>
                                            <p:fltVal val="1"/>
                                          </p:val>
                                        </p:tav>
                                      </p:tavLst>
                                    </p:anim>
                                    <p:animScale>
                                      <p:cBhvr>
                                        <p:cTn id="281" dur="26">
                                          <p:stCondLst>
                                            <p:cond delay="650"/>
                                          </p:stCondLst>
                                        </p:cTn>
                                        <p:tgtEl>
                                          <p:spTgt spid="70"/>
                                        </p:tgtEl>
                                      </p:cBhvr>
                                      <p:to x="100000" y="60000"/>
                                    </p:animScale>
                                    <p:animScale>
                                      <p:cBhvr>
                                        <p:cTn id="282" dur="166" decel="50000">
                                          <p:stCondLst>
                                            <p:cond delay="676"/>
                                          </p:stCondLst>
                                        </p:cTn>
                                        <p:tgtEl>
                                          <p:spTgt spid="70"/>
                                        </p:tgtEl>
                                      </p:cBhvr>
                                      <p:to x="100000" y="100000"/>
                                    </p:animScale>
                                    <p:animScale>
                                      <p:cBhvr>
                                        <p:cTn id="283" dur="26">
                                          <p:stCondLst>
                                            <p:cond delay="1312"/>
                                          </p:stCondLst>
                                        </p:cTn>
                                        <p:tgtEl>
                                          <p:spTgt spid="70"/>
                                        </p:tgtEl>
                                      </p:cBhvr>
                                      <p:to x="100000" y="80000"/>
                                    </p:animScale>
                                    <p:animScale>
                                      <p:cBhvr>
                                        <p:cTn id="284" dur="166" decel="50000">
                                          <p:stCondLst>
                                            <p:cond delay="1338"/>
                                          </p:stCondLst>
                                        </p:cTn>
                                        <p:tgtEl>
                                          <p:spTgt spid="70"/>
                                        </p:tgtEl>
                                      </p:cBhvr>
                                      <p:to x="100000" y="100000"/>
                                    </p:animScale>
                                    <p:animScale>
                                      <p:cBhvr>
                                        <p:cTn id="285" dur="26">
                                          <p:stCondLst>
                                            <p:cond delay="1642"/>
                                          </p:stCondLst>
                                        </p:cTn>
                                        <p:tgtEl>
                                          <p:spTgt spid="70"/>
                                        </p:tgtEl>
                                      </p:cBhvr>
                                      <p:to x="100000" y="90000"/>
                                    </p:animScale>
                                    <p:animScale>
                                      <p:cBhvr>
                                        <p:cTn id="286" dur="166" decel="50000">
                                          <p:stCondLst>
                                            <p:cond delay="1668"/>
                                          </p:stCondLst>
                                        </p:cTn>
                                        <p:tgtEl>
                                          <p:spTgt spid="70"/>
                                        </p:tgtEl>
                                      </p:cBhvr>
                                      <p:to x="100000" y="100000"/>
                                    </p:animScale>
                                    <p:animScale>
                                      <p:cBhvr>
                                        <p:cTn id="287" dur="26">
                                          <p:stCondLst>
                                            <p:cond delay="1808"/>
                                          </p:stCondLst>
                                        </p:cTn>
                                        <p:tgtEl>
                                          <p:spTgt spid="70"/>
                                        </p:tgtEl>
                                      </p:cBhvr>
                                      <p:to x="100000" y="95000"/>
                                    </p:animScale>
                                    <p:animScale>
                                      <p:cBhvr>
                                        <p:cTn id="288" dur="166" decel="50000">
                                          <p:stCondLst>
                                            <p:cond delay="1834"/>
                                          </p:stCondLst>
                                        </p:cTn>
                                        <p:tgtEl>
                                          <p:spTgt spid="70"/>
                                        </p:tgtEl>
                                      </p:cBhvr>
                                      <p:to x="100000" y="100000"/>
                                    </p:animScale>
                                  </p:childTnLst>
                                </p:cTn>
                              </p:par>
                              <p:par>
                                <p:cTn id="289" presetID="26" presetClass="entr" presetSubtype="0" fill="hold" grpId="0" nodeType="withEffect">
                                  <p:stCondLst>
                                    <p:cond delay="0"/>
                                  </p:stCondLst>
                                  <p:childTnLst>
                                    <p:set>
                                      <p:cBhvr>
                                        <p:cTn id="290" dur="1" fill="hold">
                                          <p:stCondLst>
                                            <p:cond delay="0"/>
                                          </p:stCondLst>
                                        </p:cTn>
                                        <p:tgtEl>
                                          <p:spTgt spid="87"/>
                                        </p:tgtEl>
                                        <p:attrNameLst>
                                          <p:attrName>style.visibility</p:attrName>
                                        </p:attrNameLst>
                                      </p:cBhvr>
                                      <p:to>
                                        <p:strVal val="visible"/>
                                      </p:to>
                                    </p:set>
                                    <p:animEffect transition="in" filter="wipe(down)">
                                      <p:cBhvr>
                                        <p:cTn id="291" dur="580">
                                          <p:stCondLst>
                                            <p:cond delay="0"/>
                                          </p:stCondLst>
                                        </p:cTn>
                                        <p:tgtEl>
                                          <p:spTgt spid="87"/>
                                        </p:tgtEl>
                                      </p:cBhvr>
                                    </p:animEffect>
                                    <p:anim calcmode="lin" valueType="num">
                                      <p:cBhvr>
                                        <p:cTn id="292" dur="1822"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293" dur="664"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294" dur="664" tmFilter="0, 0; 0.125,0.2665; 0.25,0.4; 0.375,0.465; 0.5,0.5;  0.625,0.535; 0.75,0.6; 0.875,0.7335; 1,1">
                                          <p:stCondLst>
                                            <p:cond delay="664"/>
                                          </p:stCondLst>
                                        </p:cTn>
                                        <p:tgtEl>
                                          <p:spTgt spid="87"/>
                                        </p:tgtEl>
                                        <p:attrNameLst>
                                          <p:attrName>ppt_y</p:attrName>
                                        </p:attrNameLst>
                                      </p:cBhvr>
                                      <p:tavLst>
                                        <p:tav tm="0" fmla="#ppt_y-sin(pi*$)/9">
                                          <p:val>
                                            <p:fltVal val="0"/>
                                          </p:val>
                                        </p:tav>
                                        <p:tav tm="100000">
                                          <p:val>
                                            <p:fltVal val="1"/>
                                          </p:val>
                                        </p:tav>
                                      </p:tavLst>
                                    </p:anim>
                                    <p:anim calcmode="lin" valueType="num">
                                      <p:cBhvr>
                                        <p:cTn id="295" dur="332" tmFilter="0, 0; 0.125,0.2665; 0.25,0.4; 0.375,0.465; 0.5,0.5;  0.625,0.535; 0.75,0.6; 0.875,0.7335; 1,1">
                                          <p:stCondLst>
                                            <p:cond delay="1324"/>
                                          </p:stCondLst>
                                        </p:cTn>
                                        <p:tgtEl>
                                          <p:spTgt spid="87"/>
                                        </p:tgtEl>
                                        <p:attrNameLst>
                                          <p:attrName>ppt_y</p:attrName>
                                        </p:attrNameLst>
                                      </p:cBhvr>
                                      <p:tavLst>
                                        <p:tav tm="0" fmla="#ppt_y-sin(pi*$)/27">
                                          <p:val>
                                            <p:fltVal val="0"/>
                                          </p:val>
                                        </p:tav>
                                        <p:tav tm="100000">
                                          <p:val>
                                            <p:fltVal val="1"/>
                                          </p:val>
                                        </p:tav>
                                      </p:tavLst>
                                    </p:anim>
                                    <p:anim calcmode="lin" valueType="num">
                                      <p:cBhvr>
                                        <p:cTn id="296" dur="164" tmFilter="0, 0; 0.125,0.2665; 0.25,0.4; 0.375,0.465; 0.5,0.5;  0.625,0.535; 0.75,0.6; 0.875,0.7335; 1,1">
                                          <p:stCondLst>
                                            <p:cond delay="1656"/>
                                          </p:stCondLst>
                                        </p:cTn>
                                        <p:tgtEl>
                                          <p:spTgt spid="87"/>
                                        </p:tgtEl>
                                        <p:attrNameLst>
                                          <p:attrName>ppt_y</p:attrName>
                                        </p:attrNameLst>
                                      </p:cBhvr>
                                      <p:tavLst>
                                        <p:tav tm="0" fmla="#ppt_y-sin(pi*$)/81">
                                          <p:val>
                                            <p:fltVal val="0"/>
                                          </p:val>
                                        </p:tav>
                                        <p:tav tm="100000">
                                          <p:val>
                                            <p:fltVal val="1"/>
                                          </p:val>
                                        </p:tav>
                                      </p:tavLst>
                                    </p:anim>
                                    <p:animScale>
                                      <p:cBhvr>
                                        <p:cTn id="297" dur="26">
                                          <p:stCondLst>
                                            <p:cond delay="650"/>
                                          </p:stCondLst>
                                        </p:cTn>
                                        <p:tgtEl>
                                          <p:spTgt spid="87"/>
                                        </p:tgtEl>
                                      </p:cBhvr>
                                      <p:to x="100000" y="60000"/>
                                    </p:animScale>
                                    <p:animScale>
                                      <p:cBhvr>
                                        <p:cTn id="298" dur="166" decel="50000">
                                          <p:stCondLst>
                                            <p:cond delay="676"/>
                                          </p:stCondLst>
                                        </p:cTn>
                                        <p:tgtEl>
                                          <p:spTgt spid="87"/>
                                        </p:tgtEl>
                                      </p:cBhvr>
                                      <p:to x="100000" y="100000"/>
                                    </p:animScale>
                                    <p:animScale>
                                      <p:cBhvr>
                                        <p:cTn id="299" dur="26">
                                          <p:stCondLst>
                                            <p:cond delay="1312"/>
                                          </p:stCondLst>
                                        </p:cTn>
                                        <p:tgtEl>
                                          <p:spTgt spid="87"/>
                                        </p:tgtEl>
                                      </p:cBhvr>
                                      <p:to x="100000" y="80000"/>
                                    </p:animScale>
                                    <p:animScale>
                                      <p:cBhvr>
                                        <p:cTn id="300" dur="166" decel="50000">
                                          <p:stCondLst>
                                            <p:cond delay="1338"/>
                                          </p:stCondLst>
                                        </p:cTn>
                                        <p:tgtEl>
                                          <p:spTgt spid="87"/>
                                        </p:tgtEl>
                                      </p:cBhvr>
                                      <p:to x="100000" y="100000"/>
                                    </p:animScale>
                                    <p:animScale>
                                      <p:cBhvr>
                                        <p:cTn id="301" dur="26">
                                          <p:stCondLst>
                                            <p:cond delay="1642"/>
                                          </p:stCondLst>
                                        </p:cTn>
                                        <p:tgtEl>
                                          <p:spTgt spid="87"/>
                                        </p:tgtEl>
                                      </p:cBhvr>
                                      <p:to x="100000" y="90000"/>
                                    </p:animScale>
                                    <p:animScale>
                                      <p:cBhvr>
                                        <p:cTn id="302" dur="166" decel="50000">
                                          <p:stCondLst>
                                            <p:cond delay="1668"/>
                                          </p:stCondLst>
                                        </p:cTn>
                                        <p:tgtEl>
                                          <p:spTgt spid="87"/>
                                        </p:tgtEl>
                                      </p:cBhvr>
                                      <p:to x="100000" y="100000"/>
                                    </p:animScale>
                                    <p:animScale>
                                      <p:cBhvr>
                                        <p:cTn id="303" dur="26">
                                          <p:stCondLst>
                                            <p:cond delay="1808"/>
                                          </p:stCondLst>
                                        </p:cTn>
                                        <p:tgtEl>
                                          <p:spTgt spid="87"/>
                                        </p:tgtEl>
                                      </p:cBhvr>
                                      <p:to x="100000" y="95000"/>
                                    </p:animScale>
                                    <p:animScale>
                                      <p:cBhvr>
                                        <p:cTn id="304" dur="166" decel="50000">
                                          <p:stCondLst>
                                            <p:cond delay="1834"/>
                                          </p:stCondLst>
                                        </p:cTn>
                                        <p:tgtEl>
                                          <p:spTgt spid="87"/>
                                        </p:tgtEl>
                                      </p:cBhvr>
                                      <p:to x="100000" y="100000"/>
                                    </p:animScale>
                                  </p:childTnLst>
                                </p:cTn>
                              </p:par>
                              <p:par>
                                <p:cTn id="305" presetID="26" presetClass="entr" presetSubtype="0" fill="hold" grpId="0" nodeType="withEffect">
                                  <p:stCondLst>
                                    <p:cond delay="0"/>
                                  </p:stCondLst>
                                  <p:childTnLst>
                                    <p:set>
                                      <p:cBhvr>
                                        <p:cTn id="306" dur="1" fill="hold">
                                          <p:stCondLst>
                                            <p:cond delay="0"/>
                                          </p:stCondLst>
                                        </p:cTn>
                                        <p:tgtEl>
                                          <p:spTgt spid="77"/>
                                        </p:tgtEl>
                                        <p:attrNameLst>
                                          <p:attrName>style.visibility</p:attrName>
                                        </p:attrNameLst>
                                      </p:cBhvr>
                                      <p:to>
                                        <p:strVal val="visible"/>
                                      </p:to>
                                    </p:set>
                                    <p:animEffect transition="in" filter="wipe(down)">
                                      <p:cBhvr>
                                        <p:cTn id="307" dur="580">
                                          <p:stCondLst>
                                            <p:cond delay="0"/>
                                          </p:stCondLst>
                                        </p:cTn>
                                        <p:tgtEl>
                                          <p:spTgt spid="77"/>
                                        </p:tgtEl>
                                      </p:cBhvr>
                                    </p:animEffect>
                                    <p:anim calcmode="lin" valueType="num">
                                      <p:cBhvr>
                                        <p:cTn id="308" dur="1822" tmFilter="0,0; 0.14,0.36; 0.43,0.73; 0.71,0.91; 1.0,1.0">
                                          <p:stCondLst>
                                            <p:cond delay="0"/>
                                          </p:stCondLst>
                                        </p:cTn>
                                        <p:tgtEl>
                                          <p:spTgt spid="77"/>
                                        </p:tgtEl>
                                        <p:attrNameLst>
                                          <p:attrName>ppt_x</p:attrName>
                                        </p:attrNameLst>
                                      </p:cBhvr>
                                      <p:tavLst>
                                        <p:tav tm="0">
                                          <p:val>
                                            <p:strVal val="#ppt_x-0.25"/>
                                          </p:val>
                                        </p:tav>
                                        <p:tav tm="100000">
                                          <p:val>
                                            <p:strVal val="#ppt_x"/>
                                          </p:val>
                                        </p:tav>
                                      </p:tavLst>
                                    </p:anim>
                                    <p:anim calcmode="lin" valueType="num">
                                      <p:cBhvr>
                                        <p:cTn id="309" dur="664" tmFilter="0.0,0.0; 0.25,0.07; 0.50,0.2; 0.75,0.467; 1.0,1.0">
                                          <p:stCondLst>
                                            <p:cond delay="0"/>
                                          </p:stCondLst>
                                        </p:cTn>
                                        <p:tgtEl>
                                          <p:spTgt spid="77"/>
                                        </p:tgtEl>
                                        <p:attrNameLst>
                                          <p:attrName>ppt_y</p:attrName>
                                        </p:attrNameLst>
                                      </p:cBhvr>
                                      <p:tavLst>
                                        <p:tav tm="0" fmla="#ppt_y-sin(pi*$)/3">
                                          <p:val>
                                            <p:fltVal val="0.5"/>
                                          </p:val>
                                        </p:tav>
                                        <p:tav tm="100000">
                                          <p:val>
                                            <p:fltVal val="1"/>
                                          </p:val>
                                        </p:tav>
                                      </p:tavLst>
                                    </p:anim>
                                    <p:anim calcmode="lin" valueType="num">
                                      <p:cBhvr>
                                        <p:cTn id="310" dur="664" tmFilter="0, 0; 0.125,0.2665; 0.25,0.4; 0.375,0.465; 0.5,0.5;  0.625,0.535; 0.75,0.6; 0.875,0.7335; 1,1">
                                          <p:stCondLst>
                                            <p:cond delay="664"/>
                                          </p:stCondLst>
                                        </p:cTn>
                                        <p:tgtEl>
                                          <p:spTgt spid="77"/>
                                        </p:tgtEl>
                                        <p:attrNameLst>
                                          <p:attrName>ppt_y</p:attrName>
                                        </p:attrNameLst>
                                      </p:cBhvr>
                                      <p:tavLst>
                                        <p:tav tm="0" fmla="#ppt_y-sin(pi*$)/9">
                                          <p:val>
                                            <p:fltVal val="0"/>
                                          </p:val>
                                        </p:tav>
                                        <p:tav tm="100000">
                                          <p:val>
                                            <p:fltVal val="1"/>
                                          </p:val>
                                        </p:tav>
                                      </p:tavLst>
                                    </p:anim>
                                    <p:anim calcmode="lin" valueType="num">
                                      <p:cBhvr>
                                        <p:cTn id="311" dur="332" tmFilter="0, 0; 0.125,0.2665; 0.25,0.4; 0.375,0.465; 0.5,0.5;  0.625,0.535; 0.75,0.6; 0.875,0.7335; 1,1">
                                          <p:stCondLst>
                                            <p:cond delay="1324"/>
                                          </p:stCondLst>
                                        </p:cTn>
                                        <p:tgtEl>
                                          <p:spTgt spid="77"/>
                                        </p:tgtEl>
                                        <p:attrNameLst>
                                          <p:attrName>ppt_y</p:attrName>
                                        </p:attrNameLst>
                                      </p:cBhvr>
                                      <p:tavLst>
                                        <p:tav tm="0" fmla="#ppt_y-sin(pi*$)/27">
                                          <p:val>
                                            <p:fltVal val="0"/>
                                          </p:val>
                                        </p:tav>
                                        <p:tav tm="100000">
                                          <p:val>
                                            <p:fltVal val="1"/>
                                          </p:val>
                                        </p:tav>
                                      </p:tavLst>
                                    </p:anim>
                                    <p:anim calcmode="lin" valueType="num">
                                      <p:cBhvr>
                                        <p:cTn id="312" dur="164" tmFilter="0, 0; 0.125,0.2665; 0.25,0.4; 0.375,0.465; 0.5,0.5;  0.625,0.535; 0.75,0.6; 0.875,0.7335; 1,1">
                                          <p:stCondLst>
                                            <p:cond delay="1656"/>
                                          </p:stCondLst>
                                        </p:cTn>
                                        <p:tgtEl>
                                          <p:spTgt spid="77"/>
                                        </p:tgtEl>
                                        <p:attrNameLst>
                                          <p:attrName>ppt_y</p:attrName>
                                        </p:attrNameLst>
                                      </p:cBhvr>
                                      <p:tavLst>
                                        <p:tav tm="0" fmla="#ppt_y-sin(pi*$)/81">
                                          <p:val>
                                            <p:fltVal val="0"/>
                                          </p:val>
                                        </p:tav>
                                        <p:tav tm="100000">
                                          <p:val>
                                            <p:fltVal val="1"/>
                                          </p:val>
                                        </p:tav>
                                      </p:tavLst>
                                    </p:anim>
                                    <p:animScale>
                                      <p:cBhvr>
                                        <p:cTn id="313" dur="26">
                                          <p:stCondLst>
                                            <p:cond delay="650"/>
                                          </p:stCondLst>
                                        </p:cTn>
                                        <p:tgtEl>
                                          <p:spTgt spid="77"/>
                                        </p:tgtEl>
                                      </p:cBhvr>
                                      <p:to x="100000" y="60000"/>
                                    </p:animScale>
                                    <p:animScale>
                                      <p:cBhvr>
                                        <p:cTn id="314" dur="166" decel="50000">
                                          <p:stCondLst>
                                            <p:cond delay="676"/>
                                          </p:stCondLst>
                                        </p:cTn>
                                        <p:tgtEl>
                                          <p:spTgt spid="77"/>
                                        </p:tgtEl>
                                      </p:cBhvr>
                                      <p:to x="100000" y="100000"/>
                                    </p:animScale>
                                    <p:animScale>
                                      <p:cBhvr>
                                        <p:cTn id="315" dur="26">
                                          <p:stCondLst>
                                            <p:cond delay="1312"/>
                                          </p:stCondLst>
                                        </p:cTn>
                                        <p:tgtEl>
                                          <p:spTgt spid="77"/>
                                        </p:tgtEl>
                                      </p:cBhvr>
                                      <p:to x="100000" y="80000"/>
                                    </p:animScale>
                                    <p:animScale>
                                      <p:cBhvr>
                                        <p:cTn id="316" dur="166" decel="50000">
                                          <p:stCondLst>
                                            <p:cond delay="1338"/>
                                          </p:stCondLst>
                                        </p:cTn>
                                        <p:tgtEl>
                                          <p:spTgt spid="77"/>
                                        </p:tgtEl>
                                      </p:cBhvr>
                                      <p:to x="100000" y="100000"/>
                                    </p:animScale>
                                    <p:animScale>
                                      <p:cBhvr>
                                        <p:cTn id="317" dur="26">
                                          <p:stCondLst>
                                            <p:cond delay="1642"/>
                                          </p:stCondLst>
                                        </p:cTn>
                                        <p:tgtEl>
                                          <p:spTgt spid="77"/>
                                        </p:tgtEl>
                                      </p:cBhvr>
                                      <p:to x="100000" y="90000"/>
                                    </p:animScale>
                                    <p:animScale>
                                      <p:cBhvr>
                                        <p:cTn id="318" dur="166" decel="50000">
                                          <p:stCondLst>
                                            <p:cond delay="1668"/>
                                          </p:stCondLst>
                                        </p:cTn>
                                        <p:tgtEl>
                                          <p:spTgt spid="77"/>
                                        </p:tgtEl>
                                      </p:cBhvr>
                                      <p:to x="100000" y="100000"/>
                                    </p:animScale>
                                    <p:animScale>
                                      <p:cBhvr>
                                        <p:cTn id="319" dur="26">
                                          <p:stCondLst>
                                            <p:cond delay="1808"/>
                                          </p:stCondLst>
                                        </p:cTn>
                                        <p:tgtEl>
                                          <p:spTgt spid="77"/>
                                        </p:tgtEl>
                                      </p:cBhvr>
                                      <p:to x="100000" y="95000"/>
                                    </p:animScale>
                                    <p:animScale>
                                      <p:cBhvr>
                                        <p:cTn id="320" dur="166" decel="50000">
                                          <p:stCondLst>
                                            <p:cond delay="1834"/>
                                          </p:stCondLst>
                                        </p:cTn>
                                        <p:tgtEl>
                                          <p:spTgt spid="77"/>
                                        </p:tgtEl>
                                      </p:cBhvr>
                                      <p:to x="100000" y="100000"/>
                                    </p:animScale>
                                  </p:childTnLst>
                                </p:cTn>
                              </p:par>
                              <p:par>
                                <p:cTn id="321" presetID="26" presetClass="entr" presetSubtype="0" fill="hold" grpId="0" nodeType="withEffect">
                                  <p:stCondLst>
                                    <p:cond delay="0"/>
                                  </p:stCondLst>
                                  <p:childTnLst>
                                    <p:set>
                                      <p:cBhvr>
                                        <p:cTn id="322" dur="1" fill="hold">
                                          <p:stCondLst>
                                            <p:cond delay="0"/>
                                          </p:stCondLst>
                                        </p:cTn>
                                        <p:tgtEl>
                                          <p:spTgt spid="88"/>
                                        </p:tgtEl>
                                        <p:attrNameLst>
                                          <p:attrName>style.visibility</p:attrName>
                                        </p:attrNameLst>
                                      </p:cBhvr>
                                      <p:to>
                                        <p:strVal val="visible"/>
                                      </p:to>
                                    </p:set>
                                    <p:animEffect transition="in" filter="wipe(down)">
                                      <p:cBhvr>
                                        <p:cTn id="323" dur="580">
                                          <p:stCondLst>
                                            <p:cond delay="0"/>
                                          </p:stCondLst>
                                        </p:cTn>
                                        <p:tgtEl>
                                          <p:spTgt spid="88"/>
                                        </p:tgtEl>
                                      </p:cBhvr>
                                    </p:animEffect>
                                    <p:anim calcmode="lin" valueType="num">
                                      <p:cBhvr>
                                        <p:cTn id="324" dur="1822" tmFilter="0,0; 0.14,0.36; 0.43,0.73; 0.71,0.91; 1.0,1.0">
                                          <p:stCondLst>
                                            <p:cond delay="0"/>
                                          </p:stCondLst>
                                        </p:cTn>
                                        <p:tgtEl>
                                          <p:spTgt spid="88"/>
                                        </p:tgtEl>
                                        <p:attrNameLst>
                                          <p:attrName>ppt_x</p:attrName>
                                        </p:attrNameLst>
                                      </p:cBhvr>
                                      <p:tavLst>
                                        <p:tav tm="0">
                                          <p:val>
                                            <p:strVal val="#ppt_x-0.25"/>
                                          </p:val>
                                        </p:tav>
                                        <p:tav tm="100000">
                                          <p:val>
                                            <p:strVal val="#ppt_x"/>
                                          </p:val>
                                        </p:tav>
                                      </p:tavLst>
                                    </p:anim>
                                    <p:anim calcmode="lin" valueType="num">
                                      <p:cBhvr>
                                        <p:cTn id="325" dur="664" tmFilter="0.0,0.0; 0.25,0.07; 0.50,0.2; 0.75,0.467; 1.0,1.0">
                                          <p:stCondLst>
                                            <p:cond delay="0"/>
                                          </p:stCondLst>
                                        </p:cTn>
                                        <p:tgtEl>
                                          <p:spTgt spid="88"/>
                                        </p:tgtEl>
                                        <p:attrNameLst>
                                          <p:attrName>ppt_y</p:attrName>
                                        </p:attrNameLst>
                                      </p:cBhvr>
                                      <p:tavLst>
                                        <p:tav tm="0" fmla="#ppt_y-sin(pi*$)/3">
                                          <p:val>
                                            <p:fltVal val="0.5"/>
                                          </p:val>
                                        </p:tav>
                                        <p:tav tm="100000">
                                          <p:val>
                                            <p:fltVal val="1"/>
                                          </p:val>
                                        </p:tav>
                                      </p:tavLst>
                                    </p:anim>
                                    <p:anim calcmode="lin" valueType="num">
                                      <p:cBhvr>
                                        <p:cTn id="326" dur="664" tmFilter="0, 0; 0.125,0.2665; 0.25,0.4; 0.375,0.465; 0.5,0.5;  0.625,0.535; 0.75,0.6; 0.875,0.7335; 1,1">
                                          <p:stCondLst>
                                            <p:cond delay="664"/>
                                          </p:stCondLst>
                                        </p:cTn>
                                        <p:tgtEl>
                                          <p:spTgt spid="88"/>
                                        </p:tgtEl>
                                        <p:attrNameLst>
                                          <p:attrName>ppt_y</p:attrName>
                                        </p:attrNameLst>
                                      </p:cBhvr>
                                      <p:tavLst>
                                        <p:tav tm="0" fmla="#ppt_y-sin(pi*$)/9">
                                          <p:val>
                                            <p:fltVal val="0"/>
                                          </p:val>
                                        </p:tav>
                                        <p:tav tm="100000">
                                          <p:val>
                                            <p:fltVal val="1"/>
                                          </p:val>
                                        </p:tav>
                                      </p:tavLst>
                                    </p:anim>
                                    <p:anim calcmode="lin" valueType="num">
                                      <p:cBhvr>
                                        <p:cTn id="327" dur="332" tmFilter="0, 0; 0.125,0.2665; 0.25,0.4; 0.375,0.465; 0.5,0.5;  0.625,0.535; 0.75,0.6; 0.875,0.7335; 1,1">
                                          <p:stCondLst>
                                            <p:cond delay="1324"/>
                                          </p:stCondLst>
                                        </p:cTn>
                                        <p:tgtEl>
                                          <p:spTgt spid="88"/>
                                        </p:tgtEl>
                                        <p:attrNameLst>
                                          <p:attrName>ppt_y</p:attrName>
                                        </p:attrNameLst>
                                      </p:cBhvr>
                                      <p:tavLst>
                                        <p:tav tm="0" fmla="#ppt_y-sin(pi*$)/27">
                                          <p:val>
                                            <p:fltVal val="0"/>
                                          </p:val>
                                        </p:tav>
                                        <p:tav tm="100000">
                                          <p:val>
                                            <p:fltVal val="1"/>
                                          </p:val>
                                        </p:tav>
                                      </p:tavLst>
                                    </p:anim>
                                    <p:anim calcmode="lin" valueType="num">
                                      <p:cBhvr>
                                        <p:cTn id="328" dur="164" tmFilter="0, 0; 0.125,0.2665; 0.25,0.4; 0.375,0.465; 0.5,0.5;  0.625,0.535; 0.75,0.6; 0.875,0.7335; 1,1">
                                          <p:stCondLst>
                                            <p:cond delay="1656"/>
                                          </p:stCondLst>
                                        </p:cTn>
                                        <p:tgtEl>
                                          <p:spTgt spid="88"/>
                                        </p:tgtEl>
                                        <p:attrNameLst>
                                          <p:attrName>ppt_y</p:attrName>
                                        </p:attrNameLst>
                                      </p:cBhvr>
                                      <p:tavLst>
                                        <p:tav tm="0" fmla="#ppt_y-sin(pi*$)/81">
                                          <p:val>
                                            <p:fltVal val="0"/>
                                          </p:val>
                                        </p:tav>
                                        <p:tav tm="100000">
                                          <p:val>
                                            <p:fltVal val="1"/>
                                          </p:val>
                                        </p:tav>
                                      </p:tavLst>
                                    </p:anim>
                                    <p:animScale>
                                      <p:cBhvr>
                                        <p:cTn id="329" dur="26">
                                          <p:stCondLst>
                                            <p:cond delay="650"/>
                                          </p:stCondLst>
                                        </p:cTn>
                                        <p:tgtEl>
                                          <p:spTgt spid="88"/>
                                        </p:tgtEl>
                                      </p:cBhvr>
                                      <p:to x="100000" y="60000"/>
                                    </p:animScale>
                                    <p:animScale>
                                      <p:cBhvr>
                                        <p:cTn id="330" dur="166" decel="50000">
                                          <p:stCondLst>
                                            <p:cond delay="676"/>
                                          </p:stCondLst>
                                        </p:cTn>
                                        <p:tgtEl>
                                          <p:spTgt spid="88"/>
                                        </p:tgtEl>
                                      </p:cBhvr>
                                      <p:to x="100000" y="100000"/>
                                    </p:animScale>
                                    <p:animScale>
                                      <p:cBhvr>
                                        <p:cTn id="331" dur="26">
                                          <p:stCondLst>
                                            <p:cond delay="1312"/>
                                          </p:stCondLst>
                                        </p:cTn>
                                        <p:tgtEl>
                                          <p:spTgt spid="88"/>
                                        </p:tgtEl>
                                      </p:cBhvr>
                                      <p:to x="100000" y="80000"/>
                                    </p:animScale>
                                    <p:animScale>
                                      <p:cBhvr>
                                        <p:cTn id="332" dur="166" decel="50000">
                                          <p:stCondLst>
                                            <p:cond delay="1338"/>
                                          </p:stCondLst>
                                        </p:cTn>
                                        <p:tgtEl>
                                          <p:spTgt spid="88"/>
                                        </p:tgtEl>
                                      </p:cBhvr>
                                      <p:to x="100000" y="100000"/>
                                    </p:animScale>
                                    <p:animScale>
                                      <p:cBhvr>
                                        <p:cTn id="333" dur="26">
                                          <p:stCondLst>
                                            <p:cond delay="1642"/>
                                          </p:stCondLst>
                                        </p:cTn>
                                        <p:tgtEl>
                                          <p:spTgt spid="88"/>
                                        </p:tgtEl>
                                      </p:cBhvr>
                                      <p:to x="100000" y="90000"/>
                                    </p:animScale>
                                    <p:animScale>
                                      <p:cBhvr>
                                        <p:cTn id="334" dur="166" decel="50000">
                                          <p:stCondLst>
                                            <p:cond delay="1668"/>
                                          </p:stCondLst>
                                        </p:cTn>
                                        <p:tgtEl>
                                          <p:spTgt spid="88"/>
                                        </p:tgtEl>
                                      </p:cBhvr>
                                      <p:to x="100000" y="100000"/>
                                    </p:animScale>
                                    <p:animScale>
                                      <p:cBhvr>
                                        <p:cTn id="335" dur="26">
                                          <p:stCondLst>
                                            <p:cond delay="1808"/>
                                          </p:stCondLst>
                                        </p:cTn>
                                        <p:tgtEl>
                                          <p:spTgt spid="88"/>
                                        </p:tgtEl>
                                      </p:cBhvr>
                                      <p:to x="100000" y="95000"/>
                                    </p:animScale>
                                    <p:animScale>
                                      <p:cBhvr>
                                        <p:cTn id="336" dur="166" decel="50000">
                                          <p:stCondLst>
                                            <p:cond delay="1834"/>
                                          </p:stCondLst>
                                        </p:cTn>
                                        <p:tgtEl>
                                          <p:spTgt spid="88"/>
                                        </p:tgtEl>
                                      </p:cBhvr>
                                      <p:to x="100000" y="100000"/>
                                    </p:animScale>
                                  </p:childTnLst>
                                </p:cTn>
                              </p:par>
                              <p:par>
                                <p:cTn id="337" presetID="26" presetClass="entr" presetSubtype="0" fill="hold" grpId="0" nodeType="withEffect">
                                  <p:stCondLst>
                                    <p:cond delay="0"/>
                                  </p:stCondLst>
                                  <p:childTnLst>
                                    <p:set>
                                      <p:cBhvr>
                                        <p:cTn id="338" dur="1" fill="hold">
                                          <p:stCondLst>
                                            <p:cond delay="0"/>
                                          </p:stCondLst>
                                        </p:cTn>
                                        <p:tgtEl>
                                          <p:spTgt spid="90"/>
                                        </p:tgtEl>
                                        <p:attrNameLst>
                                          <p:attrName>style.visibility</p:attrName>
                                        </p:attrNameLst>
                                      </p:cBhvr>
                                      <p:to>
                                        <p:strVal val="visible"/>
                                      </p:to>
                                    </p:set>
                                    <p:animEffect transition="in" filter="wipe(down)">
                                      <p:cBhvr>
                                        <p:cTn id="339" dur="580">
                                          <p:stCondLst>
                                            <p:cond delay="0"/>
                                          </p:stCondLst>
                                        </p:cTn>
                                        <p:tgtEl>
                                          <p:spTgt spid="90"/>
                                        </p:tgtEl>
                                      </p:cBhvr>
                                    </p:animEffect>
                                    <p:anim calcmode="lin" valueType="num">
                                      <p:cBhvr>
                                        <p:cTn id="340" dur="182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341" dur="664"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342" dur="664" tmFilter="0, 0; 0.125,0.2665; 0.25,0.4; 0.375,0.465; 0.5,0.5;  0.625,0.535; 0.75,0.6; 0.875,0.7335; 1,1">
                                          <p:stCondLst>
                                            <p:cond delay="664"/>
                                          </p:stCondLst>
                                        </p:cTn>
                                        <p:tgtEl>
                                          <p:spTgt spid="90"/>
                                        </p:tgtEl>
                                        <p:attrNameLst>
                                          <p:attrName>ppt_y</p:attrName>
                                        </p:attrNameLst>
                                      </p:cBhvr>
                                      <p:tavLst>
                                        <p:tav tm="0" fmla="#ppt_y-sin(pi*$)/9">
                                          <p:val>
                                            <p:fltVal val="0"/>
                                          </p:val>
                                        </p:tav>
                                        <p:tav tm="100000">
                                          <p:val>
                                            <p:fltVal val="1"/>
                                          </p:val>
                                        </p:tav>
                                      </p:tavLst>
                                    </p:anim>
                                    <p:anim calcmode="lin" valueType="num">
                                      <p:cBhvr>
                                        <p:cTn id="343" dur="332" tmFilter="0, 0; 0.125,0.2665; 0.25,0.4; 0.375,0.465; 0.5,0.5;  0.625,0.535; 0.75,0.6; 0.875,0.7335; 1,1">
                                          <p:stCondLst>
                                            <p:cond delay="1324"/>
                                          </p:stCondLst>
                                        </p:cTn>
                                        <p:tgtEl>
                                          <p:spTgt spid="90"/>
                                        </p:tgtEl>
                                        <p:attrNameLst>
                                          <p:attrName>ppt_y</p:attrName>
                                        </p:attrNameLst>
                                      </p:cBhvr>
                                      <p:tavLst>
                                        <p:tav tm="0" fmla="#ppt_y-sin(pi*$)/27">
                                          <p:val>
                                            <p:fltVal val="0"/>
                                          </p:val>
                                        </p:tav>
                                        <p:tav tm="100000">
                                          <p:val>
                                            <p:fltVal val="1"/>
                                          </p:val>
                                        </p:tav>
                                      </p:tavLst>
                                    </p:anim>
                                    <p:anim calcmode="lin" valueType="num">
                                      <p:cBhvr>
                                        <p:cTn id="344" dur="164" tmFilter="0, 0; 0.125,0.2665; 0.25,0.4; 0.375,0.465; 0.5,0.5;  0.625,0.535; 0.75,0.6; 0.875,0.7335; 1,1">
                                          <p:stCondLst>
                                            <p:cond delay="1656"/>
                                          </p:stCondLst>
                                        </p:cTn>
                                        <p:tgtEl>
                                          <p:spTgt spid="90"/>
                                        </p:tgtEl>
                                        <p:attrNameLst>
                                          <p:attrName>ppt_y</p:attrName>
                                        </p:attrNameLst>
                                      </p:cBhvr>
                                      <p:tavLst>
                                        <p:tav tm="0" fmla="#ppt_y-sin(pi*$)/81">
                                          <p:val>
                                            <p:fltVal val="0"/>
                                          </p:val>
                                        </p:tav>
                                        <p:tav tm="100000">
                                          <p:val>
                                            <p:fltVal val="1"/>
                                          </p:val>
                                        </p:tav>
                                      </p:tavLst>
                                    </p:anim>
                                    <p:animScale>
                                      <p:cBhvr>
                                        <p:cTn id="345" dur="26">
                                          <p:stCondLst>
                                            <p:cond delay="650"/>
                                          </p:stCondLst>
                                        </p:cTn>
                                        <p:tgtEl>
                                          <p:spTgt spid="90"/>
                                        </p:tgtEl>
                                      </p:cBhvr>
                                      <p:to x="100000" y="60000"/>
                                    </p:animScale>
                                    <p:animScale>
                                      <p:cBhvr>
                                        <p:cTn id="346" dur="166" decel="50000">
                                          <p:stCondLst>
                                            <p:cond delay="676"/>
                                          </p:stCondLst>
                                        </p:cTn>
                                        <p:tgtEl>
                                          <p:spTgt spid="90"/>
                                        </p:tgtEl>
                                      </p:cBhvr>
                                      <p:to x="100000" y="100000"/>
                                    </p:animScale>
                                    <p:animScale>
                                      <p:cBhvr>
                                        <p:cTn id="347" dur="26">
                                          <p:stCondLst>
                                            <p:cond delay="1312"/>
                                          </p:stCondLst>
                                        </p:cTn>
                                        <p:tgtEl>
                                          <p:spTgt spid="90"/>
                                        </p:tgtEl>
                                      </p:cBhvr>
                                      <p:to x="100000" y="80000"/>
                                    </p:animScale>
                                    <p:animScale>
                                      <p:cBhvr>
                                        <p:cTn id="348" dur="166" decel="50000">
                                          <p:stCondLst>
                                            <p:cond delay="1338"/>
                                          </p:stCondLst>
                                        </p:cTn>
                                        <p:tgtEl>
                                          <p:spTgt spid="90"/>
                                        </p:tgtEl>
                                      </p:cBhvr>
                                      <p:to x="100000" y="100000"/>
                                    </p:animScale>
                                    <p:animScale>
                                      <p:cBhvr>
                                        <p:cTn id="349" dur="26">
                                          <p:stCondLst>
                                            <p:cond delay="1642"/>
                                          </p:stCondLst>
                                        </p:cTn>
                                        <p:tgtEl>
                                          <p:spTgt spid="90"/>
                                        </p:tgtEl>
                                      </p:cBhvr>
                                      <p:to x="100000" y="90000"/>
                                    </p:animScale>
                                    <p:animScale>
                                      <p:cBhvr>
                                        <p:cTn id="350" dur="166" decel="50000">
                                          <p:stCondLst>
                                            <p:cond delay="1668"/>
                                          </p:stCondLst>
                                        </p:cTn>
                                        <p:tgtEl>
                                          <p:spTgt spid="90"/>
                                        </p:tgtEl>
                                      </p:cBhvr>
                                      <p:to x="100000" y="100000"/>
                                    </p:animScale>
                                    <p:animScale>
                                      <p:cBhvr>
                                        <p:cTn id="351" dur="26">
                                          <p:stCondLst>
                                            <p:cond delay="1808"/>
                                          </p:stCondLst>
                                        </p:cTn>
                                        <p:tgtEl>
                                          <p:spTgt spid="90"/>
                                        </p:tgtEl>
                                      </p:cBhvr>
                                      <p:to x="100000" y="95000"/>
                                    </p:animScale>
                                    <p:animScale>
                                      <p:cBhvr>
                                        <p:cTn id="352" dur="166" decel="50000">
                                          <p:stCondLst>
                                            <p:cond delay="1834"/>
                                          </p:stCondLst>
                                        </p:cTn>
                                        <p:tgtEl>
                                          <p:spTgt spid="90"/>
                                        </p:tgtEl>
                                      </p:cBhvr>
                                      <p:to x="100000" y="100000"/>
                                    </p:animScale>
                                  </p:childTnLst>
                                </p:cTn>
                              </p:par>
                              <p:par>
                                <p:cTn id="353" presetID="26" presetClass="entr" presetSubtype="0" fill="hold" grpId="0" nodeType="withEffect">
                                  <p:stCondLst>
                                    <p:cond delay="0"/>
                                  </p:stCondLst>
                                  <p:childTnLst>
                                    <p:set>
                                      <p:cBhvr>
                                        <p:cTn id="354" dur="1" fill="hold">
                                          <p:stCondLst>
                                            <p:cond delay="0"/>
                                          </p:stCondLst>
                                        </p:cTn>
                                        <p:tgtEl>
                                          <p:spTgt spid="89"/>
                                        </p:tgtEl>
                                        <p:attrNameLst>
                                          <p:attrName>style.visibility</p:attrName>
                                        </p:attrNameLst>
                                      </p:cBhvr>
                                      <p:to>
                                        <p:strVal val="visible"/>
                                      </p:to>
                                    </p:set>
                                    <p:animEffect transition="in" filter="wipe(down)">
                                      <p:cBhvr>
                                        <p:cTn id="355" dur="580">
                                          <p:stCondLst>
                                            <p:cond delay="0"/>
                                          </p:stCondLst>
                                        </p:cTn>
                                        <p:tgtEl>
                                          <p:spTgt spid="89"/>
                                        </p:tgtEl>
                                      </p:cBhvr>
                                    </p:animEffect>
                                    <p:anim calcmode="lin" valueType="num">
                                      <p:cBhvr>
                                        <p:cTn id="356" dur="1822" tmFilter="0,0; 0.14,0.36; 0.43,0.73; 0.71,0.91; 1.0,1.0">
                                          <p:stCondLst>
                                            <p:cond delay="0"/>
                                          </p:stCondLst>
                                        </p:cTn>
                                        <p:tgtEl>
                                          <p:spTgt spid="89"/>
                                        </p:tgtEl>
                                        <p:attrNameLst>
                                          <p:attrName>ppt_x</p:attrName>
                                        </p:attrNameLst>
                                      </p:cBhvr>
                                      <p:tavLst>
                                        <p:tav tm="0">
                                          <p:val>
                                            <p:strVal val="#ppt_x-0.25"/>
                                          </p:val>
                                        </p:tav>
                                        <p:tav tm="100000">
                                          <p:val>
                                            <p:strVal val="#ppt_x"/>
                                          </p:val>
                                        </p:tav>
                                      </p:tavLst>
                                    </p:anim>
                                    <p:anim calcmode="lin" valueType="num">
                                      <p:cBhvr>
                                        <p:cTn id="357" dur="664" tmFilter="0.0,0.0; 0.25,0.07; 0.50,0.2; 0.75,0.467; 1.0,1.0">
                                          <p:stCondLst>
                                            <p:cond delay="0"/>
                                          </p:stCondLst>
                                        </p:cTn>
                                        <p:tgtEl>
                                          <p:spTgt spid="89"/>
                                        </p:tgtEl>
                                        <p:attrNameLst>
                                          <p:attrName>ppt_y</p:attrName>
                                        </p:attrNameLst>
                                      </p:cBhvr>
                                      <p:tavLst>
                                        <p:tav tm="0" fmla="#ppt_y-sin(pi*$)/3">
                                          <p:val>
                                            <p:fltVal val="0.5"/>
                                          </p:val>
                                        </p:tav>
                                        <p:tav tm="100000">
                                          <p:val>
                                            <p:fltVal val="1"/>
                                          </p:val>
                                        </p:tav>
                                      </p:tavLst>
                                    </p:anim>
                                    <p:anim calcmode="lin" valueType="num">
                                      <p:cBhvr>
                                        <p:cTn id="358" dur="664" tmFilter="0, 0; 0.125,0.2665; 0.25,0.4; 0.375,0.465; 0.5,0.5;  0.625,0.535; 0.75,0.6; 0.875,0.7335; 1,1">
                                          <p:stCondLst>
                                            <p:cond delay="664"/>
                                          </p:stCondLst>
                                        </p:cTn>
                                        <p:tgtEl>
                                          <p:spTgt spid="89"/>
                                        </p:tgtEl>
                                        <p:attrNameLst>
                                          <p:attrName>ppt_y</p:attrName>
                                        </p:attrNameLst>
                                      </p:cBhvr>
                                      <p:tavLst>
                                        <p:tav tm="0" fmla="#ppt_y-sin(pi*$)/9">
                                          <p:val>
                                            <p:fltVal val="0"/>
                                          </p:val>
                                        </p:tav>
                                        <p:tav tm="100000">
                                          <p:val>
                                            <p:fltVal val="1"/>
                                          </p:val>
                                        </p:tav>
                                      </p:tavLst>
                                    </p:anim>
                                    <p:anim calcmode="lin" valueType="num">
                                      <p:cBhvr>
                                        <p:cTn id="359" dur="332" tmFilter="0, 0; 0.125,0.2665; 0.25,0.4; 0.375,0.465; 0.5,0.5;  0.625,0.535; 0.75,0.6; 0.875,0.7335; 1,1">
                                          <p:stCondLst>
                                            <p:cond delay="1324"/>
                                          </p:stCondLst>
                                        </p:cTn>
                                        <p:tgtEl>
                                          <p:spTgt spid="89"/>
                                        </p:tgtEl>
                                        <p:attrNameLst>
                                          <p:attrName>ppt_y</p:attrName>
                                        </p:attrNameLst>
                                      </p:cBhvr>
                                      <p:tavLst>
                                        <p:tav tm="0" fmla="#ppt_y-sin(pi*$)/27">
                                          <p:val>
                                            <p:fltVal val="0"/>
                                          </p:val>
                                        </p:tav>
                                        <p:tav tm="100000">
                                          <p:val>
                                            <p:fltVal val="1"/>
                                          </p:val>
                                        </p:tav>
                                      </p:tavLst>
                                    </p:anim>
                                    <p:anim calcmode="lin" valueType="num">
                                      <p:cBhvr>
                                        <p:cTn id="360" dur="164" tmFilter="0, 0; 0.125,0.2665; 0.25,0.4; 0.375,0.465; 0.5,0.5;  0.625,0.535; 0.75,0.6; 0.875,0.7335; 1,1">
                                          <p:stCondLst>
                                            <p:cond delay="1656"/>
                                          </p:stCondLst>
                                        </p:cTn>
                                        <p:tgtEl>
                                          <p:spTgt spid="89"/>
                                        </p:tgtEl>
                                        <p:attrNameLst>
                                          <p:attrName>ppt_y</p:attrName>
                                        </p:attrNameLst>
                                      </p:cBhvr>
                                      <p:tavLst>
                                        <p:tav tm="0" fmla="#ppt_y-sin(pi*$)/81">
                                          <p:val>
                                            <p:fltVal val="0"/>
                                          </p:val>
                                        </p:tav>
                                        <p:tav tm="100000">
                                          <p:val>
                                            <p:fltVal val="1"/>
                                          </p:val>
                                        </p:tav>
                                      </p:tavLst>
                                    </p:anim>
                                    <p:animScale>
                                      <p:cBhvr>
                                        <p:cTn id="361" dur="26">
                                          <p:stCondLst>
                                            <p:cond delay="650"/>
                                          </p:stCondLst>
                                        </p:cTn>
                                        <p:tgtEl>
                                          <p:spTgt spid="89"/>
                                        </p:tgtEl>
                                      </p:cBhvr>
                                      <p:to x="100000" y="60000"/>
                                    </p:animScale>
                                    <p:animScale>
                                      <p:cBhvr>
                                        <p:cTn id="362" dur="166" decel="50000">
                                          <p:stCondLst>
                                            <p:cond delay="676"/>
                                          </p:stCondLst>
                                        </p:cTn>
                                        <p:tgtEl>
                                          <p:spTgt spid="89"/>
                                        </p:tgtEl>
                                      </p:cBhvr>
                                      <p:to x="100000" y="100000"/>
                                    </p:animScale>
                                    <p:animScale>
                                      <p:cBhvr>
                                        <p:cTn id="363" dur="26">
                                          <p:stCondLst>
                                            <p:cond delay="1312"/>
                                          </p:stCondLst>
                                        </p:cTn>
                                        <p:tgtEl>
                                          <p:spTgt spid="89"/>
                                        </p:tgtEl>
                                      </p:cBhvr>
                                      <p:to x="100000" y="80000"/>
                                    </p:animScale>
                                    <p:animScale>
                                      <p:cBhvr>
                                        <p:cTn id="364" dur="166" decel="50000">
                                          <p:stCondLst>
                                            <p:cond delay="1338"/>
                                          </p:stCondLst>
                                        </p:cTn>
                                        <p:tgtEl>
                                          <p:spTgt spid="89"/>
                                        </p:tgtEl>
                                      </p:cBhvr>
                                      <p:to x="100000" y="100000"/>
                                    </p:animScale>
                                    <p:animScale>
                                      <p:cBhvr>
                                        <p:cTn id="365" dur="26">
                                          <p:stCondLst>
                                            <p:cond delay="1642"/>
                                          </p:stCondLst>
                                        </p:cTn>
                                        <p:tgtEl>
                                          <p:spTgt spid="89"/>
                                        </p:tgtEl>
                                      </p:cBhvr>
                                      <p:to x="100000" y="90000"/>
                                    </p:animScale>
                                    <p:animScale>
                                      <p:cBhvr>
                                        <p:cTn id="366" dur="166" decel="50000">
                                          <p:stCondLst>
                                            <p:cond delay="1668"/>
                                          </p:stCondLst>
                                        </p:cTn>
                                        <p:tgtEl>
                                          <p:spTgt spid="89"/>
                                        </p:tgtEl>
                                      </p:cBhvr>
                                      <p:to x="100000" y="100000"/>
                                    </p:animScale>
                                    <p:animScale>
                                      <p:cBhvr>
                                        <p:cTn id="367" dur="26">
                                          <p:stCondLst>
                                            <p:cond delay="1808"/>
                                          </p:stCondLst>
                                        </p:cTn>
                                        <p:tgtEl>
                                          <p:spTgt spid="89"/>
                                        </p:tgtEl>
                                      </p:cBhvr>
                                      <p:to x="100000" y="95000"/>
                                    </p:animScale>
                                    <p:animScale>
                                      <p:cBhvr>
                                        <p:cTn id="368" dur="166" decel="50000">
                                          <p:stCondLst>
                                            <p:cond delay="1834"/>
                                          </p:stCondLst>
                                        </p:cTn>
                                        <p:tgtEl>
                                          <p:spTgt spid="89"/>
                                        </p:tgtEl>
                                      </p:cBhvr>
                                      <p:to x="100000" y="100000"/>
                                    </p:animScale>
                                  </p:childTnLst>
                                </p:cTn>
                              </p:par>
                              <p:par>
                                <p:cTn id="369" presetID="26" presetClass="entr" presetSubtype="0" fill="hold" grpId="0" nodeType="withEffect">
                                  <p:stCondLst>
                                    <p:cond delay="0"/>
                                  </p:stCondLst>
                                  <p:childTnLst>
                                    <p:set>
                                      <p:cBhvr>
                                        <p:cTn id="370" dur="1" fill="hold">
                                          <p:stCondLst>
                                            <p:cond delay="0"/>
                                          </p:stCondLst>
                                        </p:cTn>
                                        <p:tgtEl>
                                          <p:spTgt spid="30"/>
                                        </p:tgtEl>
                                        <p:attrNameLst>
                                          <p:attrName>style.visibility</p:attrName>
                                        </p:attrNameLst>
                                      </p:cBhvr>
                                      <p:to>
                                        <p:strVal val="visible"/>
                                      </p:to>
                                    </p:set>
                                    <p:animEffect transition="in" filter="wipe(down)">
                                      <p:cBhvr>
                                        <p:cTn id="371" dur="580">
                                          <p:stCondLst>
                                            <p:cond delay="0"/>
                                          </p:stCondLst>
                                        </p:cTn>
                                        <p:tgtEl>
                                          <p:spTgt spid="30"/>
                                        </p:tgtEl>
                                      </p:cBhvr>
                                    </p:animEffect>
                                    <p:anim calcmode="lin" valueType="num">
                                      <p:cBhvr>
                                        <p:cTn id="372"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373"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374"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375"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376"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377" dur="26">
                                          <p:stCondLst>
                                            <p:cond delay="650"/>
                                          </p:stCondLst>
                                        </p:cTn>
                                        <p:tgtEl>
                                          <p:spTgt spid="30"/>
                                        </p:tgtEl>
                                      </p:cBhvr>
                                      <p:to x="100000" y="60000"/>
                                    </p:animScale>
                                    <p:animScale>
                                      <p:cBhvr>
                                        <p:cTn id="378" dur="166" decel="50000">
                                          <p:stCondLst>
                                            <p:cond delay="676"/>
                                          </p:stCondLst>
                                        </p:cTn>
                                        <p:tgtEl>
                                          <p:spTgt spid="30"/>
                                        </p:tgtEl>
                                      </p:cBhvr>
                                      <p:to x="100000" y="100000"/>
                                    </p:animScale>
                                    <p:animScale>
                                      <p:cBhvr>
                                        <p:cTn id="379" dur="26">
                                          <p:stCondLst>
                                            <p:cond delay="1312"/>
                                          </p:stCondLst>
                                        </p:cTn>
                                        <p:tgtEl>
                                          <p:spTgt spid="30"/>
                                        </p:tgtEl>
                                      </p:cBhvr>
                                      <p:to x="100000" y="80000"/>
                                    </p:animScale>
                                    <p:animScale>
                                      <p:cBhvr>
                                        <p:cTn id="380" dur="166" decel="50000">
                                          <p:stCondLst>
                                            <p:cond delay="1338"/>
                                          </p:stCondLst>
                                        </p:cTn>
                                        <p:tgtEl>
                                          <p:spTgt spid="30"/>
                                        </p:tgtEl>
                                      </p:cBhvr>
                                      <p:to x="100000" y="100000"/>
                                    </p:animScale>
                                    <p:animScale>
                                      <p:cBhvr>
                                        <p:cTn id="381" dur="26">
                                          <p:stCondLst>
                                            <p:cond delay="1642"/>
                                          </p:stCondLst>
                                        </p:cTn>
                                        <p:tgtEl>
                                          <p:spTgt spid="30"/>
                                        </p:tgtEl>
                                      </p:cBhvr>
                                      <p:to x="100000" y="90000"/>
                                    </p:animScale>
                                    <p:animScale>
                                      <p:cBhvr>
                                        <p:cTn id="382" dur="166" decel="50000">
                                          <p:stCondLst>
                                            <p:cond delay="1668"/>
                                          </p:stCondLst>
                                        </p:cTn>
                                        <p:tgtEl>
                                          <p:spTgt spid="30"/>
                                        </p:tgtEl>
                                      </p:cBhvr>
                                      <p:to x="100000" y="100000"/>
                                    </p:animScale>
                                    <p:animScale>
                                      <p:cBhvr>
                                        <p:cTn id="383" dur="26">
                                          <p:stCondLst>
                                            <p:cond delay="1808"/>
                                          </p:stCondLst>
                                        </p:cTn>
                                        <p:tgtEl>
                                          <p:spTgt spid="30"/>
                                        </p:tgtEl>
                                      </p:cBhvr>
                                      <p:to x="100000" y="95000"/>
                                    </p:animScale>
                                    <p:animScale>
                                      <p:cBhvr>
                                        <p:cTn id="384" dur="166" decel="50000">
                                          <p:stCondLst>
                                            <p:cond delay="1834"/>
                                          </p:stCondLst>
                                        </p:cTn>
                                        <p:tgtEl>
                                          <p:spTgt spid="30"/>
                                        </p:tgtEl>
                                      </p:cBhvr>
                                      <p:to x="100000" y="100000"/>
                                    </p:animScale>
                                  </p:childTnLst>
                                </p:cTn>
                              </p:par>
                              <p:par>
                                <p:cTn id="385" presetID="26" presetClass="entr" presetSubtype="0" fill="hold" grpId="0" nodeType="withEffect">
                                  <p:stCondLst>
                                    <p:cond delay="0"/>
                                  </p:stCondLst>
                                  <p:childTnLst>
                                    <p:set>
                                      <p:cBhvr>
                                        <p:cTn id="386" dur="1" fill="hold">
                                          <p:stCondLst>
                                            <p:cond delay="0"/>
                                          </p:stCondLst>
                                        </p:cTn>
                                        <p:tgtEl>
                                          <p:spTgt spid="31"/>
                                        </p:tgtEl>
                                        <p:attrNameLst>
                                          <p:attrName>style.visibility</p:attrName>
                                        </p:attrNameLst>
                                      </p:cBhvr>
                                      <p:to>
                                        <p:strVal val="visible"/>
                                      </p:to>
                                    </p:set>
                                    <p:animEffect transition="in" filter="wipe(down)">
                                      <p:cBhvr>
                                        <p:cTn id="387" dur="580">
                                          <p:stCondLst>
                                            <p:cond delay="0"/>
                                          </p:stCondLst>
                                        </p:cTn>
                                        <p:tgtEl>
                                          <p:spTgt spid="31"/>
                                        </p:tgtEl>
                                      </p:cBhvr>
                                    </p:animEffect>
                                    <p:anim calcmode="lin" valueType="num">
                                      <p:cBhvr>
                                        <p:cTn id="38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8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9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9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9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93" dur="26">
                                          <p:stCondLst>
                                            <p:cond delay="650"/>
                                          </p:stCondLst>
                                        </p:cTn>
                                        <p:tgtEl>
                                          <p:spTgt spid="31"/>
                                        </p:tgtEl>
                                      </p:cBhvr>
                                      <p:to x="100000" y="60000"/>
                                    </p:animScale>
                                    <p:animScale>
                                      <p:cBhvr>
                                        <p:cTn id="394" dur="166" decel="50000">
                                          <p:stCondLst>
                                            <p:cond delay="676"/>
                                          </p:stCondLst>
                                        </p:cTn>
                                        <p:tgtEl>
                                          <p:spTgt spid="31"/>
                                        </p:tgtEl>
                                      </p:cBhvr>
                                      <p:to x="100000" y="100000"/>
                                    </p:animScale>
                                    <p:animScale>
                                      <p:cBhvr>
                                        <p:cTn id="395" dur="26">
                                          <p:stCondLst>
                                            <p:cond delay="1312"/>
                                          </p:stCondLst>
                                        </p:cTn>
                                        <p:tgtEl>
                                          <p:spTgt spid="31"/>
                                        </p:tgtEl>
                                      </p:cBhvr>
                                      <p:to x="100000" y="80000"/>
                                    </p:animScale>
                                    <p:animScale>
                                      <p:cBhvr>
                                        <p:cTn id="396" dur="166" decel="50000">
                                          <p:stCondLst>
                                            <p:cond delay="1338"/>
                                          </p:stCondLst>
                                        </p:cTn>
                                        <p:tgtEl>
                                          <p:spTgt spid="31"/>
                                        </p:tgtEl>
                                      </p:cBhvr>
                                      <p:to x="100000" y="100000"/>
                                    </p:animScale>
                                    <p:animScale>
                                      <p:cBhvr>
                                        <p:cTn id="397" dur="26">
                                          <p:stCondLst>
                                            <p:cond delay="1642"/>
                                          </p:stCondLst>
                                        </p:cTn>
                                        <p:tgtEl>
                                          <p:spTgt spid="31"/>
                                        </p:tgtEl>
                                      </p:cBhvr>
                                      <p:to x="100000" y="90000"/>
                                    </p:animScale>
                                    <p:animScale>
                                      <p:cBhvr>
                                        <p:cTn id="398" dur="166" decel="50000">
                                          <p:stCondLst>
                                            <p:cond delay="1668"/>
                                          </p:stCondLst>
                                        </p:cTn>
                                        <p:tgtEl>
                                          <p:spTgt spid="31"/>
                                        </p:tgtEl>
                                      </p:cBhvr>
                                      <p:to x="100000" y="100000"/>
                                    </p:animScale>
                                    <p:animScale>
                                      <p:cBhvr>
                                        <p:cTn id="399" dur="26">
                                          <p:stCondLst>
                                            <p:cond delay="1808"/>
                                          </p:stCondLst>
                                        </p:cTn>
                                        <p:tgtEl>
                                          <p:spTgt spid="31"/>
                                        </p:tgtEl>
                                      </p:cBhvr>
                                      <p:to x="100000" y="95000"/>
                                    </p:animScale>
                                    <p:animScale>
                                      <p:cBhvr>
                                        <p:cTn id="400" dur="166" decel="50000">
                                          <p:stCondLst>
                                            <p:cond delay="1834"/>
                                          </p:stCondLst>
                                        </p:cTn>
                                        <p:tgtEl>
                                          <p:spTgt spid="31"/>
                                        </p:tgtEl>
                                      </p:cBhvr>
                                      <p:to x="100000" y="100000"/>
                                    </p:animScale>
                                  </p:childTnLst>
                                </p:cTn>
                              </p:par>
                              <p:par>
                                <p:cTn id="401" presetID="26" presetClass="entr" presetSubtype="0" fill="hold" grpId="0" nodeType="withEffect">
                                  <p:stCondLst>
                                    <p:cond delay="0"/>
                                  </p:stCondLst>
                                  <p:childTnLst>
                                    <p:set>
                                      <p:cBhvr>
                                        <p:cTn id="402" dur="1" fill="hold">
                                          <p:stCondLst>
                                            <p:cond delay="0"/>
                                          </p:stCondLst>
                                        </p:cTn>
                                        <p:tgtEl>
                                          <p:spTgt spid="68"/>
                                        </p:tgtEl>
                                        <p:attrNameLst>
                                          <p:attrName>style.visibility</p:attrName>
                                        </p:attrNameLst>
                                      </p:cBhvr>
                                      <p:to>
                                        <p:strVal val="visible"/>
                                      </p:to>
                                    </p:set>
                                    <p:animEffect transition="in" filter="wipe(down)">
                                      <p:cBhvr>
                                        <p:cTn id="403" dur="580">
                                          <p:stCondLst>
                                            <p:cond delay="0"/>
                                          </p:stCondLst>
                                        </p:cTn>
                                        <p:tgtEl>
                                          <p:spTgt spid="68"/>
                                        </p:tgtEl>
                                      </p:cBhvr>
                                    </p:animEffect>
                                    <p:anim calcmode="lin" valueType="num">
                                      <p:cBhvr>
                                        <p:cTn id="404" dur="1822"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405" dur="664"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406" dur="664" tmFilter="0, 0; 0.125,0.2665; 0.25,0.4; 0.375,0.465; 0.5,0.5;  0.625,0.535; 0.75,0.6; 0.875,0.7335; 1,1">
                                          <p:stCondLst>
                                            <p:cond delay="664"/>
                                          </p:stCondLst>
                                        </p:cTn>
                                        <p:tgtEl>
                                          <p:spTgt spid="68"/>
                                        </p:tgtEl>
                                        <p:attrNameLst>
                                          <p:attrName>ppt_y</p:attrName>
                                        </p:attrNameLst>
                                      </p:cBhvr>
                                      <p:tavLst>
                                        <p:tav tm="0" fmla="#ppt_y-sin(pi*$)/9">
                                          <p:val>
                                            <p:fltVal val="0"/>
                                          </p:val>
                                        </p:tav>
                                        <p:tav tm="100000">
                                          <p:val>
                                            <p:fltVal val="1"/>
                                          </p:val>
                                        </p:tav>
                                      </p:tavLst>
                                    </p:anim>
                                    <p:anim calcmode="lin" valueType="num">
                                      <p:cBhvr>
                                        <p:cTn id="407" dur="332" tmFilter="0, 0; 0.125,0.2665; 0.25,0.4; 0.375,0.465; 0.5,0.5;  0.625,0.535; 0.75,0.6; 0.875,0.7335; 1,1">
                                          <p:stCondLst>
                                            <p:cond delay="1324"/>
                                          </p:stCondLst>
                                        </p:cTn>
                                        <p:tgtEl>
                                          <p:spTgt spid="68"/>
                                        </p:tgtEl>
                                        <p:attrNameLst>
                                          <p:attrName>ppt_y</p:attrName>
                                        </p:attrNameLst>
                                      </p:cBhvr>
                                      <p:tavLst>
                                        <p:tav tm="0" fmla="#ppt_y-sin(pi*$)/27">
                                          <p:val>
                                            <p:fltVal val="0"/>
                                          </p:val>
                                        </p:tav>
                                        <p:tav tm="100000">
                                          <p:val>
                                            <p:fltVal val="1"/>
                                          </p:val>
                                        </p:tav>
                                      </p:tavLst>
                                    </p:anim>
                                    <p:anim calcmode="lin" valueType="num">
                                      <p:cBhvr>
                                        <p:cTn id="408" dur="164" tmFilter="0, 0; 0.125,0.2665; 0.25,0.4; 0.375,0.465; 0.5,0.5;  0.625,0.535; 0.75,0.6; 0.875,0.7335; 1,1">
                                          <p:stCondLst>
                                            <p:cond delay="1656"/>
                                          </p:stCondLst>
                                        </p:cTn>
                                        <p:tgtEl>
                                          <p:spTgt spid="68"/>
                                        </p:tgtEl>
                                        <p:attrNameLst>
                                          <p:attrName>ppt_y</p:attrName>
                                        </p:attrNameLst>
                                      </p:cBhvr>
                                      <p:tavLst>
                                        <p:tav tm="0" fmla="#ppt_y-sin(pi*$)/81">
                                          <p:val>
                                            <p:fltVal val="0"/>
                                          </p:val>
                                        </p:tav>
                                        <p:tav tm="100000">
                                          <p:val>
                                            <p:fltVal val="1"/>
                                          </p:val>
                                        </p:tav>
                                      </p:tavLst>
                                    </p:anim>
                                    <p:animScale>
                                      <p:cBhvr>
                                        <p:cTn id="409" dur="26">
                                          <p:stCondLst>
                                            <p:cond delay="650"/>
                                          </p:stCondLst>
                                        </p:cTn>
                                        <p:tgtEl>
                                          <p:spTgt spid="68"/>
                                        </p:tgtEl>
                                      </p:cBhvr>
                                      <p:to x="100000" y="60000"/>
                                    </p:animScale>
                                    <p:animScale>
                                      <p:cBhvr>
                                        <p:cTn id="410" dur="166" decel="50000">
                                          <p:stCondLst>
                                            <p:cond delay="676"/>
                                          </p:stCondLst>
                                        </p:cTn>
                                        <p:tgtEl>
                                          <p:spTgt spid="68"/>
                                        </p:tgtEl>
                                      </p:cBhvr>
                                      <p:to x="100000" y="100000"/>
                                    </p:animScale>
                                    <p:animScale>
                                      <p:cBhvr>
                                        <p:cTn id="411" dur="26">
                                          <p:stCondLst>
                                            <p:cond delay="1312"/>
                                          </p:stCondLst>
                                        </p:cTn>
                                        <p:tgtEl>
                                          <p:spTgt spid="68"/>
                                        </p:tgtEl>
                                      </p:cBhvr>
                                      <p:to x="100000" y="80000"/>
                                    </p:animScale>
                                    <p:animScale>
                                      <p:cBhvr>
                                        <p:cTn id="412" dur="166" decel="50000">
                                          <p:stCondLst>
                                            <p:cond delay="1338"/>
                                          </p:stCondLst>
                                        </p:cTn>
                                        <p:tgtEl>
                                          <p:spTgt spid="68"/>
                                        </p:tgtEl>
                                      </p:cBhvr>
                                      <p:to x="100000" y="100000"/>
                                    </p:animScale>
                                    <p:animScale>
                                      <p:cBhvr>
                                        <p:cTn id="413" dur="26">
                                          <p:stCondLst>
                                            <p:cond delay="1642"/>
                                          </p:stCondLst>
                                        </p:cTn>
                                        <p:tgtEl>
                                          <p:spTgt spid="68"/>
                                        </p:tgtEl>
                                      </p:cBhvr>
                                      <p:to x="100000" y="90000"/>
                                    </p:animScale>
                                    <p:animScale>
                                      <p:cBhvr>
                                        <p:cTn id="414" dur="166" decel="50000">
                                          <p:stCondLst>
                                            <p:cond delay="1668"/>
                                          </p:stCondLst>
                                        </p:cTn>
                                        <p:tgtEl>
                                          <p:spTgt spid="68"/>
                                        </p:tgtEl>
                                      </p:cBhvr>
                                      <p:to x="100000" y="100000"/>
                                    </p:animScale>
                                    <p:animScale>
                                      <p:cBhvr>
                                        <p:cTn id="415" dur="26">
                                          <p:stCondLst>
                                            <p:cond delay="1808"/>
                                          </p:stCondLst>
                                        </p:cTn>
                                        <p:tgtEl>
                                          <p:spTgt spid="68"/>
                                        </p:tgtEl>
                                      </p:cBhvr>
                                      <p:to x="100000" y="95000"/>
                                    </p:animScale>
                                    <p:animScale>
                                      <p:cBhvr>
                                        <p:cTn id="416" dur="166" decel="50000">
                                          <p:stCondLst>
                                            <p:cond delay="1834"/>
                                          </p:stCondLst>
                                        </p:cTn>
                                        <p:tgtEl>
                                          <p:spTgt spid="68"/>
                                        </p:tgtEl>
                                      </p:cBhvr>
                                      <p:to x="100000" y="100000"/>
                                    </p:animScale>
                                  </p:childTnLst>
                                </p:cTn>
                              </p:par>
                              <p:par>
                                <p:cTn id="417" presetID="26" presetClass="entr" presetSubtype="0" fill="hold" grpId="0" nodeType="withEffect">
                                  <p:stCondLst>
                                    <p:cond delay="0"/>
                                  </p:stCondLst>
                                  <p:childTnLst>
                                    <p:set>
                                      <p:cBhvr>
                                        <p:cTn id="418" dur="1" fill="hold">
                                          <p:stCondLst>
                                            <p:cond delay="0"/>
                                          </p:stCondLst>
                                        </p:cTn>
                                        <p:tgtEl>
                                          <p:spTgt spid="65"/>
                                        </p:tgtEl>
                                        <p:attrNameLst>
                                          <p:attrName>style.visibility</p:attrName>
                                        </p:attrNameLst>
                                      </p:cBhvr>
                                      <p:to>
                                        <p:strVal val="visible"/>
                                      </p:to>
                                    </p:set>
                                    <p:animEffect transition="in" filter="wipe(down)">
                                      <p:cBhvr>
                                        <p:cTn id="419" dur="580">
                                          <p:stCondLst>
                                            <p:cond delay="0"/>
                                          </p:stCondLst>
                                        </p:cTn>
                                        <p:tgtEl>
                                          <p:spTgt spid="65"/>
                                        </p:tgtEl>
                                      </p:cBhvr>
                                    </p:animEffect>
                                    <p:anim calcmode="lin" valueType="num">
                                      <p:cBhvr>
                                        <p:cTn id="420" dur="1822" tmFilter="0,0; 0.14,0.36; 0.43,0.73; 0.71,0.91; 1.0,1.0">
                                          <p:stCondLst>
                                            <p:cond delay="0"/>
                                          </p:stCondLst>
                                        </p:cTn>
                                        <p:tgtEl>
                                          <p:spTgt spid="65"/>
                                        </p:tgtEl>
                                        <p:attrNameLst>
                                          <p:attrName>ppt_x</p:attrName>
                                        </p:attrNameLst>
                                      </p:cBhvr>
                                      <p:tavLst>
                                        <p:tav tm="0">
                                          <p:val>
                                            <p:strVal val="#ppt_x-0.25"/>
                                          </p:val>
                                        </p:tav>
                                        <p:tav tm="100000">
                                          <p:val>
                                            <p:strVal val="#ppt_x"/>
                                          </p:val>
                                        </p:tav>
                                      </p:tavLst>
                                    </p:anim>
                                    <p:anim calcmode="lin" valueType="num">
                                      <p:cBhvr>
                                        <p:cTn id="421" dur="664" tmFilter="0.0,0.0; 0.25,0.07; 0.50,0.2; 0.75,0.467; 1.0,1.0">
                                          <p:stCondLst>
                                            <p:cond delay="0"/>
                                          </p:stCondLst>
                                        </p:cTn>
                                        <p:tgtEl>
                                          <p:spTgt spid="65"/>
                                        </p:tgtEl>
                                        <p:attrNameLst>
                                          <p:attrName>ppt_y</p:attrName>
                                        </p:attrNameLst>
                                      </p:cBhvr>
                                      <p:tavLst>
                                        <p:tav tm="0" fmla="#ppt_y-sin(pi*$)/3">
                                          <p:val>
                                            <p:fltVal val="0.5"/>
                                          </p:val>
                                        </p:tav>
                                        <p:tav tm="100000">
                                          <p:val>
                                            <p:fltVal val="1"/>
                                          </p:val>
                                        </p:tav>
                                      </p:tavLst>
                                    </p:anim>
                                    <p:anim calcmode="lin" valueType="num">
                                      <p:cBhvr>
                                        <p:cTn id="422" dur="664" tmFilter="0, 0; 0.125,0.2665; 0.25,0.4; 0.375,0.465; 0.5,0.5;  0.625,0.535; 0.75,0.6; 0.875,0.7335; 1,1">
                                          <p:stCondLst>
                                            <p:cond delay="664"/>
                                          </p:stCondLst>
                                        </p:cTn>
                                        <p:tgtEl>
                                          <p:spTgt spid="65"/>
                                        </p:tgtEl>
                                        <p:attrNameLst>
                                          <p:attrName>ppt_y</p:attrName>
                                        </p:attrNameLst>
                                      </p:cBhvr>
                                      <p:tavLst>
                                        <p:tav tm="0" fmla="#ppt_y-sin(pi*$)/9">
                                          <p:val>
                                            <p:fltVal val="0"/>
                                          </p:val>
                                        </p:tav>
                                        <p:tav tm="100000">
                                          <p:val>
                                            <p:fltVal val="1"/>
                                          </p:val>
                                        </p:tav>
                                      </p:tavLst>
                                    </p:anim>
                                    <p:anim calcmode="lin" valueType="num">
                                      <p:cBhvr>
                                        <p:cTn id="423" dur="332" tmFilter="0, 0; 0.125,0.2665; 0.25,0.4; 0.375,0.465; 0.5,0.5;  0.625,0.535; 0.75,0.6; 0.875,0.7335; 1,1">
                                          <p:stCondLst>
                                            <p:cond delay="1324"/>
                                          </p:stCondLst>
                                        </p:cTn>
                                        <p:tgtEl>
                                          <p:spTgt spid="65"/>
                                        </p:tgtEl>
                                        <p:attrNameLst>
                                          <p:attrName>ppt_y</p:attrName>
                                        </p:attrNameLst>
                                      </p:cBhvr>
                                      <p:tavLst>
                                        <p:tav tm="0" fmla="#ppt_y-sin(pi*$)/27">
                                          <p:val>
                                            <p:fltVal val="0"/>
                                          </p:val>
                                        </p:tav>
                                        <p:tav tm="100000">
                                          <p:val>
                                            <p:fltVal val="1"/>
                                          </p:val>
                                        </p:tav>
                                      </p:tavLst>
                                    </p:anim>
                                    <p:anim calcmode="lin" valueType="num">
                                      <p:cBhvr>
                                        <p:cTn id="424" dur="164" tmFilter="0, 0; 0.125,0.2665; 0.25,0.4; 0.375,0.465; 0.5,0.5;  0.625,0.535; 0.75,0.6; 0.875,0.7335; 1,1">
                                          <p:stCondLst>
                                            <p:cond delay="1656"/>
                                          </p:stCondLst>
                                        </p:cTn>
                                        <p:tgtEl>
                                          <p:spTgt spid="65"/>
                                        </p:tgtEl>
                                        <p:attrNameLst>
                                          <p:attrName>ppt_y</p:attrName>
                                        </p:attrNameLst>
                                      </p:cBhvr>
                                      <p:tavLst>
                                        <p:tav tm="0" fmla="#ppt_y-sin(pi*$)/81">
                                          <p:val>
                                            <p:fltVal val="0"/>
                                          </p:val>
                                        </p:tav>
                                        <p:tav tm="100000">
                                          <p:val>
                                            <p:fltVal val="1"/>
                                          </p:val>
                                        </p:tav>
                                      </p:tavLst>
                                    </p:anim>
                                    <p:animScale>
                                      <p:cBhvr>
                                        <p:cTn id="425" dur="26">
                                          <p:stCondLst>
                                            <p:cond delay="650"/>
                                          </p:stCondLst>
                                        </p:cTn>
                                        <p:tgtEl>
                                          <p:spTgt spid="65"/>
                                        </p:tgtEl>
                                      </p:cBhvr>
                                      <p:to x="100000" y="60000"/>
                                    </p:animScale>
                                    <p:animScale>
                                      <p:cBhvr>
                                        <p:cTn id="426" dur="166" decel="50000">
                                          <p:stCondLst>
                                            <p:cond delay="676"/>
                                          </p:stCondLst>
                                        </p:cTn>
                                        <p:tgtEl>
                                          <p:spTgt spid="65"/>
                                        </p:tgtEl>
                                      </p:cBhvr>
                                      <p:to x="100000" y="100000"/>
                                    </p:animScale>
                                    <p:animScale>
                                      <p:cBhvr>
                                        <p:cTn id="427" dur="26">
                                          <p:stCondLst>
                                            <p:cond delay="1312"/>
                                          </p:stCondLst>
                                        </p:cTn>
                                        <p:tgtEl>
                                          <p:spTgt spid="65"/>
                                        </p:tgtEl>
                                      </p:cBhvr>
                                      <p:to x="100000" y="80000"/>
                                    </p:animScale>
                                    <p:animScale>
                                      <p:cBhvr>
                                        <p:cTn id="428" dur="166" decel="50000">
                                          <p:stCondLst>
                                            <p:cond delay="1338"/>
                                          </p:stCondLst>
                                        </p:cTn>
                                        <p:tgtEl>
                                          <p:spTgt spid="65"/>
                                        </p:tgtEl>
                                      </p:cBhvr>
                                      <p:to x="100000" y="100000"/>
                                    </p:animScale>
                                    <p:animScale>
                                      <p:cBhvr>
                                        <p:cTn id="429" dur="26">
                                          <p:stCondLst>
                                            <p:cond delay="1642"/>
                                          </p:stCondLst>
                                        </p:cTn>
                                        <p:tgtEl>
                                          <p:spTgt spid="65"/>
                                        </p:tgtEl>
                                      </p:cBhvr>
                                      <p:to x="100000" y="90000"/>
                                    </p:animScale>
                                    <p:animScale>
                                      <p:cBhvr>
                                        <p:cTn id="430" dur="166" decel="50000">
                                          <p:stCondLst>
                                            <p:cond delay="1668"/>
                                          </p:stCondLst>
                                        </p:cTn>
                                        <p:tgtEl>
                                          <p:spTgt spid="65"/>
                                        </p:tgtEl>
                                      </p:cBhvr>
                                      <p:to x="100000" y="100000"/>
                                    </p:animScale>
                                    <p:animScale>
                                      <p:cBhvr>
                                        <p:cTn id="431" dur="26">
                                          <p:stCondLst>
                                            <p:cond delay="1808"/>
                                          </p:stCondLst>
                                        </p:cTn>
                                        <p:tgtEl>
                                          <p:spTgt spid="65"/>
                                        </p:tgtEl>
                                      </p:cBhvr>
                                      <p:to x="100000" y="95000"/>
                                    </p:animScale>
                                    <p:animScale>
                                      <p:cBhvr>
                                        <p:cTn id="432" dur="166" decel="50000">
                                          <p:stCondLst>
                                            <p:cond delay="1834"/>
                                          </p:stCondLst>
                                        </p:cTn>
                                        <p:tgtEl>
                                          <p:spTgt spid="65"/>
                                        </p:tgtEl>
                                      </p:cBhvr>
                                      <p:to x="100000" y="100000"/>
                                    </p:animScale>
                                  </p:childTnLst>
                                </p:cTn>
                              </p:par>
                              <p:par>
                                <p:cTn id="433" presetID="26" presetClass="entr" presetSubtype="0" fill="hold" grpId="0" nodeType="withEffect">
                                  <p:stCondLst>
                                    <p:cond delay="0"/>
                                  </p:stCondLst>
                                  <p:childTnLst>
                                    <p:set>
                                      <p:cBhvr>
                                        <p:cTn id="434" dur="1" fill="hold">
                                          <p:stCondLst>
                                            <p:cond delay="0"/>
                                          </p:stCondLst>
                                        </p:cTn>
                                        <p:tgtEl>
                                          <p:spTgt spid="64"/>
                                        </p:tgtEl>
                                        <p:attrNameLst>
                                          <p:attrName>style.visibility</p:attrName>
                                        </p:attrNameLst>
                                      </p:cBhvr>
                                      <p:to>
                                        <p:strVal val="visible"/>
                                      </p:to>
                                    </p:set>
                                    <p:animEffect transition="in" filter="wipe(down)">
                                      <p:cBhvr>
                                        <p:cTn id="435" dur="580">
                                          <p:stCondLst>
                                            <p:cond delay="0"/>
                                          </p:stCondLst>
                                        </p:cTn>
                                        <p:tgtEl>
                                          <p:spTgt spid="64"/>
                                        </p:tgtEl>
                                      </p:cBhvr>
                                    </p:animEffect>
                                    <p:anim calcmode="lin" valueType="num">
                                      <p:cBhvr>
                                        <p:cTn id="436"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437"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438"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439"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440"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441" dur="26">
                                          <p:stCondLst>
                                            <p:cond delay="650"/>
                                          </p:stCondLst>
                                        </p:cTn>
                                        <p:tgtEl>
                                          <p:spTgt spid="64"/>
                                        </p:tgtEl>
                                      </p:cBhvr>
                                      <p:to x="100000" y="60000"/>
                                    </p:animScale>
                                    <p:animScale>
                                      <p:cBhvr>
                                        <p:cTn id="442" dur="166" decel="50000">
                                          <p:stCondLst>
                                            <p:cond delay="676"/>
                                          </p:stCondLst>
                                        </p:cTn>
                                        <p:tgtEl>
                                          <p:spTgt spid="64"/>
                                        </p:tgtEl>
                                      </p:cBhvr>
                                      <p:to x="100000" y="100000"/>
                                    </p:animScale>
                                    <p:animScale>
                                      <p:cBhvr>
                                        <p:cTn id="443" dur="26">
                                          <p:stCondLst>
                                            <p:cond delay="1312"/>
                                          </p:stCondLst>
                                        </p:cTn>
                                        <p:tgtEl>
                                          <p:spTgt spid="64"/>
                                        </p:tgtEl>
                                      </p:cBhvr>
                                      <p:to x="100000" y="80000"/>
                                    </p:animScale>
                                    <p:animScale>
                                      <p:cBhvr>
                                        <p:cTn id="444" dur="166" decel="50000">
                                          <p:stCondLst>
                                            <p:cond delay="1338"/>
                                          </p:stCondLst>
                                        </p:cTn>
                                        <p:tgtEl>
                                          <p:spTgt spid="64"/>
                                        </p:tgtEl>
                                      </p:cBhvr>
                                      <p:to x="100000" y="100000"/>
                                    </p:animScale>
                                    <p:animScale>
                                      <p:cBhvr>
                                        <p:cTn id="445" dur="26">
                                          <p:stCondLst>
                                            <p:cond delay="1642"/>
                                          </p:stCondLst>
                                        </p:cTn>
                                        <p:tgtEl>
                                          <p:spTgt spid="64"/>
                                        </p:tgtEl>
                                      </p:cBhvr>
                                      <p:to x="100000" y="90000"/>
                                    </p:animScale>
                                    <p:animScale>
                                      <p:cBhvr>
                                        <p:cTn id="446" dur="166" decel="50000">
                                          <p:stCondLst>
                                            <p:cond delay="1668"/>
                                          </p:stCondLst>
                                        </p:cTn>
                                        <p:tgtEl>
                                          <p:spTgt spid="64"/>
                                        </p:tgtEl>
                                      </p:cBhvr>
                                      <p:to x="100000" y="100000"/>
                                    </p:animScale>
                                    <p:animScale>
                                      <p:cBhvr>
                                        <p:cTn id="447" dur="26">
                                          <p:stCondLst>
                                            <p:cond delay="1808"/>
                                          </p:stCondLst>
                                        </p:cTn>
                                        <p:tgtEl>
                                          <p:spTgt spid="64"/>
                                        </p:tgtEl>
                                      </p:cBhvr>
                                      <p:to x="100000" y="95000"/>
                                    </p:animScale>
                                    <p:animScale>
                                      <p:cBhvr>
                                        <p:cTn id="448" dur="166" decel="50000">
                                          <p:stCondLst>
                                            <p:cond delay="1834"/>
                                          </p:stCondLst>
                                        </p:cTn>
                                        <p:tgtEl>
                                          <p:spTgt spid="64"/>
                                        </p:tgtEl>
                                      </p:cBhvr>
                                      <p:to x="100000" y="100000"/>
                                    </p:animScale>
                                  </p:childTnLst>
                                </p:cTn>
                              </p:par>
                              <p:par>
                                <p:cTn id="449" presetID="26" presetClass="entr" presetSubtype="0" fill="hold" grpId="0" nodeType="withEffect">
                                  <p:stCondLst>
                                    <p:cond delay="0"/>
                                  </p:stCondLst>
                                  <p:childTnLst>
                                    <p:set>
                                      <p:cBhvr>
                                        <p:cTn id="450" dur="1" fill="hold">
                                          <p:stCondLst>
                                            <p:cond delay="0"/>
                                          </p:stCondLst>
                                        </p:cTn>
                                        <p:tgtEl>
                                          <p:spTgt spid="67"/>
                                        </p:tgtEl>
                                        <p:attrNameLst>
                                          <p:attrName>style.visibility</p:attrName>
                                        </p:attrNameLst>
                                      </p:cBhvr>
                                      <p:to>
                                        <p:strVal val="visible"/>
                                      </p:to>
                                    </p:set>
                                    <p:animEffect transition="in" filter="wipe(down)">
                                      <p:cBhvr>
                                        <p:cTn id="451" dur="580">
                                          <p:stCondLst>
                                            <p:cond delay="0"/>
                                          </p:stCondLst>
                                        </p:cTn>
                                        <p:tgtEl>
                                          <p:spTgt spid="67"/>
                                        </p:tgtEl>
                                      </p:cBhvr>
                                    </p:animEffect>
                                    <p:anim calcmode="lin" valueType="num">
                                      <p:cBhvr>
                                        <p:cTn id="452" dur="1822" tmFilter="0,0; 0.14,0.36; 0.43,0.73; 0.71,0.91; 1.0,1.0">
                                          <p:stCondLst>
                                            <p:cond delay="0"/>
                                          </p:stCondLst>
                                        </p:cTn>
                                        <p:tgtEl>
                                          <p:spTgt spid="67"/>
                                        </p:tgtEl>
                                        <p:attrNameLst>
                                          <p:attrName>ppt_x</p:attrName>
                                        </p:attrNameLst>
                                      </p:cBhvr>
                                      <p:tavLst>
                                        <p:tav tm="0">
                                          <p:val>
                                            <p:strVal val="#ppt_x-0.25"/>
                                          </p:val>
                                        </p:tav>
                                        <p:tav tm="100000">
                                          <p:val>
                                            <p:strVal val="#ppt_x"/>
                                          </p:val>
                                        </p:tav>
                                      </p:tavLst>
                                    </p:anim>
                                    <p:anim calcmode="lin" valueType="num">
                                      <p:cBhvr>
                                        <p:cTn id="453" dur="664" tmFilter="0.0,0.0; 0.25,0.07; 0.50,0.2; 0.75,0.467; 1.0,1.0">
                                          <p:stCondLst>
                                            <p:cond delay="0"/>
                                          </p:stCondLst>
                                        </p:cTn>
                                        <p:tgtEl>
                                          <p:spTgt spid="67"/>
                                        </p:tgtEl>
                                        <p:attrNameLst>
                                          <p:attrName>ppt_y</p:attrName>
                                        </p:attrNameLst>
                                      </p:cBhvr>
                                      <p:tavLst>
                                        <p:tav tm="0" fmla="#ppt_y-sin(pi*$)/3">
                                          <p:val>
                                            <p:fltVal val="0.5"/>
                                          </p:val>
                                        </p:tav>
                                        <p:tav tm="100000">
                                          <p:val>
                                            <p:fltVal val="1"/>
                                          </p:val>
                                        </p:tav>
                                      </p:tavLst>
                                    </p:anim>
                                    <p:anim calcmode="lin" valueType="num">
                                      <p:cBhvr>
                                        <p:cTn id="454" dur="664" tmFilter="0, 0; 0.125,0.2665; 0.25,0.4; 0.375,0.465; 0.5,0.5;  0.625,0.535; 0.75,0.6; 0.875,0.7335; 1,1">
                                          <p:stCondLst>
                                            <p:cond delay="664"/>
                                          </p:stCondLst>
                                        </p:cTn>
                                        <p:tgtEl>
                                          <p:spTgt spid="67"/>
                                        </p:tgtEl>
                                        <p:attrNameLst>
                                          <p:attrName>ppt_y</p:attrName>
                                        </p:attrNameLst>
                                      </p:cBhvr>
                                      <p:tavLst>
                                        <p:tav tm="0" fmla="#ppt_y-sin(pi*$)/9">
                                          <p:val>
                                            <p:fltVal val="0"/>
                                          </p:val>
                                        </p:tav>
                                        <p:tav tm="100000">
                                          <p:val>
                                            <p:fltVal val="1"/>
                                          </p:val>
                                        </p:tav>
                                      </p:tavLst>
                                    </p:anim>
                                    <p:anim calcmode="lin" valueType="num">
                                      <p:cBhvr>
                                        <p:cTn id="455" dur="332" tmFilter="0, 0; 0.125,0.2665; 0.25,0.4; 0.375,0.465; 0.5,0.5;  0.625,0.535; 0.75,0.6; 0.875,0.7335; 1,1">
                                          <p:stCondLst>
                                            <p:cond delay="1324"/>
                                          </p:stCondLst>
                                        </p:cTn>
                                        <p:tgtEl>
                                          <p:spTgt spid="67"/>
                                        </p:tgtEl>
                                        <p:attrNameLst>
                                          <p:attrName>ppt_y</p:attrName>
                                        </p:attrNameLst>
                                      </p:cBhvr>
                                      <p:tavLst>
                                        <p:tav tm="0" fmla="#ppt_y-sin(pi*$)/27">
                                          <p:val>
                                            <p:fltVal val="0"/>
                                          </p:val>
                                        </p:tav>
                                        <p:tav tm="100000">
                                          <p:val>
                                            <p:fltVal val="1"/>
                                          </p:val>
                                        </p:tav>
                                      </p:tavLst>
                                    </p:anim>
                                    <p:anim calcmode="lin" valueType="num">
                                      <p:cBhvr>
                                        <p:cTn id="456" dur="164" tmFilter="0, 0; 0.125,0.2665; 0.25,0.4; 0.375,0.465; 0.5,0.5;  0.625,0.535; 0.75,0.6; 0.875,0.7335; 1,1">
                                          <p:stCondLst>
                                            <p:cond delay="1656"/>
                                          </p:stCondLst>
                                        </p:cTn>
                                        <p:tgtEl>
                                          <p:spTgt spid="67"/>
                                        </p:tgtEl>
                                        <p:attrNameLst>
                                          <p:attrName>ppt_y</p:attrName>
                                        </p:attrNameLst>
                                      </p:cBhvr>
                                      <p:tavLst>
                                        <p:tav tm="0" fmla="#ppt_y-sin(pi*$)/81">
                                          <p:val>
                                            <p:fltVal val="0"/>
                                          </p:val>
                                        </p:tav>
                                        <p:tav tm="100000">
                                          <p:val>
                                            <p:fltVal val="1"/>
                                          </p:val>
                                        </p:tav>
                                      </p:tavLst>
                                    </p:anim>
                                    <p:animScale>
                                      <p:cBhvr>
                                        <p:cTn id="457" dur="26">
                                          <p:stCondLst>
                                            <p:cond delay="650"/>
                                          </p:stCondLst>
                                        </p:cTn>
                                        <p:tgtEl>
                                          <p:spTgt spid="67"/>
                                        </p:tgtEl>
                                      </p:cBhvr>
                                      <p:to x="100000" y="60000"/>
                                    </p:animScale>
                                    <p:animScale>
                                      <p:cBhvr>
                                        <p:cTn id="458" dur="166" decel="50000">
                                          <p:stCondLst>
                                            <p:cond delay="676"/>
                                          </p:stCondLst>
                                        </p:cTn>
                                        <p:tgtEl>
                                          <p:spTgt spid="67"/>
                                        </p:tgtEl>
                                      </p:cBhvr>
                                      <p:to x="100000" y="100000"/>
                                    </p:animScale>
                                    <p:animScale>
                                      <p:cBhvr>
                                        <p:cTn id="459" dur="26">
                                          <p:stCondLst>
                                            <p:cond delay="1312"/>
                                          </p:stCondLst>
                                        </p:cTn>
                                        <p:tgtEl>
                                          <p:spTgt spid="67"/>
                                        </p:tgtEl>
                                      </p:cBhvr>
                                      <p:to x="100000" y="80000"/>
                                    </p:animScale>
                                    <p:animScale>
                                      <p:cBhvr>
                                        <p:cTn id="460" dur="166" decel="50000">
                                          <p:stCondLst>
                                            <p:cond delay="1338"/>
                                          </p:stCondLst>
                                        </p:cTn>
                                        <p:tgtEl>
                                          <p:spTgt spid="67"/>
                                        </p:tgtEl>
                                      </p:cBhvr>
                                      <p:to x="100000" y="100000"/>
                                    </p:animScale>
                                    <p:animScale>
                                      <p:cBhvr>
                                        <p:cTn id="461" dur="26">
                                          <p:stCondLst>
                                            <p:cond delay="1642"/>
                                          </p:stCondLst>
                                        </p:cTn>
                                        <p:tgtEl>
                                          <p:spTgt spid="67"/>
                                        </p:tgtEl>
                                      </p:cBhvr>
                                      <p:to x="100000" y="90000"/>
                                    </p:animScale>
                                    <p:animScale>
                                      <p:cBhvr>
                                        <p:cTn id="462" dur="166" decel="50000">
                                          <p:stCondLst>
                                            <p:cond delay="1668"/>
                                          </p:stCondLst>
                                        </p:cTn>
                                        <p:tgtEl>
                                          <p:spTgt spid="67"/>
                                        </p:tgtEl>
                                      </p:cBhvr>
                                      <p:to x="100000" y="100000"/>
                                    </p:animScale>
                                    <p:animScale>
                                      <p:cBhvr>
                                        <p:cTn id="463" dur="26">
                                          <p:stCondLst>
                                            <p:cond delay="1808"/>
                                          </p:stCondLst>
                                        </p:cTn>
                                        <p:tgtEl>
                                          <p:spTgt spid="67"/>
                                        </p:tgtEl>
                                      </p:cBhvr>
                                      <p:to x="100000" y="95000"/>
                                    </p:animScale>
                                    <p:animScale>
                                      <p:cBhvr>
                                        <p:cTn id="464" dur="166" decel="50000">
                                          <p:stCondLst>
                                            <p:cond delay="1834"/>
                                          </p:stCondLst>
                                        </p:cTn>
                                        <p:tgtEl>
                                          <p:spTgt spid="67"/>
                                        </p:tgtEl>
                                      </p:cBhvr>
                                      <p:to x="100000" y="100000"/>
                                    </p:animScale>
                                  </p:childTnLst>
                                </p:cTn>
                              </p:par>
                              <p:par>
                                <p:cTn id="465" presetID="26" presetClass="entr" presetSubtype="0" fill="hold" grpId="0" nodeType="withEffect">
                                  <p:stCondLst>
                                    <p:cond delay="0"/>
                                  </p:stCondLst>
                                  <p:childTnLst>
                                    <p:set>
                                      <p:cBhvr>
                                        <p:cTn id="466" dur="1" fill="hold">
                                          <p:stCondLst>
                                            <p:cond delay="0"/>
                                          </p:stCondLst>
                                        </p:cTn>
                                        <p:tgtEl>
                                          <p:spTgt spid="66"/>
                                        </p:tgtEl>
                                        <p:attrNameLst>
                                          <p:attrName>style.visibility</p:attrName>
                                        </p:attrNameLst>
                                      </p:cBhvr>
                                      <p:to>
                                        <p:strVal val="visible"/>
                                      </p:to>
                                    </p:set>
                                    <p:animEffect transition="in" filter="wipe(down)">
                                      <p:cBhvr>
                                        <p:cTn id="467" dur="580">
                                          <p:stCondLst>
                                            <p:cond delay="0"/>
                                          </p:stCondLst>
                                        </p:cTn>
                                        <p:tgtEl>
                                          <p:spTgt spid="66"/>
                                        </p:tgtEl>
                                      </p:cBhvr>
                                    </p:animEffect>
                                    <p:anim calcmode="lin" valueType="num">
                                      <p:cBhvr>
                                        <p:cTn id="468"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469"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470"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471"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472"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473" dur="26">
                                          <p:stCondLst>
                                            <p:cond delay="650"/>
                                          </p:stCondLst>
                                        </p:cTn>
                                        <p:tgtEl>
                                          <p:spTgt spid="66"/>
                                        </p:tgtEl>
                                      </p:cBhvr>
                                      <p:to x="100000" y="60000"/>
                                    </p:animScale>
                                    <p:animScale>
                                      <p:cBhvr>
                                        <p:cTn id="474" dur="166" decel="50000">
                                          <p:stCondLst>
                                            <p:cond delay="676"/>
                                          </p:stCondLst>
                                        </p:cTn>
                                        <p:tgtEl>
                                          <p:spTgt spid="66"/>
                                        </p:tgtEl>
                                      </p:cBhvr>
                                      <p:to x="100000" y="100000"/>
                                    </p:animScale>
                                    <p:animScale>
                                      <p:cBhvr>
                                        <p:cTn id="475" dur="26">
                                          <p:stCondLst>
                                            <p:cond delay="1312"/>
                                          </p:stCondLst>
                                        </p:cTn>
                                        <p:tgtEl>
                                          <p:spTgt spid="66"/>
                                        </p:tgtEl>
                                      </p:cBhvr>
                                      <p:to x="100000" y="80000"/>
                                    </p:animScale>
                                    <p:animScale>
                                      <p:cBhvr>
                                        <p:cTn id="476" dur="166" decel="50000">
                                          <p:stCondLst>
                                            <p:cond delay="1338"/>
                                          </p:stCondLst>
                                        </p:cTn>
                                        <p:tgtEl>
                                          <p:spTgt spid="66"/>
                                        </p:tgtEl>
                                      </p:cBhvr>
                                      <p:to x="100000" y="100000"/>
                                    </p:animScale>
                                    <p:animScale>
                                      <p:cBhvr>
                                        <p:cTn id="477" dur="26">
                                          <p:stCondLst>
                                            <p:cond delay="1642"/>
                                          </p:stCondLst>
                                        </p:cTn>
                                        <p:tgtEl>
                                          <p:spTgt spid="66"/>
                                        </p:tgtEl>
                                      </p:cBhvr>
                                      <p:to x="100000" y="90000"/>
                                    </p:animScale>
                                    <p:animScale>
                                      <p:cBhvr>
                                        <p:cTn id="478" dur="166" decel="50000">
                                          <p:stCondLst>
                                            <p:cond delay="1668"/>
                                          </p:stCondLst>
                                        </p:cTn>
                                        <p:tgtEl>
                                          <p:spTgt spid="66"/>
                                        </p:tgtEl>
                                      </p:cBhvr>
                                      <p:to x="100000" y="100000"/>
                                    </p:animScale>
                                    <p:animScale>
                                      <p:cBhvr>
                                        <p:cTn id="479" dur="26">
                                          <p:stCondLst>
                                            <p:cond delay="1808"/>
                                          </p:stCondLst>
                                        </p:cTn>
                                        <p:tgtEl>
                                          <p:spTgt spid="66"/>
                                        </p:tgtEl>
                                      </p:cBhvr>
                                      <p:to x="100000" y="95000"/>
                                    </p:animScale>
                                    <p:animScale>
                                      <p:cBhvr>
                                        <p:cTn id="480" dur="166" decel="50000">
                                          <p:stCondLst>
                                            <p:cond delay="1834"/>
                                          </p:stCondLst>
                                        </p:cTn>
                                        <p:tgtEl>
                                          <p:spTgt spid="66"/>
                                        </p:tgtEl>
                                      </p:cBhvr>
                                      <p:to x="100000" y="100000"/>
                                    </p:animScale>
                                  </p:childTnLst>
                                </p:cTn>
                              </p:par>
                              <p:par>
                                <p:cTn id="481" presetID="26" presetClass="entr" presetSubtype="0" fill="hold" grpId="0" nodeType="withEffect">
                                  <p:stCondLst>
                                    <p:cond delay="0"/>
                                  </p:stCondLst>
                                  <p:childTnLst>
                                    <p:set>
                                      <p:cBhvr>
                                        <p:cTn id="482" dur="1" fill="hold">
                                          <p:stCondLst>
                                            <p:cond delay="0"/>
                                          </p:stCondLst>
                                        </p:cTn>
                                        <p:tgtEl>
                                          <p:spTgt spid="4"/>
                                        </p:tgtEl>
                                        <p:attrNameLst>
                                          <p:attrName>style.visibility</p:attrName>
                                        </p:attrNameLst>
                                      </p:cBhvr>
                                      <p:to>
                                        <p:strVal val="visible"/>
                                      </p:to>
                                    </p:set>
                                    <p:animEffect transition="in" filter="wipe(down)">
                                      <p:cBhvr>
                                        <p:cTn id="483" dur="580">
                                          <p:stCondLst>
                                            <p:cond delay="0"/>
                                          </p:stCondLst>
                                        </p:cTn>
                                        <p:tgtEl>
                                          <p:spTgt spid="4"/>
                                        </p:tgtEl>
                                      </p:cBhvr>
                                    </p:animEffect>
                                    <p:anim calcmode="lin" valueType="num">
                                      <p:cBhvr>
                                        <p:cTn id="48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8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8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8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8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89" dur="26">
                                          <p:stCondLst>
                                            <p:cond delay="650"/>
                                          </p:stCondLst>
                                        </p:cTn>
                                        <p:tgtEl>
                                          <p:spTgt spid="4"/>
                                        </p:tgtEl>
                                      </p:cBhvr>
                                      <p:to x="100000" y="60000"/>
                                    </p:animScale>
                                    <p:animScale>
                                      <p:cBhvr>
                                        <p:cTn id="490" dur="166" decel="50000">
                                          <p:stCondLst>
                                            <p:cond delay="676"/>
                                          </p:stCondLst>
                                        </p:cTn>
                                        <p:tgtEl>
                                          <p:spTgt spid="4"/>
                                        </p:tgtEl>
                                      </p:cBhvr>
                                      <p:to x="100000" y="100000"/>
                                    </p:animScale>
                                    <p:animScale>
                                      <p:cBhvr>
                                        <p:cTn id="491" dur="26">
                                          <p:stCondLst>
                                            <p:cond delay="1312"/>
                                          </p:stCondLst>
                                        </p:cTn>
                                        <p:tgtEl>
                                          <p:spTgt spid="4"/>
                                        </p:tgtEl>
                                      </p:cBhvr>
                                      <p:to x="100000" y="80000"/>
                                    </p:animScale>
                                    <p:animScale>
                                      <p:cBhvr>
                                        <p:cTn id="492" dur="166" decel="50000">
                                          <p:stCondLst>
                                            <p:cond delay="1338"/>
                                          </p:stCondLst>
                                        </p:cTn>
                                        <p:tgtEl>
                                          <p:spTgt spid="4"/>
                                        </p:tgtEl>
                                      </p:cBhvr>
                                      <p:to x="100000" y="100000"/>
                                    </p:animScale>
                                    <p:animScale>
                                      <p:cBhvr>
                                        <p:cTn id="493" dur="26">
                                          <p:stCondLst>
                                            <p:cond delay="1642"/>
                                          </p:stCondLst>
                                        </p:cTn>
                                        <p:tgtEl>
                                          <p:spTgt spid="4"/>
                                        </p:tgtEl>
                                      </p:cBhvr>
                                      <p:to x="100000" y="90000"/>
                                    </p:animScale>
                                    <p:animScale>
                                      <p:cBhvr>
                                        <p:cTn id="494" dur="166" decel="50000">
                                          <p:stCondLst>
                                            <p:cond delay="1668"/>
                                          </p:stCondLst>
                                        </p:cTn>
                                        <p:tgtEl>
                                          <p:spTgt spid="4"/>
                                        </p:tgtEl>
                                      </p:cBhvr>
                                      <p:to x="100000" y="100000"/>
                                    </p:animScale>
                                    <p:animScale>
                                      <p:cBhvr>
                                        <p:cTn id="495" dur="26">
                                          <p:stCondLst>
                                            <p:cond delay="1808"/>
                                          </p:stCondLst>
                                        </p:cTn>
                                        <p:tgtEl>
                                          <p:spTgt spid="4"/>
                                        </p:tgtEl>
                                      </p:cBhvr>
                                      <p:to x="100000" y="95000"/>
                                    </p:animScale>
                                    <p:animScale>
                                      <p:cBhvr>
                                        <p:cTn id="496" dur="166" decel="50000">
                                          <p:stCondLst>
                                            <p:cond delay="1834"/>
                                          </p:stCondLst>
                                        </p:cTn>
                                        <p:tgtEl>
                                          <p:spTgt spid="4"/>
                                        </p:tgtEl>
                                      </p:cBhvr>
                                      <p:to x="100000" y="100000"/>
                                    </p:animScale>
                                  </p:childTnLst>
                                </p:cTn>
                              </p:par>
                              <p:par>
                                <p:cTn id="497" presetID="26" presetClass="entr" presetSubtype="0" fill="hold" grpId="0" nodeType="withEffect">
                                  <p:stCondLst>
                                    <p:cond delay="0"/>
                                  </p:stCondLst>
                                  <p:childTnLst>
                                    <p:set>
                                      <p:cBhvr>
                                        <p:cTn id="498" dur="1" fill="hold">
                                          <p:stCondLst>
                                            <p:cond delay="0"/>
                                          </p:stCondLst>
                                        </p:cTn>
                                        <p:tgtEl>
                                          <p:spTgt spid="3"/>
                                        </p:tgtEl>
                                        <p:attrNameLst>
                                          <p:attrName>style.visibility</p:attrName>
                                        </p:attrNameLst>
                                      </p:cBhvr>
                                      <p:to>
                                        <p:strVal val="visible"/>
                                      </p:to>
                                    </p:set>
                                    <p:animEffect transition="in" filter="wipe(down)">
                                      <p:cBhvr>
                                        <p:cTn id="499" dur="580">
                                          <p:stCondLst>
                                            <p:cond delay="0"/>
                                          </p:stCondLst>
                                        </p:cTn>
                                        <p:tgtEl>
                                          <p:spTgt spid="3"/>
                                        </p:tgtEl>
                                      </p:cBhvr>
                                    </p:animEffect>
                                    <p:anim calcmode="lin" valueType="num">
                                      <p:cBhvr>
                                        <p:cTn id="50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50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50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50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50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05" dur="26">
                                          <p:stCondLst>
                                            <p:cond delay="650"/>
                                          </p:stCondLst>
                                        </p:cTn>
                                        <p:tgtEl>
                                          <p:spTgt spid="3"/>
                                        </p:tgtEl>
                                      </p:cBhvr>
                                      <p:to x="100000" y="60000"/>
                                    </p:animScale>
                                    <p:animScale>
                                      <p:cBhvr>
                                        <p:cTn id="506" dur="166" decel="50000">
                                          <p:stCondLst>
                                            <p:cond delay="676"/>
                                          </p:stCondLst>
                                        </p:cTn>
                                        <p:tgtEl>
                                          <p:spTgt spid="3"/>
                                        </p:tgtEl>
                                      </p:cBhvr>
                                      <p:to x="100000" y="100000"/>
                                    </p:animScale>
                                    <p:animScale>
                                      <p:cBhvr>
                                        <p:cTn id="507" dur="26">
                                          <p:stCondLst>
                                            <p:cond delay="1312"/>
                                          </p:stCondLst>
                                        </p:cTn>
                                        <p:tgtEl>
                                          <p:spTgt spid="3"/>
                                        </p:tgtEl>
                                      </p:cBhvr>
                                      <p:to x="100000" y="80000"/>
                                    </p:animScale>
                                    <p:animScale>
                                      <p:cBhvr>
                                        <p:cTn id="508" dur="166" decel="50000">
                                          <p:stCondLst>
                                            <p:cond delay="1338"/>
                                          </p:stCondLst>
                                        </p:cTn>
                                        <p:tgtEl>
                                          <p:spTgt spid="3"/>
                                        </p:tgtEl>
                                      </p:cBhvr>
                                      <p:to x="100000" y="100000"/>
                                    </p:animScale>
                                    <p:animScale>
                                      <p:cBhvr>
                                        <p:cTn id="509" dur="26">
                                          <p:stCondLst>
                                            <p:cond delay="1642"/>
                                          </p:stCondLst>
                                        </p:cTn>
                                        <p:tgtEl>
                                          <p:spTgt spid="3"/>
                                        </p:tgtEl>
                                      </p:cBhvr>
                                      <p:to x="100000" y="90000"/>
                                    </p:animScale>
                                    <p:animScale>
                                      <p:cBhvr>
                                        <p:cTn id="510" dur="166" decel="50000">
                                          <p:stCondLst>
                                            <p:cond delay="1668"/>
                                          </p:stCondLst>
                                        </p:cTn>
                                        <p:tgtEl>
                                          <p:spTgt spid="3"/>
                                        </p:tgtEl>
                                      </p:cBhvr>
                                      <p:to x="100000" y="100000"/>
                                    </p:animScale>
                                    <p:animScale>
                                      <p:cBhvr>
                                        <p:cTn id="511" dur="26">
                                          <p:stCondLst>
                                            <p:cond delay="1808"/>
                                          </p:stCondLst>
                                        </p:cTn>
                                        <p:tgtEl>
                                          <p:spTgt spid="3"/>
                                        </p:tgtEl>
                                      </p:cBhvr>
                                      <p:to x="100000" y="95000"/>
                                    </p:animScale>
                                    <p:animScale>
                                      <p:cBhvr>
                                        <p:cTn id="51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22" grpId="0" animBg="1"/>
      <p:bldP spid="23" grpId="0"/>
      <p:bldP spid="24" grpId="0"/>
      <p:bldP spid="25" grpId="0"/>
      <p:bldP spid="26" grpId="0"/>
      <p:bldP spid="27" grpId="0"/>
      <p:bldP spid="28" grpId="0"/>
      <p:bldP spid="29" grpId="0"/>
      <p:bldP spid="30" grpId="0" animBg="1"/>
      <p:bldP spid="31" grpId="0"/>
      <p:bldP spid="64" grpId="0"/>
      <p:bldP spid="65" grpId="0"/>
      <p:bldP spid="66" grpId="0"/>
      <p:bldP spid="67" grpId="0"/>
      <p:bldP spid="68" grpId="0"/>
      <p:bldP spid="69" grpId="0" animBg="1"/>
      <p:bldP spid="70" grpId="0"/>
      <p:bldP spid="77" grpId="0"/>
      <p:bldP spid="87" grpId="0"/>
      <p:bldP spid="88" grpId="0"/>
      <p:bldP spid="89" grpId="0"/>
      <p:bldP spid="90" grpId="0"/>
      <p:bldP spid="91" grpId="0" animBg="1"/>
      <p:bldP spid="92" grpId="0"/>
      <p:bldP spid="93" grpId="0"/>
      <p:bldP spid="94" grpId="0"/>
      <p:bldP spid="95" grpId="0"/>
      <p:bldP spid="96" grpId="0"/>
      <p:bldP spid="97" grpId="0"/>
      <p:bldP spid="3" grpId="0"/>
      <p:bldP spid="4" grpId="0"/>
    </p:bld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A459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10613</Words>
  <Application>WPS Presentation</Application>
  <PresentationFormat>Προβολή στην οθόνη (4:3)</PresentationFormat>
  <Paragraphs>782</Paragraphs>
  <Slides>32</Slides>
  <Notes>31</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32</vt:i4>
      </vt:variant>
    </vt:vector>
  </HeadingPairs>
  <TitlesOfParts>
    <vt:vector size="45" baseType="lpstr">
      <vt:lpstr>Arial</vt:lpstr>
      <vt:lpstr>SimSun</vt:lpstr>
      <vt:lpstr>Wingdings</vt:lpstr>
      <vt:lpstr>Arial</vt:lpstr>
      <vt:lpstr>Calibri</vt:lpstr>
      <vt:lpstr>Microsoft YaHei</vt:lpstr>
      <vt:lpstr>Arial Unicode MS</vt:lpstr>
      <vt:lpstr>Calibri Light</vt:lpstr>
      <vt:lpstr>Calibri</vt:lpstr>
      <vt:lpstr>Courier New</vt:lpstr>
      <vt:lpstr>TrebuchetMS-Bold</vt:lpstr>
      <vt:lpstr>Segoe Print</vt:lpstr>
      <vt:lpstr>Thème Office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30693</cp:lastModifiedBy>
  <cp:revision>896</cp:revision>
  <cp:lastPrinted>2019-09-03T09:29:00Z</cp:lastPrinted>
  <dcterms:created xsi:type="dcterms:W3CDTF">2018-11-12T13:20:00Z</dcterms:created>
  <dcterms:modified xsi:type="dcterms:W3CDTF">2024-02-20T18:48:09Z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4E13E174CA0A4164A4BD5AE93386D2F0_12</vt:lpwstr>
  </property>
  <property fmtid="{D5CDD505-2E9C-101B-9397-08002B2CF9AE}" pid="3" name="KSOProductBuildVer">
    <vt:lpwstr>1033-12.2.0.13431</vt:lpwstr>
  </property>
</Properties>
</file>